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ppt/metadata" ContentType="application/binary"/>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embeddedFontLst>
    <p:embeddedFont>
      <p:font typeface="Play" panose="020B0604020202020204" charset="0"/>
      <p:regular r:id="rId17"/>
      <p:bold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1" roundtripDataSignature="AMtx7mj8yID5uzPIGo3vt39LUzeRk1XsF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0" d="100"/>
          <a:sy n="50" d="100"/>
        </p:scale>
        <p:origin x="1232"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26" Type="http://schemas.openxmlformats.org/officeDocument/2006/relationships/customXml" Target="../customXml/item1.xml"/><Relationship Id="rId3" Type="http://schemas.openxmlformats.org/officeDocument/2006/relationships/slide" Target="slides/slide2.xml"/><Relationship Id="rId21" Type="http://customschemas.google.com/relationships/presentationmetadata" Target="meta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openxmlformats.org/officeDocument/2006/relationships/customXml" Target="../customXml/item3.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8" name="Google Shape;148;p1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1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2" name="Google Shape;162;p1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9" name="Google Shape;169;p1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6" name="Google Shape;176;p1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3" name="Google Shape;93;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9" name="Google Shape;99;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6" name="Google Shape;106;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3" name="Google Shape;113;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0" name="Google Shape;120;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7" name="Google Shape;127;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4" name="Google Shape;134;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1" name="Google Shape;141;p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om" type="blank">
  <p:cSld name="BLANK">
    <p:spTree>
      <p:nvGrpSpPr>
        <p:cNvPr id="1" name="Shape 13"/>
        <p:cNvGrpSpPr/>
        <p:nvPr/>
      </p:nvGrpSpPr>
      <p:grpSpPr>
        <a:xfrm>
          <a:off x="0" y="0"/>
          <a:ext cx="0" cy="0"/>
          <a:chOff x="0" y="0"/>
          <a:chExt cx="0" cy="0"/>
        </a:xfrm>
      </p:grpSpPr>
      <p:sp>
        <p:nvSpPr>
          <p:cNvPr id="14" name="Google Shape;14;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a-DK"/>
              <a:t>‹nr.›</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llede med billedtekst" type="picTx">
  <p:cSld name="PICTURE_WITH_CAPTION_TEXT">
    <p:spTree>
      <p:nvGrpSpPr>
        <p:cNvPr id="1" name="Shape 67"/>
        <p:cNvGrpSpPr/>
        <p:nvPr/>
      </p:nvGrpSpPr>
      <p:grpSpPr>
        <a:xfrm>
          <a:off x="0" y="0"/>
          <a:ext cx="0" cy="0"/>
          <a:chOff x="0" y="0"/>
          <a:chExt cx="0" cy="0"/>
        </a:xfrm>
      </p:grpSpPr>
      <p:sp>
        <p:nvSpPr>
          <p:cNvPr id="68" name="Google Shape;68;p2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9" name="Google Shape;69;p25"/>
          <p:cNvSpPr>
            <a:spLocks noGrp="1"/>
          </p:cNvSpPr>
          <p:nvPr>
            <p:ph type="pic" idx="2"/>
          </p:nvPr>
        </p:nvSpPr>
        <p:spPr>
          <a:xfrm>
            <a:off x="5183188" y="987425"/>
            <a:ext cx="6172200" cy="4873625"/>
          </a:xfrm>
          <a:prstGeom prst="rect">
            <a:avLst/>
          </a:prstGeom>
          <a:noFill/>
          <a:ln>
            <a:noFill/>
          </a:ln>
        </p:spPr>
      </p:sp>
      <p:sp>
        <p:nvSpPr>
          <p:cNvPr id="70" name="Google Shape;70;p2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1" name="Google Shape;71;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a-DK"/>
              <a:t>‹nr.›</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el og lodret tekst" type="vertTx">
  <p:cSld name="VERTICAL_TEXT">
    <p:spTree>
      <p:nvGrpSpPr>
        <p:cNvPr id="1" name="Shape 74"/>
        <p:cNvGrpSpPr/>
        <p:nvPr/>
      </p:nvGrpSpPr>
      <p:grpSpPr>
        <a:xfrm>
          <a:off x="0" y="0"/>
          <a:ext cx="0" cy="0"/>
          <a:chOff x="0" y="0"/>
          <a:chExt cx="0" cy="0"/>
        </a:xfrm>
      </p:grpSpPr>
      <p:sp>
        <p:nvSpPr>
          <p:cNvPr id="75" name="Google Shape;75;p2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6"/>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a-DK"/>
              <a:t>‹nr.›</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Lodret titel og tekst" type="vertTitleAndTx">
  <p:cSld name="VERTICAL_TITLE_AND_VERTICAL_TEXT">
    <p:spTree>
      <p:nvGrpSpPr>
        <p:cNvPr id="1" name="Shape 80"/>
        <p:cNvGrpSpPr/>
        <p:nvPr/>
      </p:nvGrpSpPr>
      <p:grpSpPr>
        <a:xfrm>
          <a:off x="0" y="0"/>
          <a:ext cx="0" cy="0"/>
          <a:chOff x="0" y="0"/>
          <a:chExt cx="0" cy="0"/>
        </a:xfrm>
      </p:grpSpPr>
      <p:sp>
        <p:nvSpPr>
          <p:cNvPr id="81" name="Google Shape;81;p27"/>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2" name="Google Shape;82;p27"/>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3" name="Google Shape;83;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a-DK"/>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Kun titel">
  <p:cSld name="Kun titel">
    <p:spTree>
      <p:nvGrpSpPr>
        <p:cNvPr id="1" name="Shape 17"/>
        <p:cNvGrpSpPr/>
        <p:nvPr/>
      </p:nvGrpSpPr>
      <p:grpSpPr>
        <a:xfrm>
          <a:off x="0" y="0"/>
          <a:ext cx="0" cy="0"/>
          <a:chOff x="0" y="0"/>
          <a:chExt cx="0" cy="0"/>
        </a:xfrm>
      </p:grpSpPr>
      <p:sp>
        <p:nvSpPr>
          <p:cNvPr id="18" name="Google Shape;18;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a-DK"/>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elslide" type="title">
  <p:cSld name="TITLE">
    <p:spTree>
      <p:nvGrpSpPr>
        <p:cNvPr id="1" name="Shape 21"/>
        <p:cNvGrpSpPr/>
        <p:nvPr/>
      </p:nvGrpSpPr>
      <p:grpSpPr>
        <a:xfrm>
          <a:off x="0" y="0"/>
          <a:ext cx="0" cy="0"/>
          <a:chOff x="0" y="0"/>
          <a:chExt cx="0" cy="0"/>
        </a:xfrm>
      </p:grpSpPr>
      <p:sp>
        <p:nvSpPr>
          <p:cNvPr id="22" name="Google Shape;22;p18"/>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8"/>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4" name="Google Shape;24;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a-DK"/>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el og indholdsobjekt" type="obj">
  <p:cSld name="OBJECT">
    <p:spTree>
      <p:nvGrpSpPr>
        <p:cNvPr id="1" name="Shape 27"/>
        <p:cNvGrpSpPr/>
        <p:nvPr/>
      </p:nvGrpSpPr>
      <p:grpSpPr>
        <a:xfrm>
          <a:off x="0" y="0"/>
          <a:ext cx="0" cy="0"/>
          <a:chOff x="0" y="0"/>
          <a:chExt cx="0" cy="0"/>
        </a:xfrm>
      </p:grpSpPr>
      <p:sp>
        <p:nvSpPr>
          <p:cNvPr id="28" name="Google Shape;28;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a-DK"/>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Afsnitsoverskrift" type="secHead">
  <p:cSld name="SECTION_HEADER">
    <p:spTree>
      <p:nvGrpSpPr>
        <p:cNvPr id="1" name="Shape 33"/>
        <p:cNvGrpSpPr/>
        <p:nvPr/>
      </p:nvGrpSpPr>
      <p:grpSpPr>
        <a:xfrm>
          <a:off x="0" y="0"/>
          <a:ext cx="0" cy="0"/>
          <a:chOff x="0" y="0"/>
          <a:chExt cx="0" cy="0"/>
        </a:xfrm>
      </p:grpSpPr>
      <p:sp>
        <p:nvSpPr>
          <p:cNvPr id="34" name="Google Shape;34;p20"/>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20"/>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757575"/>
              </a:buClr>
              <a:buSzPts val="2400"/>
              <a:buNone/>
              <a:defRPr sz="2400">
                <a:solidFill>
                  <a:srgbClr val="757575"/>
                </a:solidFill>
              </a:defRPr>
            </a:lvl1pPr>
            <a:lvl2pPr marL="914400" lvl="1" indent="-228600" algn="l">
              <a:lnSpc>
                <a:spcPct val="90000"/>
              </a:lnSpc>
              <a:spcBef>
                <a:spcPts val="500"/>
              </a:spcBef>
              <a:spcAft>
                <a:spcPts val="0"/>
              </a:spcAft>
              <a:buClr>
                <a:srgbClr val="757575"/>
              </a:buClr>
              <a:buSzPts val="2000"/>
              <a:buNone/>
              <a:defRPr sz="2000">
                <a:solidFill>
                  <a:srgbClr val="757575"/>
                </a:solidFill>
              </a:defRPr>
            </a:lvl2pPr>
            <a:lvl3pPr marL="1371600" lvl="2" indent="-228600" algn="l">
              <a:lnSpc>
                <a:spcPct val="90000"/>
              </a:lnSpc>
              <a:spcBef>
                <a:spcPts val="500"/>
              </a:spcBef>
              <a:spcAft>
                <a:spcPts val="0"/>
              </a:spcAft>
              <a:buClr>
                <a:srgbClr val="757575"/>
              </a:buClr>
              <a:buSzPts val="1800"/>
              <a:buNone/>
              <a:defRPr sz="1800">
                <a:solidFill>
                  <a:srgbClr val="757575"/>
                </a:solidFill>
              </a:defRPr>
            </a:lvl3pPr>
            <a:lvl4pPr marL="1828800" lvl="3" indent="-228600" algn="l">
              <a:lnSpc>
                <a:spcPct val="90000"/>
              </a:lnSpc>
              <a:spcBef>
                <a:spcPts val="500"/>
              </a:spcBef>
              <a:spcAft>
                <a:spcPts val="0"/>
              </a:spcAft>
              <a:buClr>
                <a:srgbClr val="757575"/>
              </a:buClr>
              <a:buSzPts val="1600"/>
              <a:buNone/>
              <a:defRPr sz="1600">
                <a:solidFill>
                  <a:srgbClr val="757575"/>
                </a:solidFill>
              </a:defRPr>
            </a:lvl4pPr>
            <a:lvl5pPr marL="2286000" lvl="4" indent="-228600" algn="l">
              <a:lnSpc>
                <a:spcPct val="90000"/>
              </a:lnSpc>
              <a:spcBef>
                <a:spcPts val="500"/>
              </a:spcBef>
              <a:spcAft>
                <a:spcPts val="0"/>
              </a:spcAft>
              <a:buClr>
                <a:srgbClr val="757575"/>
              </a:buClr>
              <a:buSzPts val="1600"/>
              <a:buNone/>
              <a:defRPr sz="1600">
                <a:solidFill>
                  <a:srgbClr val="757575"/>
                </a:solidFill>
              </a:defRPr>
            </a:lvl5pPr>
            <a:lvl6pPr marL="2743200" lvl="5" indent="-228600" algn="l">
              <a:lnSpc>
                <a:spcPct val="90000"/>
              </a:lnSpc>
              <a:spcBef>
                <a:spcPts val="500"/>
              </a:spcBef>
              <a:spcAft>
                <a:spcPts val="0"/>
              </a:spcAft>
              <a:buClr>
                <a:srgbClr val="757575"/>
              </a:buClr>
              <a:buSzPts val="1600"/>
              <a:buNone/>
              <a:defRPr sz="1600">
                <a:solidFill>
                  <a:srgbClr val="757575"/>
                </a:solidFill>
              </a:defRPr>
            </a:lvl6pPr>
            <a:lvl7pPr marL="3200400" lvl="6" indent="-228600" algn="l">
              <a:lnSpc>
                <a:spcPct val="90000"/>
              </a:lnSpc>
              <a:spcBef>
                <a:spcPts val="500"/>
              </a:spcBef>
              <a:spcAft>
                <a:spcPts val="0"/>
              </a:spcAft>
              <a:buClr>
                <a:srgbClr val="757575"/>
              </a:buClr>
              <a:buSzPts val="1600"/>
              <a:buNone/>
              <a:defRPr sz="1600">
                <a:solidFill>
                  <a:srgbClr val="757575"/>
                </a:solidFill>
              </a:defRPr>
            </a:lvl7pPr>
            <a:lvl8pPr marL="3657600" lvl="7" indent="-228600" algn="l">
              <a:lnSpc>
                <a:spcPct val="90000"/>
              </a:lnSpc>
              <a:spcBef>
                <a:spcPts val="500"/>
              </a:spcBef>
              <a:spcAft>
                <a:spcPts val="0"/>
              </a:spcAft>
              <a:buClr>
                <a:srgbClr val="757575"/>
              </a:buClr>
              <a:buSzPts val="1600"/>
              <a:buNone/>
              <a:defRPr sz="1600">
                <a:solidFill>
                  <a:srgbClr val="757575"/>
                </a:solidFill>
              </a:defRPr>
            </a:lvl8pPr>
            <a:lvl9pPr marL="4114800" lvl="8" indent="-228600" algn="l">
              <a:lnSpc>
                <a:spcPct val="90000"/>
              </a:lnSpc>
              <a:spcBef>
                <a:spcPts val="500"/>
              </a:spcBef>
              <a:spcAft>
                <a:spcPts val="0"/>
              </a:spcAft>
              <a:buClr>
                <a:srgbClr val="757575"/>
              </a:buClr>
              <a:buSzPts val="1600"/>
              <a:buNone/>
              <a:defRPr sz="1600">
                <a:solidFill>
                  <a:srgbClr val="757575"/>
                </a:solidFill>
              </a:defRPr>
            </a:lvl9pPr>
          </a:lstStyle>
          <a:p>
            <a:endParaRPr/>
          </a:p>
        </p:txBody>
      </p:sp>
      <p:sp>
        <p:nvSpPr>
          <p:cNvPr id="36" name="Google Shape;36;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a-DK"/>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o indholdsobjekter" type="twoObj">
  <p:cSld name="TWO_OBJECTS">
    <p:spTree>
      <p:nvGrpSpPr>
        <p:cNvPr id="1" name="Shape 39"/>
        <p:cNvGrpSpPr/>
        <p:nvPr/>
      </p:nvGrpSpPr>
      <p:grpSpPr>
        <a:xfrm>
          <a:off x="0" y="0"/>
          <a:ext cx="0" cy="0"/>
          <a:chOff x="0" y="0"/>
          <a:chExt cx="0" cy="0"/>
        </a:xfrm>
      </p:grpSpPr>
      <p:sp>
        <p:nvSpPr>
          <p:cNvPr id="40" name="Google Shape;40;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1" name="Google Shape;41;p21"/>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21"/>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3" name="Google Shape;43;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a-DK"/>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ammenligning" type="twoTxTwoObj">
  <p:cSld name="TWO_OBJECTS_WITH_TEXT">
    <p:spTree>
      <p:nvGrpSpPr>
        <p:cNvPr id="1" name="Shape 46"/>
        <p:cNvGrpSpPr/>
        <p:nvPr/>
      </p:nvGrpSpPr>
      <p:grpSpPr>
        <a:xfrm>
          <a:off x="0" y="0"/>
          <a:ext cx="0" cy="0"/>
          <a:chOff x="0" y="0"/>
          <a:chExt cx="0" cy="0"/>
        </a:xfrm>
      </p:grpSpPr>
      <p:sp>
        <p:nvSpPr>
          <p:cNvPr id="47" name="Google Shape;47;p22"/>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8" name="Google Shape;48;p22"/>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9" name="Google Shape;49;p22"/>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22"/>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1" name="Google Shape;51;p22"/>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2" name="Google Shape;52;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a-DK"/>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Indhold med billedtekst" type="objTx">
  <p:cSld name="OBJECT_WITH_CAPTION_TEXT">
    <p:spTree>
      <p:nvGrpSpPr>
        <p:cNvPr id="1" name="Shape 55"/>
        <p:cNvGrpSpPr/>
        <p:nvPr/>
      </p:nvGrpSpPr>
      <p:grpSpPr>
        <a:xfrm>
          <a:off x="0" y="0"/>
          <a:ext cx="0" cy="0"/>
          <a:chOff x="0" y="0"/>
          <a:chExt cx="0" cy="0"/>
        </a:xfrm>
      </p:grpSpPr>
      <p:sp>
        <p:nvSpPr>
          <p:cNvPr id="56" name="Google Shape;56;p2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7" name="Google Shape;57;p23"/>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8" name="Google Shape;58;p23"/>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9" name="Google Shape;59;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a-DK"/>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rugerdefineret layout">
  <p:cSld name="Brugerdefineret layout">
    <p:spTree>
      <p:nvGrpSpPr>
        <p:cNvPr id="1" name="Shape 62"/>
        <p:cNvGrpSpPr/>
        <p:nvPr/>
      </p:nvGrpSpPr>
      <p:grpSpPr>
        <a:xfrm>
          <a:off x="0" y="0"/>
          <a:ext cx="0" cy="0"/>
          <a:chOff x="0" y="0"/>
          <a:chExt cx="0" cy="0"/>
        </a:xfrm>
      </p:grpSpPr>
      <p:sp>
        <p:nvSpPr>
          <p:cNvPr id="63" name="Google Shape;63;p2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4" name="Google Shape;64;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a-DK"/>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Play"/>
              <a:buNone/>
              <a:defRPr sz="4400" b="0" i="0" u="none" strike="noStrike" cap="non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8" name="Google Shape;8;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757575"/>
                </a:solidFill>
                <a:latin typeface="Arial"/>
                <a:ea typeface="Arial"/>
                <a:cs typeface="Arial"/>
                <a:sym typeface="Arial"/>
              </a:defRPr>
            </a:lvl1pPr>
            <a:lvl2pPr marL="0" marR="0" lvl="1" indent="0" algn="r" rtl="0">
              <a:spcBef>
                <a:spcPts val="0"/>
              </a:spcBef>
              <a:buNone/>
              <a:defRPr sz="1200" b="0" i="0" u="none" strike="noStrike" cap="none">
                <a:solidFill>
                  <a:srgbClr val="757575"/>
                </a:solidFill>
                <a:latin typeface="Arial"/>
                <a:ea typeface="Arial"/>
                <a:cs typeface="Arial"/>
                <a:sym typeface="Arial"/>
              </a:defRPr>
            </a:lvl2pPr>
            <a:lvl3pPr marL="0" marR="0" lvl="2" indent="0" algn="r" rtl="0">
              <a:spcBef>
                <a:spcPts val="0"/>
              </a:spcBef>
              <a:buNone/>
              <a:defRPr sz="1200" b="0" i="0" u="none" strike="noStrike" cap="none">
                <a:solidFill>
                  <a:srgbClr val="757575"/>
                </a:solidFill>
                <a:latin typeface="Arial"/>
                <a:ea typeface="Arial"/>
                <a:cs typeface="Arial"/>
                <a:sym typeface="Arial"/>
              </a:defRPr>
            </a:lvl3pPr>
            <a:lvl4pPr marL="0" marR="0" lvl="3" indent="0" algn="r" rtl="0">
              <a:spcBef>
                <a:spcPts val="0"/>
              </a:spcBef>
              <a:buNone/>
              <a:defRPr sz="1200" b="0" i="0" u="none" strike="noStrike" cap="none">
                <a:solidFill>
                  <a:srgbClr val="757575"/>
                </a:solidFill>
                <a:latin typeface="Arial"/>
                <a:ea typeface="Arial"/>
                <a:cs typeface="Arial"/>
                <a:sym typeface="Arial"/>
              </a:defRPr>
            </a:lvl4pPr>
            <a:lvl5pPr marL="0" marR="0" lvl="4" indent="0" algn="r" rtl="0">
              <a:spcBef>
                <a:spcPts val="0"/>
              </a:spcBef>
              <a:buNone/>
              <a:defRPr sz="1200" b="0" i="0" u="none" strike="noStrike" cap="none">
                <a:solidFill>
                  <a:srgbClr val="757575"/>
                </a:solidFill>
                <a:latin typeface="Arial"/>
                <a:ea typeface="Arial"/>
                <a:cs typeface="Arial"/>
                <a:sym typeface="Arial"/>
              </a:defRPr>
            </a:lvl5pPr>
            <a:lvl6pPr marL="0" marR="0" lvl="5" indent="0" algn="r" rtl="0">
              <a:spcBef>
                <a:spcPts val="0"/>
              </a:spcBef>
              <a:buNone/>
              <a:defRPr sz="1200" b="0" i="0" u="none" strike="noStrike" cap="none">
                <a:solidFill>
                  <a:srgbClr val="757575"/>
                </a:solidFill>
                <a:latin typeface="Arial"/>
                <a:ea typeface="Arial"/>
                <a:cs typeface="Arial"/>
                <a:sym typeface="Arial"/>
              </a:defRPr>
            </a:lvl6pPr>
            <a:lvl7pPr marL="0" marR="0" lvl="6" indent="0" algn="r" rtl="0">
              <a:spcBef>
                <a:spcPts val="0"/>
              </a:spcBef>
              <a:buNone/>
              <a:defRPr sz="1200" b="0" i="0" u="none" strike="noStrike" cap="none">
                <a:solidFill>
                  <a:srgbClr val="757575"/>
                </a:solidFill>
                <a:latin typeface="Arial"/>
                <a:ea typeface="Arial"/>
                <a:cs typeface="Arial"/>
                <a:sym typeface="Arial"/>
              </a:defRPr>
            </a:lvl7pPr>
            <a:lvl8pPr marL="0" marR="0" lvl="7" indent="0" algn="r" rtl="0">
              <a:spcBef>
                <a:spcPts val="0"/>
              </a:spcBef>
              <a:buNone/>
              <a:defRPr sz="1200" b="0" i="0" u="none" strike="noStrike" cap="none">
                <a:solidFill>
                  <a:srgbClr val="757575"/>
                </a:solidFill>
                <a:latin typeface="Arial"/>
                <a:ea typeface="Arial"/>
                <a:cs typeface="Arial"/>
                <a:sym typeface="Arial"/>
              </a:defRPr>
            </a:lvl8pPr>
            <a:lvl9pPr marL="0" marR="0" lvl="8" indent="0" algn="r" rtl="0">
              <a:spcBef>
                <a:spcPts val="0"/>
              </a:spcBef>
              <a:buNone/>
              <a:defRPr sz="1200"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a-DK"/>
              <a:t>‹nr.›</a:t>
            </a:fld>
            <a:endParaRPr/>
          </a:p>
        </p:txBody>
      </p:sp>
      <p:pic>
        <p:nvPicPr>
          <p:cNvPr id="11" name="Google Shape;11;p15" descr="Et billede, der indeholder tekst, Font/skrifttype, logo, Grafik&#10;&#10;Automatisk genereret beskrivelse"/>
          <p:cNvPicPr preferRelativeResize="0"/>
          <p:nvPr/>
        </p:nvPicPr>
        <p:blipFill rotWithShape="1">
          <a:blip r:embed="rId14">
            <a:alphaModFix/>
          </a:blip>
          <a:srcRect/>
          <a:stretch/>
        </p:blipFill>
        <p:spPr>
          <a:xfrm>
            <a:off x="9800560" y="365125"/>
            <a:ext cx="1981483" cy="437906"/>
          </a:xfrm>
          <a:prstGeom prst="rect">
            <a:avLst/>
          </a:prstGeom>
          <a:noFill/>
          <a:ln>
            <a:noFill/>
          </a:ln>
        </p:spPr>
      </p:pic>
      <p:pic>
        <p:nvPicPr>
          <p:cNvPr id="12" name="Google Shape;12;p15" descr="Et billede, der indeholder tøj, Animation, Ansigt, møbel&#10;&#10;Automatisk genereret beskrivelse"/>
          <p:cNvPicPr preferRelativeResize="0"/>
          <p:nvPr/>
        </p:nvPicPr>
        <p:blipFill rotWithShape="1">
          <a:blip r:embed="rId15">
            <a:alphaModFix amt="10000"/>
          </a:blip>
          <a:srcRect/>
          <a:stretch/>
        </p:blipFill>
        <p:spPr>
          <a:xfrm>
            <a:off x="-61369" y="-1"/>
            <a:ext cx="12253369" cy="6858001"/>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
          <p:cNvSpPr txBox="1"/>
          <p:nvPr/>
        </p:nvSpPr>
        <p:spPr>
          <a:xfrm>
            <a:off x="2212458" y="2902763"/>
            <a:ext cx="7767083" cy="1325563"/>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4400"/>
              <a:buFont typeface="Play"/>
              <a:buNone/>
            </a:pPr>
            <a:r>
              <a:rPr lang="da-DK" sz="4400" b="0" i="0" u="none" strike="noStrike" cap="none">
                <a:solidFill>
                  <a:schemeClr val="dk1"/>
                </a:solidFill>
                <a:latin typeface="Play"/>
                <a:ea typeface="Play"/>
                <a:cs typeface="Play"/>
                <a:sym typeface="Play"/>
              </a:rPr>
              <a:t>Hvordan modtager </a:t>
            </a:r>
            <a:r>
              <a:rPr lang="da-DK" sz="4400">
                <a:solidFill>
                  <a:schemeClr val="dk1"/>
                </a:solidFill>
                <a:latin typeface="Play"/>
                <a:ea typeface="Play"/>
                <a:cs typeface="Play"/>
                <a:sym typeface="Play"/>
              </a:rPr>
              <a:t>I</a:t>
            </a:r>
            <a:r>
              <a:rPr lang="da-DK" sz="4400" b="0" i="0" u="none" strike="noStrike" cap="none">
                <a:solidFill>
                  <a:schemeClr val="dk1"/>
                </a:solidFill>
                <a:latin typeface="Play"/>
                <a:ea typeface="Play"/>
                <a:cs typeface="Play"/>
                <a:sym typeface="Play"/>
              </a:rPr>
              <a:t> jeres elever?</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10"/>
          <p:cNvSpPr txBox="1"/>
          <p:nvPr/>
        </p:nvSpPr>
        <p:spPr>
          <a:xfrm>
            <a:off x="838200" y="365125"/>
            <a:ext cx="10515600" cy="1325563"/>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4400"/>
              <a:buFont typeface="Play"/>
              <a:buNone/>
            </a:pPr>
            <a:r>
              <a:rPr lang="da-DK" sz="4400">
                <a:solidFill>
                  <a:schemeClr val="dk1"/>
                </a:solidFill>
                <a:latin typeface="Play"/>
                <a:ea typeface="Play"/>
                <a:cs typeface="Play"/>
                <a:sym typeface="Play"/>
              </a:rPr>
              <a:t>3. spørgsmål</a:t>
            </a:r>
            <a:endParaRPr/>
          </a:p>
          <a:p>
            <a:pPr marL="0" marR="0" lvl="0" indent="0" algn="l" rtl="0">
              <a:lnSpc>
                <a:spcPct val="90000"/>
              </a:lnSpc>
              <a:spcBef>
                <a:spcPts val="0"/>
              </a:spcBef>
              <a:spcAft>
                <a:spcPts val="0"/>
              </a:spcAft>
              <a:buClr>
                <a:schemeClr val="dk1"/>
              </a:buClr>
              <a:buSzPts val="2800"/>
              <a:buFont typeface="Play"/>
              <a:buNone/>
            </a:pPr>
            <a:r>
              <a:rPr lang="da-DK" sz="2800">
                <a:solidFill>
                  <a:schemeClr val="dk1"/>
                </a:solidFill>
                <a:latin typeface="Play"/>
                <a:ea typeface="Play"/>
                <a:cs typeface="Play"/>
                <a:sym typeface="Play"/>
              </a:rPr>
              <a:t>- vejledning og instruktion</a:t>
            </a:r>
            <a:endParaRPr/>
          </a:p>
        </p:txBody>
      </p:sp>
      <p:sp>
        <p:nvSpPr>
          <p:cNvPr id="151" name="Google Shape;151;p10"/>
          <p:cNvSpPr txBox="1"/>
          <p:nvPr/>
        </p:nvSpPr>
        <p:spPr>
          <a:xfrm>
            <a:off x="838200" y="2782669"/>
            <a:ext cx="9959100" cy="12006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a-DK" sz="2400">
                <a:solidFill>
                  <a:schemeClr val="dk1"/>
                </a:solidFill>
                <a:latin typeface="Arial"/>
                <a:ea typeface="Arial"/>
                <a:cs typeface="Arial"/>
                <a:sym typeface="Arial"/>
              </a:rPr>
              <a:t>Hvordan får vi bedst vejledt og introduceret eleven til arbejdspladsens kultur og uformelle værdier, fx </a:t>
            </a:r>
            <a:r>
              <a:rPr lang="da-DK" sz="2400">
                <a:solidFill>
                  <a:schemeClr val="dk1"/>
                </a:solidFill>
              </a:rPr>
              <a:t>“</a:t>
            </a:r>
            <a:r>
              <a:rPr lang="da-DK" sz="2400">
                <a:solidFill>
                  <a:schemeClr val="dk1"/>
                </a:solidFill>
                <a:latin typeface="Arial"/>
                <a:ea typeface="Arial"/>
                <a:cs typeface="Arial"/>
                <a:sym typeface="Arial"/>
              </a:rPr>
              <a:t>hvordan har vi opmærksomhed på at vurdere risici i arbejdet?</a:t>
            </a:r>
            <a:r>
              <a:rPr lang="da-DK" sz="2400">
                <a:solidFill>
                  <a:schemeClr val="dk1"/>
                </a:solidFill>
              </a:rPr>
              <a:t>”</a:t>
            </a:r>
            <a:r>
              <a:rPr lang="da-DK" sz="2400">
                <a:solidFill>
                  <a:schemeClr val="dk1"/>
                </a:solidFill>
                <a:latin typeface="Arial"/>
                <a:ea typeface="Arial"/>
                <a:cs typeface="Arial"/>
                <a:sym typeface="Arial"/>
              </a:rPr>
              <a:t> </a:t>
            </a:r>
            <a:endParaRPr/>
          </a:p>
        </p:txBody>
      </p:sp>
      <p:sp>
        <p:nvSpPr>
          <p:cNvPr id="152" name="Google Shape;152;p10"/>
          <p:cNvSpPr/>
          <p:nvPr/>
        </p:nvSpPr>
        <p:spPr>
          <a:xfrm>
            <a:off x="838200" y="4890313"/>
            <a:ext cx="2819400" cy="1212112"/>
          </a:xfrm>
          <a:prstGeom prst="roundRect">
            <a:avLst>
              <a:gd name="adj" fmla="val 16667"/>
            </a:avLst>
          </a:prstGeom>
          <a:solidFill>
            <a:srgbClr val="96C31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da-DK" sz="1800" b="1">
                <a:solidFill>
                  <a:schemeClr val="lt1"/>
                </a:solidFill>
                <a:latin typeface="Arial"/>
                <a:ea typeface="Arial"/>
                <a:cs typeface="Arial"/>
                <a:sym typeface="Arial"/>
              </a:rPr>
              <a:t>Drøftelse i plenum</a:t>
            </a:r>
            <a:endParaRPr/>
          </a:p>
          <a:p>
            <a:pPr marL="0" marR="0" lvl="0" indent="0" algn="ctr" rtl="0">
              <a:spcBef>
                <a:spcPts val="0"/>
              </a:spcBef>
              <a:spcAft>
                <a:spcPts val="0"/>
              </a:spcAft>
              <a:buNone/>
            </a:pPr>
            <a:r>
              <a:rPr lang="da-DK" sz="1800">
                <a:solidFill>
                  <a:schemeClr val="lt1"/>
                </a:solidFill>
                <a:latin typeface="Arial"/>
                <a:ea typeface="Arial"/>
                <a:cs typeface="Arial"/>
                <a:sym typeface="Arial"/>
              </a:rPr>
              <a:t> 5 minutter</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11"/>
          <p:cNvSpPr txBox="1"/>
          <p:nvPr/>
        </p:nvSpPr>
        <p:spPr>
          <a:xfrm>
            <a:off x="838200" y="365125"/>
            <a:ext cx="10515600" cy="1325563"/>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4400"/>
              <a:buFont typeface="Play"/>
              <a:buNone/>
            </a:pPr>
            <a:r>
              <a:rPr lang="da-DK" sz="4400">
                <a:solidFill>
                  <a:schemeClr val="dk1"/>
                </a:solidFill>
                <a:latin typeface="Play"/>
                <a:ea typeface="Play"/>
                <a:cs typeface="Play"/>
                <a:sym typeface="Play"/>
              </a:rPr>
              <a:t>3. spørgsmål</a:t>
            </a:r>
            <a:endParaRPr/>
          </a:p>
          <a:p>
            <a:pPr marL="0" marR="0" lvl="0" indent="0" algn="l" rtl="0">
              <a:lnSpc>
                <a:spcPct val="90000"/>
              </a:lnSpc>
              <a:spcBef>
                <a:spcPts val="0"/>
              </a:spcBef>
              <a:spcAft>
                <a:spcPts val="0"/>
              </a:spcAft>
              <a:buClr>
                <a:schemeClr val="dk1"/>
              </a:buClr>
              <a:buSzPts val="2800"/>
              <a:buFont typeface="Play"/>
              <a:buNone/>
            </a:pPr>
            <a:r>
              <a:rPr lang="da-DK" sz="2800">
                <a:solidFill>
                  <a:schemeClr val="dk1"/>
                </a:solidFill>
                <a:latin typeface="Play"/>
                <a:ea typeface="Play"/>
                <a:cs typeface="Play"/>
                <a:sym typeface="Play"/>
              </a:rPr>
              <a:t>- vejledning og instruktion</a:t>
            </a:r>
            <a:endParaRPr/>
          </a:p>
        </p:txBody>
      </p:sp>
      <p:sp>
        <p:nvSpPr>
          <p:cNvPr id="158" name="Google Shape;158;p11"/>
          <p:cNvSpPr txBox="1"/>
          <p:nvPr/>
        </p:nvSpPr>
        <p:spPr>
          <a:xfrm>
            <a:off x="838200" y="2782669"/>
            <a:ext cx="9959100" cy="12006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a-DK" sz="2400">
                <a:solidFill>
                  <a:schemeClr val="dk1"/>
                </a:solidFill>
                <a:latin typeface="Arial"/>
                <a:ea typeface="Arial"/>
                <a:cs typeface="Arial"/>
                <a:sym typeface="Arial"/>
              </a:rPr>
              <a:t>Hvordan får vi bedst vejledt og introduceret eleven til arbejdspladsens kultur og uformelle værdier, fx </a:t>
            </a:r>
            <a:r>
              <a:rPr lang="da-DK" sz="2400">
                <a:solidFill>
                  <a:schemeClr val="dk1"/>
                </a:solidFill>
              </a:rPr>
              <a:t>“</a:t>
            </a:r>
            <a:r>
              <a:rPr lang="da-DK" sz="2400">
                <a:solidFill>
                  <a:schemeClr val="dk1"/>
                </a:solidFill>
                <a:latin typeface="Arial"/>
                <a:ea typeface="Arial"/>
                <a:cs typeface="Arial"/>
                <a:sym typeface="Arial"/>
              </a:rPr>
              <a:t>hvordan har vi opmærksomhed på at vurdere risici i arbejdet?</a:t>
            </a:r>
            <a:r>
              <a:rPr lang="da-DK" sz="2400">
                <a:solidFill>
                  <a:schemeClr val="dk1"/>
                </a:solidFill>
              </a:rPr>
              <a:t>”</a:t>
            </a:r>
            <a:r>
              <a:rPr lang="da-DK" sz="2400">
                <a:solidFill>
                  <a:schemeClr val="dk1"/>
                </a:solidFill>
                <a:latin typeface="Arial"/>
                <a:ea typeface="Arial"/>
                <a:cs typeface="Arial"/>
                <a:sym typeface="Arial"/>
              </a:rPr>
              <a:t> </a:t>
            </a:r>
            <a:endParaRPr/>
          </a:p>
        </p:txBody>
      </p:sp>
      <p:sp>
        <p:nvSpPr>
          <p:cNvPr id="159" name="Google Shape;159;p11"/>
          <p:cNvSpPr/>
          <p:nvPr/>
        </p:nvSpPr>
        <p:spPr>
          <a:xfrm>
            <a:off x="838200" y="4890313"/>
            <a:ext cx="2819400" cy="1212112"/>
          </a:xfrm>
          <a:prstGeom prst="roundRect">
            <a:avLst>
              <a:gd name="adj" fmla="val 16667"/>
            </a:avLst>
          </a:prstGeom>
          <a:solidFill>
            <a:srgbClr val="A5148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da-DK" sz="1800" b="1">
                <a:solidFill>
                  <a:schemeClr val="lt1"/>
                </a:solidFill>
                <a:latin typeface="Arial"/>
                <a:ea typeface="Arial"/>
                <a:cs typeface="Arial"/>
                <a:sym typeface="Arial"/>
              </a:rPr>
              <a:t>Opsamling</a:t>
            </a:r>
            <a:endParaRPr/>
          </a:p>
          <a:p>
            <a:pPr marL="0" marR="0" lvl="0" indent="0" algn="ctr" rtl="0">
              <a:spcBef>
                <a:spcPts val="0"/>
              </a:spcBef>
              <a:spcAft>
                <a:spcPts val="0"/>
              </a:spcAft>
              <a:buNone/>
            </a:pPr>
            <a:r>
              <a:rPr lang="da-DK" sz="1800">
                <a:solidFill>
                  <a:schemeClr val="lt1"/>
                </a:solidFill>
                <a:latin typeface="Arial"/>
                <a:ea typeface="Arial"/>
                <a:cs typeface="Arial"/>
                <a:sym typeface="Arial"/>
              </a:rPr>
              <a:t>2 minutter</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12"/>
          <p:cNvSpPr txBox="1"/>
          <p:nvPr/>
        </p:nvSpPr>
        <p:spPr>
          <a:xfrm>
            <a:off x="838200" y="365125"/>
            <a:ext cx="10515600" cy="1325563"/>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4400"/>
              <a:buFont typeface="Play"/>
              <a:buNone/>
            </a:pPr>
            <a:r>
              <a:rPr lang="da-DK" sz="4400">
                <a:solidFill>
                  <a:schemeClr val="dk1"/>
                </a:solidFill>
                <a:latin typeface="Play"/>
                <a:ea typeface="Play"/>
                <a:cs typeface="Play"/>
                <a:sym typeface="Play"/>
              </a:rPr>
              <a:t>4. spørgsmål</a:t>
            </a:r>
            <a:endParaRPr/>
          </a:p>
          <a:p>
            <a:pPr marL="0" marR="0" lvl="0" indent="0" algn="l" rtl="0">
              <a:lnSpc>
                <a:spcPct val="90000"/>
              </a:lnSpc>
              <a:spcBef>
                <a:spcPts val="0"/>
              </a:spcBef>
              <a:spcAft>
                <a:spcPts val="0"/>
              </a:spcAft>
              <a:buClr>
                <a:schemeClr val="dk1"/>
              </a:buClr>
              <a:buSzPts val="2800"/>
              <a:buFont typeface="Play"/>
              <a:buNone/>
            </a:pPr>
            <a:r>
              <a:rPr lang="da-DK" sz="2800">
                <a:solidFill>
                  <a:schemeClr val="dk1"/>
                </a:solidFill>
                <a:latin typeface="Play"/>
                <a:ea typeface="Play"/>
                <a:cs typeface="Play"/>
                <a:sym typeface="Play"/>
              </a:rPr>
              <a:t>- opgavevaretagelse</a:t>
            </a:r>
            <a:endParaRPr/>
          </a:p>
        </p:txBody>
      </p:sp>
      <p:sp>
        <p:nvSpPr>
          <p:cNvPr id="165" name="Google Shape;165;p12"/>
          <p:cNvSpPr txBox="1"/>
          <p:nvPr/>
        </p:nvSpPr>
        <p:spPr>
          <a:xfrm>
            <a:off x="838200" y="2782669"/>
            <a:ext cx="9959163"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a-DK" sz="2400">
                <a:solidFill>
                  <a:schemeClr val="dk1"/>
                </a:solidFill>
                <a:latin typeface="Arial"/>
                <a:ea typeface="Arial"/>
                <a:cs typeface="Arial"/>
                <a:sym typeface="Arial"/>
              </a:rPr>
              <a:t>Hvilke arbejdsopgaver kræver tæt sparring?</a:t>
            </a:r>
            <a:endParaRPr/>
          </a:p>
        </p:txBody>
      </p:sp>
      <p:sp>
        <p:nvSpPr>
          <p:cNvPr id="166" name="Google Shape;166;p12"/>
          <p:cNvSpPr/>
          <p:nvPr/>
        </p:nvSpPr>
        <p:spPr>
          <a:xfrm>
            <a:off x="838200" y="4890313"/>
            <a:ext cx="2819400" cy="1212112"/>
          </a:xfrm>
          <a:prstGeom prst="roundRect">
            <a:avLst>
              <a:gd name="adj" fmla="val 16667"/>
            </a:avLst>
          </a:prstGeom>
          <a:solidFill>
            <a:srgbClr val="EB5A0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da-DK" sz="1800" b="1">
                <a:solidFill>
                  <a:schemeClr val="lt1"/>
                </a:solidFill>
                <a:latin typeface="Arial"/>
                <a:ea typeface="Arial"/>
                <a:cs typeface="Arial"/>
                <a:sym typeface="Arial"/>
              </a:rPr>
              <a:t>Refleksion</a:t>
            </a:r>
            <a:endParaRPr/>
          </a:p>
          <a:p>
            <a:pPr marL="0" marR="0" lvl="0" indent="0" algn="ctr" rtl="0">
              <a:spcBef>
                <a:spcPts val="0"/>
              </a:spcBef>
              <a:spcAft>
                <a:spcPts val="0"/>
              </a:spcAft>
              <a:buNone/>
            </a:pPr>
            <a:r>
              <a:rPr lang="da-DK" sz="1800">
                <a:solidFill>
                  <a:schemeClr val="lt1"/>
                </a:solidFill>
                <a:latin typeface="Arial"/>
                <a:ea typeface="Arial"/>
                <a:cs typeface="Arial"/>
                <a:sym typeface="Arial"/>
              </a:rPr>
              <a:t>20 sekunder i stilhed</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13"/>
          <p:cNvSpPr txBox="1"/>
          <p:nvPr/>
        </p:nvSpPr>
        <p:spPr>
          <a:xfrm>
            <a:off x="838200" y="365125"/>
            <a:ext cx="10515600" cy="1325563"/>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4400"/>
              <a:buFont typeface="Play"/>
              <a:buNone/>
            </a:pPr>
            <a:r>
              <a:rPr lang="da-DK" sz="4400">
                <a:solidFill>
                  <a:schemeClr val="dk1"/>
                </a:solidFill>
                <a:latin typeface="Play"/>
                <a:ea typeface="Play"/>
                <a:cs typeface="Play"/>
                <a:sym typeface="Play"/>
              </a:rPr>
              <a:t>4. spørgsmål</a:t>
            </a:r>
            <a:endParaRPr/>
          </a:p>
          <a:p>
            <a:pPr marL="0" marR="0" lvl="0" indent="0" algn="l" rtl="0">
              <a:lnSpc>
                <a:spcPct val="90000"/>
              </a:lnSpc>
              <a:spcBef>
                <a:spcPts val="0"/>
              </a:spcBef>
              <a:spcAft>
                <a:spcPts val="0"/>
              </a:spcAft>
              <a:buClr>
                <a:schemeClr val="dk1"/>
              </a:buClr>
              <a:buSzPts val="2800"/>
              <a:buFont typeface="Play"/>
              <a:buNone/>
            </a:pPr>
            <a:r>
              <a:rPr lang="da-DK" sz="2800">
                <a:solidFill>
                  <a:schemeClr val="dk1"/>
                </a:solidFill>
                <a:latin typeface="Play"/>
                <a:ea typeface="Play"/>
                <a:cs typeface="Play"/>
                <a:sym typeface="Play"/>
              </a:rPr>
              <a:t>- opgavevaretagelse</a:t>
            </a:r>
            <a:endParaRPr/>
          </a:p>
        </p:txBody>
      </p:sp>
      <p:sp>
        <p:nvSpPr>
          <p:cNvPr id="172" name="Google Shape;172;p13"/>
          <p:cNvSpPr txBox="1"/>
          <p:nvPr/>
        </p:nvSpPr>
        <p:spPr>
          <a:xfrm>
            <a:off x="838200" y="2782669"/>
            <a:ext cx="9959163"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a-DK" sz="2400">
                <a:solidFill>
                  <a:schemeClr val="dk1"/>
                </a:solidFill>
                <a:latin typeface="Arial"/>
                <a:ea typeface="Arial"/>
                <a:cs typeface="Arial"/>
                <a:sym typeface="Arial"/>
              </a:rPr>
              <a:t>Hvilke arbejdsopgaver kræver tæt sparring?</a:t>
            </a:r>
            <a:endParaRPr/>
          </a:p>
        </p:txBody>
      </p:sp>
      <p:sp>
        <p:nvSpPr>
          <p:cNvPr id="173" name="Google Shape;173;p13"/>
          <p:cNvSpPr/>
          <p:nvPr/>
        </p:nvSpPr>
        <p:spPr>
          <a:xfrm>
            <a:off x="838200" y="4890313"/>
            <a:ext cx="2819400" cy="1212112"/>
          </a:xfrm>
          <a:prstGeom prst="roundRect">
            <a:avLst>
              <a:gd name="adj" fmla="val 16667"/>
            </a:avLst>
          </a:prstGeom>
          <a:solidFill>
            <a:srgbClr val="96C31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da-DK" sz="1800" b="1">
                <a:solidFill>
                  <a:schemeClr val="lt1"/>
                </a:solidFill>
                <a:latin typeface="Arial"/>
                <a:ea typeface="Arial"/>
                <a:cs typeface="Arial"/>
                <a:sym typeface="Arial"/>
              </a:rPr>
              <a:t>Drøftelse i plenum</a:t>
            </a:r>
            <a:endParaRPr/>
          </a:p>
          <a:p>
            <a:pPr marL="0" marR="0" lvl="0" indent="0" algn="ctr" rtl="0">
              <a:spcBef>
                <a:spcPts val="0"/>
              </a:spcBef>
              <a:spcAft>
                <a:spcPts val="0"/>
              </a:spcAft>
              <a:buNone/>
            </a:pPr>
            <a:r>
              <a:rPr lang="da-DK" sz="1800">
                <a:solidFill>
                  <a:schemeClr val="lt1"/>
                </a:solidFill>
                <a:latin typeface="Arial"/>
                <a:ea typeface="Arial"/>
                <a:cs typeface="Arial"/>
                <a:sym typeface="Arial"/>
              </a:rPr>
              <a:t> 5 minutter</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14"/>
          <p:cNvSpPr txBox="1"/>
          <p:nvPr/>
        </p:nvSpPr>
        <p:spPr>
          <a:xfrm>
            <a:off x="838200" y="365125"/>
            <a:ext cx="10515600" cy="1325563"/>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4400"/>
              <a:buFont typeface="Play"/>
              <a:buNone/>
            </a:pPr>
            <a:r>
              <a:rPr lang="da-DK" sz="4400">
                <a:solidFill>
                  <a:schemeClr val="dk1"/>
                </a:solidFill>
                <a:latin typeface="Play"/>
                <a:ea typeface="Play"/>
                <a:cs typeface="Play"/>
                <a:sym typeface="Play"/>
              </a:rPr>
              <a:t>4. spørgsmål</a:t>
            </a:r>
            <a:endParaRPr/>
          </a:p>
          <a:p>
            <a:pPr marL="0" marR="0" lvl="0" indent="0" algn="l" rtl="0">
              <a:lnSpc>
                <a:spcPct val="90000"/>
              </a:lnSpc>
              <a:spcBef>
                <a:spcPts val="0"/>
              </a:spcBef>
              <a:spcAft>
                <a:spcPts val="0"/>
              </a:spcAft>
              <a:buClr>
                <a:schemeClr val="dk1"/>
              </a:buClr>
              <a:buSzPts val="2800"/>
              <a:buFont typeface="Play"/>
              <a:buNone/>
            </a:pPr>
            <a:r>
              <a:rPr lang="da-DK" sz="2800">
                <a:solidFill>
                  <a:schemeClr val="dk1"/>
                </a:solidFill>
                <a:latin typeface="Play"/>
                <a:ea typeface="Play"/>
                <a:cs typeface="Play"/>
                <a:sym typeface="Play"/>
              </a:rPr>
              <a:t>- opgavevaretagelse</a:t>
            </a:r>
            <a:endParaRPr/>
          </a:p>
        </p:txBody>
      </p:sp>
      <p:sp>
        <p:nvSpPr>
          <p:cNvPr id="179" name="Google Shape;179;p14"/>
          <p:cNvSpPr txBox="1"/>
          <p:nvPr/>
        </p:nvSpPr>
        <p:spPr>
          <a:xfrm>
            <a:off x="838200" y="2782669"/>
            <a:ext cx="9959163"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a-DK" sz="2400">
                <a:solidFill>
                  <a:schemeClr val="dk1"/>
                </a:solidFill>
                <a:latin typeface="Arial"/>
                <a:ea typeface="Arial"/>
                <a:cs typeface="Arial"/>
                <a:sym typeface="Arial"/>
              </a:rPr>
              <a:t>Hvilke arbejdsopgaver kræver tæt sparring?</a:t>
            </a:r>
            <a:endParaRPr/>
          </a:p>
        </p:txBody>
      </p:sp>
      <p:sp>
        <p:nvSpPr>
          <p:cNvPr id="180" name="Google Shape;180;p14"/>
          <p:cNvSpPr/>
          <p:nvPr/>
        </p:nvSpPr>
        <p:spPr>
          <a:xfrm>
            <a:off x="838200" y="4890313"/>
            <a:ext cx="2819400" cy="1212112"/>
          </a:xfrm>
          <a:prstGeom prst="roundRect">
            <a:avLst>
              <a:gd name="adj" fmla="val 16667"/>
            </a:avLst>
          </a:prstGeom>
          <a:solidFill>
            <a:srgbClr val="A5148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da-DK" sz="1800" b="1">
                <a:solidFill>
                  <a:schemeClr val="lt1"/>
                </a:solidFill>
                <a:latin typeface="Arial"/>
                <a:ea typeface="Arial"/>
                <a:cs typeface="Arial"/>
                <a:sym typeface="Arial"/>
              </a:rPr>
              <a:t>Opsamling</a:t>
            </a:r>
            <a:endParaRPr/>
          </a:p>
          <a:p>
            <a:pPr marL="0" marR="0" lvl="0" indent="0" algn="ctr" rtl="0">
              <a:spcBef>
                <a:spcPts val="0"/>
              </a:spcBef>
              <a:spcAft>
                <a:spcPts val="0"/>
              </a:spcAft>
              <a:buNone/>
            </a:pPr>
            <a:r>
              <a:rPr lang="da-DK" sz="1800">
                <a:solidFill>
                  <a:schemeClr val="lt1"/>
                </a:solidFill>
                <a:latin typeface="Arial"/>
                <a:ea typeface="Arial"/>
                <a:cs typeface="Arial"/>
                <a:sym typeface="Arial"/>
              </a:rPr>
              <a:t>2 minutter</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2"/>
          <p:cNvSpPr txBox="1"/>
          <p:nvPr/>
        </p:nvSpPr>
        <p:spPr>
          <a:xfrm>
            <a:off x="838200" y="1328516"/>
            <a:ext cx="9959100" cy="54951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a-DK" sz="1800" b="0" i="0" u="none" strike="noStrike" cap="none" dirty="0">
                <a:solidFill>
                  <a:schemeClr val="dk1"/>
                </a:solidFill>
                <a:latin typeface="Arial"/>
                <a:ea typeface="Arial"/>
                <a:cs typeface="Arial"/>
                <a:sym typeface="Arial"/>
              </a:rPr>
              <a:t>Hvis I drøfter spørgsmålene i fællesskab, kan I bruge følgende struktur:</a:t>
            </a:r>
            <a:endParaRPr dirty="0"/>
          </a:p>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285750" marR="0" lvl="0" indent="-285750" algn="l" rtl="0">
              <a:lnSpc>
                <a:spcPct val="150000"/>
              </a:lnSpc>
              <a:spcBef>
                <a:spcPts val="0"/>
              </a:spcBef>
              <a:spcAft>
                <a:spcPts val="0"/>
              </a:spcAft>
              <a:buClr>
                <a:schemeClr val="dk1"/>
              </a:buClr>
              <a:buSzPts val="1800"/>
              <a:buFont typeface="Arial"/>
              <a:buChar char="•"/>
            </a:pPr>
            <a:r>
              <a:rPr lang="da-DK" sz="1800" dirty="0">
                <a:solidFill>
                  <a:schemeClr val="dk1"/>
                </a:solidFill>
                <a:latin typeface="Arial"/>
                <a:ea typeface="Arial"/>
                <a:cs typeface="Arial"/>
                <a:sym typeface="Arial"/>
              </a:rPr>
              <a:t>Læs </a:t>
            </a:r>
            <a:r>
              <a:rPr lang="da-DK" sz="1800" dirty="0">
                <a:solidFill>
                  <a:schemeClr val="dk1"/>
                </a:solidFill>
              </a:rPr>
              <a:t>é</a:t>
            </a:r>
            <a:r>
              <a:rPr lang="da-DK" sz="1800" dirty="0">
                <a:solidFill>
                  <a:schemeClr val="dk1"/>
                </a:solidFill>
                <a:latin typeface="Arial"/>
                <a:ea typeface="Arial"/>
                <a:cs typeface="Arial"/>
                <a:sym typeface="Arial"/>
              </a:rPr>
              <a:t>t af de 4 spørgsmål højt.</a:t>
            </a:r>
            <a:endParaRPr dirty="0"/>
          </a:p>
          <a:p>
            <a:pPr marL="285750" marR="0" lvl="0" indent="-285750" algn="l" rtl="0">
              <a:lnSpc>
                <a:spcPct val="150000"/>
              </a:lnSpc>
              <a:spcBef>
                <a:spcPts val="0"/>
              </a:spcBef>
              <a:spcAft>
                <a:spcPts val="0"/>
              </a:spcAft>
              <a:buClr>
                <a:schemeClr val="dk1"/>
              </a:buClr>
              <a:buSzPts val="1800"/>
              <a:buFont typeface="Arial"/>
              <a:buChar char="•"/>
            </a:pPr>
            <a:r>
              <a:rPr lang="da-DK" sz="1800" dirty="0">
                <a:solidFill>
                  <a:schemeClr val="dk1"/>
                </a:solidFill>
                <a:latin typeface="Arial"/>
                <a:ea typeface="Arial"/>
                <a:cs typeface="Arial"/>
                <a:sym typeface="Arial"/>
              </a:rPr>
              <a:t>Brug 20 sekunder på at reflektere over spørgsmålet hver for sig i stilhed.</a:t>
            </a:r>
            <a:endParaRPr dirty="0"/>
          </a:p>
          <a:p>
            <a:pPr marL="285750" marR="0" lvl="0" indent="-285750" algn="l" rtl="0">
              <a:lnSpc>
                <a:spcPct val="150000"/>
              </a:lnSpc>
              <a:spcBef>
                <a:spcPts val="0"/>
              </a:spcBef>
              <a:spcAft>
                <a:spcPts val="0"/>
              </a:spcAft>
              <a:buClr>
                <a:schemeClr val="dk1"/>
              </a:buClr>
              <a:buSzPts val="1800"/>
              <a:buFont typeface="Arial"/>
              <a:buChar char="•"/>
            </a:pPr>
            <a:r>
              <a:rPr lang="da-DK" sz="1800" dirty="0">
                <a:solidFill>
                  <a:schemeClr val="dk1"/>
                </a:solidFill>
                <a:latin typeface="Arial"/>
                <a:ea typeface="Arial"/>
                <a:cs typeface="Arial"/>
                <a:sym typeface="Arial"/>
              </a:rPr>
              <a:t>Brug herefter 5 minutter på at tale om spørgsmålet sammen.</a:t>
            </a:r>
            <a:endParaRPr dirty="0"/>
          </a:p>
          <a:p>
            <a:pPr marL="285750" marR="0" lvl="0" indent="-285750" algn="l" rtl="0">
              <a:lnSpc>
                <a:spcPct val="150000"/>
              </a:lnSpc>
              <a:spcBef>
                <a:spcPts val="0"/>
              </a:spcBef>
              <a:spcAft>
                <a:spcPts val="0"/>
              </a:spcAft>
              <a:buClr>
                <a:schemeClr val="dk1"/>
              </a:buClr>
              <a:buSzPts val="1800"/>
              <a:buFont typeface="Arial"/>
              <a:buChar char="•"/>
            </a:pPr>
            <a:r>
              <a:rPr lang="da-DK" sz="1800" dirty="0">
                <a:solidFill>
                  <a:schemeClr val="dk1"/>
                </a:solidFill>
                <a:latin typeface="Arial"/>
                <a:ea typeface="Arial"/>
                <a:cs typeface="Arial"/>
                <a:sym typeface="Arial"/>
              </a:rPr>
              <a:t>Opsamling på 2 minutter. Er der brug for, at vi ændrer noget i praksis?</a:t>
            </a:r>
            <a:endParaRPr dirty="0"/>
          </a:p>
          <a:p>
            <a:pPr marL="285750" marR="0" lvl="0" indent="-285750" algn="l" rtl="0">
              <a:lnSpc>
                <a:spcPct val="150000"/>
              </a:lnSpc>
              <a:spcBef>
                <a:spcPts val="0"/>
              </a:spcBef>
              <a:spcAft>
                <a:spcPts val="0"/>
              </a:spcAft>
              <a:buClr>
                <a:schemeClr val="dk1"/>
              </a:buClr>
              <a:buSzPts val="1800"/>
              <a:buFont typeface="Arial"/>
              <a:buChar char="•"/>
            </a:pPr>
            <a:r>
              <a:rPr lang="da-DK" sz="1800" dirty="0">
                <a:solidFill>
                  <a:schemeClr val="dk1"/>
                </a:solidFill>
                <a:latin typeface="Arial"/>
                <a:ea typeface="Arial"/>
                <a:cs typeface="Arial"/>
                <a:sym typeface="Arial"/>
              </a:rPr>
              <a:t>Fortsæt med det næste spørgsmål eller det spørgsmål, I finder relevant, og brug samme fremgangsmåde.</a:t>
            </a:r>
            <a:endParaRPr dirty="0"/>
          </a:p>
          <a:p>
            <a:pPr marL="0" marR="0" lvl="0" indent="0" algn="l" rtl="0">
              <a:lnSpc>
                <a:spcPct val="150000"/>
              </a:lnSpc>
              <a:spcBef>
                <a:spcPts val="0"/>
              </a:spcBef>
              <a:spcAft>
                <a:spcPts val="0"/>
              </a:spcAft>
              <a:buNone/>
            </a:pPr>
            <a:endParaRPr sz="1800" dirty="0">
              <a:solidFill>
                <a:schemeClr val="dk1"/>
              </a:solidFill>
              <a:latin typeface="Arial"/>
              <a:ea typeface="Arial"/>
              <a:cs typeface="Arial"/>
              <a:sym typeface="Arial"/>
            </a:endParaRPr>
          </a:p>
          <a:p>
            <a:pPr marL="0" marR="0" lvl="0" indent="0" algn="l" rtl="0">
              <a:spcBef>
                <a:spcPts val="0"/>
              </a:spcBef>
              <a:spcAft>
                <a:spcPts val="0"/>
              </a:spcAft>
              <a:buNone/>
            </a:pPr>
            <a:r>
              <a:rPr lang="da-DK" sz="1800" dirty="0">
                <a:solidFill>
                  <a:schemeClr val="dk1"/>
                </a:solidFill>
                <a:latin typeface="Arial"/>
                <a:ea typeface="Arial"/>
                <a:cs typeface="Arial"/>
                <a:sym typeface="Arial"/>
              </a:rPr>
              <a:t>Husk at vælge en person til at styre tiden og opsummere jeres konklusioner, så det er tydeligt, hvem der videreformidler jeres beslutninger. Efterfølgende kan jeres leder inddrages i opfølgningen.</a:t>
            </a:r>
            <a:endParaRPr dirty="0"/>
          </a:p>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0" marR="0" lvl="0" indent="0" algn="l" rtl="0">
              <a:spcBef>
                <a:spcPts val="0"/>
              </a:spcBef>
              <a:spcAft>
                <a:spcPts val="0"/>
              </a:spcAft>
              <a:buNone/>
            </a:pPr>
            <a:r>
              <a:rPr lang="da-DK" sz="1800" dirty="0">
                <a:solidFill>
                  <a:schemeClr val="dk1"/>
                </a:solidFill>
                <a:latin typeface="Arial"/>
                <a:ea typeface="Arial"/>
                <a:cs typeface="Arial"/>
                <a:sym typeface="Arial"/>
              </a:rPr>
              <a:t>Involver eleverne i drøftelserne, hvis det er muligt. De kan dele deres oplevelser af praksis.</a:t>
            </a:r>
            <a:endParaRPr dirty="0"/>
          </a:p>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0" marR="0" lvl="0" indent="0" algn="l" rtl="0">
              <a:spcBef>
                <a:spcPts val="0"/>
              </a:spcBef>
              <a:spcAft>
                <a:spcPts val="0"/>
              </a:spcAft>
              <a:buNone/>
            </a:pPr>
            <a:r>
              <a:rPr lang="da-DK" sz="1800" b="1" dirty="0">
                <a:solidFill>
                  <a:schemeClr val="dk1"/>
                </a:solidFill>
                <a:latin typeface="Arial"/>
                <a:ea typeface="Arial"/>
                <a:cs typeface="Arial"/>
                <a:sym typeface="Arial"/>
              </a:rPr>
              <a:t>Forberedelse til mødeleder:</a:t>
            </a:r>
            <a:r>
              <a:rPr lang="da-DK" sz="1800" dirty="0">
                <a:solidFill>
                  <a:schemeClr val="dk1"/>
                </a:solidFill>
                <a:latin typeface="Arial"/>
                <a:ea typeface="Arial"/>
                <a:cs typeface="Arial"/>
                <a:sym typeface="Arial"/>
              </a:rPr>
              <a:t> Se forløbet ”Bliv klar til at modtage elever - til dig som kollega”.</a:t>
            </a:r>
            <a:endParaRPr dirty="0"/>
          </a:p>
        </p:txBody>
      </p:sp>
      <p:sp>
        <p:nvSpPr>
          <p:cNvPr id="96" name="Google Shape;96;p2"/>
          <p:cNvSpPr txBox="1"/>
          <p:nvPr/>
        </p:nvSpPr>
        <p:spPr>
          <a:xfrm>
            <a:off x="838200" y="365125"/>
            <a:ext cx="10515600" cy="1325563"/>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4400"/>
              <a:buFont typeface="Play"/>
              <a:buNone/>
            </a:pPr>
            <a:r>
              <a:rPr lang="da-DK" sz="4400" b="0" u="none">
                <a:solidFill>
                  <a:schemeClr val="dk1"/>
                </a:solidFill>
                <a:latin typeface="Play"/>
                <a:ea typeface="Play"/>
                <a:cs typeface="Play"/>
                <a:sym typeface="Play"/>
              </a:rPr>
              <a:t>Sådan kan </a:t>
            </a:r>
            <a:r>
              <a:rPr lang="da-DK" sz="4400">
                <a:solidFill>
                  <a:schemeClr val="dk1"/>
                </a:solidFill>
                <a:latin typeface="Play"/>
                <a:ea typeface="Play"/>
                <a:cs typeface="Play"/>
                <a:sym typeface="Play"/>
              </a:rPr>
              <a:t>I</a:t>
            </a:r>
            <a:r>
              <a:rPr lang="da-DK" sz="4400" b="0" u="none">
                <a:solidFill>
                  <a:schemeClr val="dk1"/>
                </a:solidFill>
                <a:latin typeface="Play"/>
                <a:ea typeface="Play"/>
                <a:cs typeface="Play"/>
                <a:sym typeface="Play"/>
              </a:rPr>
              <a:t> gøre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3"/>
          <p:cNvSpPr txBox="1"/>
          <p:nvPr/>
        </p:nvSpPr>
        <p:spPr>
          <a:xfrm>
            <a:off x="838200" y="3059668"/>
            <a:ext cx="9959100" cy="4617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a-DK" sz="2400">
                <a:solidFill>
                  <a:schemeClr val="dk1"/>
                </a:solidFill>
                <a:latin typeface="Arial"/>
                <a:ea typeface="Arial"/>
                <a:cs typeface="Arial"/>
                <a:sym typeface="Arial"/>
              </a:rPr>
              <a:t>Hvordan inddrager vi eleverne i vores faglige og sociale fællesskab?</a:t>
            </a:r>
            <a:endParaRPr/>
          </a:p>
        </p:txBody>
      </p:sp>
      <p:sp>
        <p:nvSpPr>
          <p:cNvPr id="102" name="Google Shape;102;p3"/>
          <p:cNvSpPr txBox="1"/>
          <p:nvPr/>
        </p:nvSpPr>
        <p:spPr>
          <a:xfrm>
            <a:off x="838200" y="365125"/>
            <a:ext cx="10515600" cy="1325563"/>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4400"/>
              <a:buFont typeface="Play"/>
              <a:buNone/>
            </a:pPr>
            <a:r>
              <a:rPr lang="da-DK" sz="4400">
                <a:solidFill>
                  <a:schemeClr val="dk1"/>
                </a:solidFill>
                <a:latin typeface="Play"/>
                <a:ea typeface="Play"/>
                <a:cs typeface="Play"/>
                <a:sym typeface="Play"/>
              </a:rPr>
              <a:t>1. spørgsmål </a:t>
            </a:r>
            <a:endParaRPr/>
          </a:p>
          <a:p>
            <a:pPr marL="0" marR="0" lvl="0" indent="0" algn="l" rtl="0">
              <a:lnSpc>
                <a:spcPct val="90000"/>
              </a:lnSpc>
              <a:spcBef>
                <a:spcPts val="0"/>
              </a:spcBef>
              <a:spcAft>
                <a:spcPts val="0"/>
              </a:spcAft>
              <a:buClr>
                <a:schemeClr val="dk1"/>
              </a:buClr>
              <a:buSzPts val="2800"/>
              <a:buFont typeface="Play"/>
              <a:buNone/>
            </a:pPr>
            <a:r>
              <a:rPr lang="da-DK" sz="2800">
                <a:solidFill>
                  <a:schemeClr val="dk1"/>
                </a:solidFill>
                <a:latin typeface="Play"/>
                <a:ea typeface="Play"/>
                <a:cs typeface="Play"/>
                <a:sym typeface="Play"/>
              </a:rPr>
              <a:t>- tilknytning</a:t>
            </a:r>
            <a:endParaRPr/>
          </a:p>
        </p:txBody>
      </p:sp>
      <p:sp>
        <p:nvSpPr>
          <p:cNvPr id="103" name="Google Shape;103;p3"/>
          <p:cNvSpPr/>
          <p:nvPr/>
        </p:nvSpPr>
        <p:spPr>
          <a:xfrm>
            <a:off x="838200" y="4890313"/>
            <a:ext cx="2819400" cy="1212112"/>
          </a:xfrm>
          <a:prstGeom prst="roundRect">
            <a:avLst>
              <a:gd name="adj" fmla="val 16667"/>
            </a:avLst>
          </a:prstGeom>
          <a:solidFill>
            <a:srgbClr val="EB5A0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da-DK" sz="1800" b="1">
                <a:solidFill>
                  <a:schemeClr val="lt1"/>
                </a:solidFill>
                <a:latin typeface="Arial"/>
                <a:ea typeface="Arial"/>
                <a:cs typeface="Arial"/>
                <a:sym typeface="Arial"/>
              </a:rPr>
              <a:t>Refleksion</a:t>
            </a:r>
            <a:endParaRPr/>
          </a:p>
          <a:p>
            <a:pPr marL="0" marR="0" lvl="0" indent="0" algn="ctr" rtl="0">
              <a:spcBef>
                <a:spcPts val="0"/>
              </a:spcBef>
              <a:spcAft>
                <a:spcPts val="0"/>
              </a:spcAft>
              <a:buNone/>
            </a:pPr>
            <a:r>
              <a:rPr lang="da-DK" sz="1800">
                <a:solidFill>
                  <a:schemeClr val="lt1"/>
                </a:solidFill>
                <a:latin typeface="Arial"/>
                <a:ea typeface="Arial"/>
                <a:cs typeface="Arial"/>
                <a:sym typeface="Arial"/>
              </a:rPr>
              <a:t>20 sekunder i stilhed</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4"/>
          <p:cNvSpPr txBox="1"/>
          <p:nvPr/>
        </p:nvSpPr>
        <p:spPr>
          <a:xfrm>
            <a:off x="838200" y="3059668"/>
            <a:ext cx="9959163"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a-DK" sz="2400">
                <a:solidFill>
                  <a:schemeClr val="dk1"/>
                </a:solidFill>
                <a:latin typeface="Arial"/>
                <a:ea typeface="Arial"/>
                <a:cs typeface="Arial"/>
                <a:sym typeface="Arial"/>
              </a:rPr>
              <a:t>Hvordan inddrager vi eleverne i vores faglige og sociale fællesskab?</a:t>
            </a:r>
            <a:endParaRPr/>
          </a:p>
        </p:txBody>
      </p:sp>
      <p:sp>
        <p:nvSpPr>
          <p:cNvPr id="109" name="Google Shape;109;p4"/>
          <p:cNvSpPr txBox="1"/>
          <p:nvPr/>
        </p:nvSpPr>
        <p:spPr>
          <a:xfrm>
            <a:off x="838200" y="365125"/>
            <a:ext cx="10515600" cy="1325563"/>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4400"/>
              <a:buFont typeface="Play"/>
              <a:buNone/>
            </a:pPr>
            <a:r>
              <a:rPr lang="da-DK" sz="4400">
                <a:solidFill>
                  <a:schemeClr val="dk1"/>
                </a:solidFill>
                <a:latin typeface="Play"/>
                <a:ea typeface="Play"/>
                <a:cs typeface="Play"/>
                <a:sym typeface="Play"/>
              </a:rPr>
              <a:t>1. spørgsmål </a:t>
            </a:r>
            <a:endParaRPr/>
          </a:p>
          <a:p>
            <a:pPr marL="0" marR="0" lvl="0" indent="0" algn="l" rtl="0">
              <a:lnSpc>
                <a:spcPct val="90000"/>
              </a:lnSpc>
              <a:spcBef>
                <a:spcPts val="0"/>
              </a:spcBef>
              <a:spcAft>
                <a:spcPts val="0"/>
              </a:spcAft>
              <a:buClr>
                <a:schemeClr val="dk1"/>
              </a:buClr>
              <a:buSzPts val="2800"/>
              <a:buFont typeface="Play"/>
              <a:buNone/>
            </a:pPr>
            <a:r>
              <a:rPr lang="da-DK" sz="2800">
                <a:solidFill>
                  <a:schemeClr val="dk1"/>
                </a:solidFill>
                <a:latin typeface="Play"/>
                <a:ea typeface="Play"/>
                <a:cs typeface="Play"/>
                <a:sym typeface="Play"/>
              </a:rPr>
              <a:t>- tilknytning</a:t>
            </a:r>
            <a:endParaRPr/>
          </a:p>
        </p:txBody>
      </p:sp>
      <p:sp>
        <p:nvSpPr>
          <p:cNvPr id="110" name="Google Shape;110;p4"/>
          <p:cNvSpPr/>
          <p:nvPr/>
        </p:nvSpPr>
        <p:spPr>
          <a:xfrm>
            <a:off x="838200" y="4890313"/>
            <a:ext cx="2819400" cy="1212112"/>
          </a:xfrm>
          <a:prstGeom prst="roundRect">
            <a:avLst>
              <a:gd name="adj" fmla="val 16667"/>
            </a:avLst>
          </a:prstGeom>
          <a:solidFill>
            <a:srgbClr val="96C31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da-DK" sz="1800" b="1">
                <a:solidFill>
                  <a:schemeClr val="lt1"/>
                </a:solidFill>
                <a:latin typeface="Arial"/>
                <a:ea typeface="Arial"/>
                <a:cs typeface="Arial"/>
                <a:sym typeface="Arial"/>
              </a:rPr>
              <a:t>Drøftelse i plenum</a:t>
            </a:r>
            <a:endParaRPr/>
          </a:p>
          <a:p>
            <a:pPr marL="0" marR="0" lvl="0" indent="0" algn="ctr" rtl="0">
              <a:spcBef>
                <a:spcPts val="0"/>
              </a:spcBef>
              <a:spcAft>
                <a:spcPts val="0"/>
              </a:spcAft>
              <a:buNone/>
            </a:pPr>
            <a:r>
              <a:rPr lang="da-DK" sz="1800">
                <a:solidFill>
                  <a:schemeClr val="lt1"/>
                </a:solidFill>
                <a:latin typeface="Arial"/>
                <a:ea typeface="Arial"/>
                <a:cs typeface="Arial"/>
                <a:sym typeface="Arial"/>
              </a:rPr>
              <a:t> 5 minutter</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5"/>
          <p:cNvSpPr txBox="1"/>
          <p:nvPr/>
        </p:nvSpPr>
        <p:spPr>
          <a:xfrm>
            <a:off x="838200" y="3059668"/>
            <a:ext cx="9959163"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a-DK" sz="2400">
                <a:solidFill>
                  <a:schemeClr val="dk1"/>
                </a:solidFill>
                <a:latin typeface="Arial"/>
                <a:ea typeface="Arial"/>
                <a:cs typeface="Arial"/>
                <a:sym typeface="Arial"/>
              </a:rPr>
              <a:t>Hvordan inddrager vi eleverne i vores faglige og sociale fællesskab?</a:t>
            </a:r>
            <a:endParaRPr/>
          </a:p>
        </p:txBody>
      </p:sp>
      <p:sp>
        <p:nvSpPr>
          <p:cNvPr id="116" name="Google Shape;116;p5"/>
          <p:cNvSpPr txBox="1"/>
          <p:nvPr/>
        </p:nvSpPr>
        <p:spPr>
          <a:xfrm>
            <a:off x="838200" y="365125"/>
            <a:ext cx="10515600" cy="1325563"/>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4400"/>
              <a:buFont typeface="Play"/>
              <a:buNone/>
            </a:pPr>
            <a:r>
              <a:rPr lang="da-DK" sz="4400">
                <a:solidFill>
                  <a:schemeClr val="dk1"/>
                </a:solidFill>
                <a:latin typeface="Play"/>
                <a:ea typeface="Play"/>
                <a:cs typeface="Play"/>
                <a:sym typeface="Play"/>
              </a:rPr>
              <a:t>1. spørgsmål </a:t>
            </a:r>
            <a:endParaRPr/>
          </a:p>
          <a:p>
            <a:pPr marL="0" marR="0" lvl="0" indent="0" algn="l" rtl="0">
              <a:lnSpc>
                <a:spcPct val="90000"/>
              </a:lnSpc>
              <a:spcBef>
                <a:spcPts val="0"/>
              </a:spcBef>
              <a:spcAft>
                <a:spcPts val="0"/>
              </a:spcAft>
              <a:buClr>
                <a:schemeClr val="dk1"/>
              </a:buClr>
              <a:buSzPts val="2800"/>
              <a:buFont typeface="Play"/>
              <a:buNone/>
            </a:pPr>
            <a:r>
              <a:rPr lang="da-DK" sz="2800">
                <a:solidFill>
                  <a:schemeClr val="dk1"/>
                </a:solidFill>
                <a:latin typeface="Play"/>
                <a:ea typeface="Play"/>
                <a:cs typeface="Play"/>
                <a:sym typeface="Play"/>
              </a:rPr>
              <a:t>- tilknytning</a:t>
            </a:r>
            <a:endParaRPr/>
          </a:p>
        </p:txBody>
      </p:sp>
      <p:sp>
        <p:nvSpPr>
          <p:cNvPr id="117" name="Google Shape;117;p5"/>
          <p:cNvSpPr/>
          <p:nvPr/>
        </p:nvSpPr>
        <p:spPr>
          <a:xfrm>
            <a:off x="838200" y="4890313"/>
            <a:ext cx="2819400" cy="1212112"/>
          </a:xfrm>
          <a:prstGeom prst="roundRect">
            <a:avLst>
              <a:gd name="adj" fmla="val 16667"/>
            </a:avLst>
          </a:prstGeom>
          <a:solidFill>
            <a:srgbClr val="A5148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da-DK" sz="1800" b="1">
                <a:solidFill>
                  <a:schemeClr val="lt1"/>
                </a:solidFill>
                <a:latin typeface="Arial"/>
                <a:ea typeface="Arial"/>
                <a:cs typeface="Arial"/>
                <a:sym typeface="Arial"/>
              </a:rPr>
              <a:t>Opsamling</a:t>
            </a:r>
            <a:endParaRPr/>
          </a:p>
          <a:p>
            <a:pPr marL="0" marR="0" lvl="0" indent="0" algn="ctr" rtl="0">
              <a:spcBef>
                <a:spcPts val="0"/>
              </a:spcBef>
              <a:spcAft>
                <a:spcPts val="0"/>
              </a:spcAft>
              <a:buNone/>
            </a:pPr>
            <a:r>
              <a:rPr lang="da-DK" sz="1800">
                <a:solidFill>
                  <a:schemeClr val="lt1"/>
                </a:solidFill>
                <a:latin typeface="Arial"/>
                <a:ea typeface="Arial"/>
                <a:cs typeface="Arial"/>
                <a:sym typeface="Arial"/>
              </a:rPr>
              <a:t>2 minutter</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6"/>
          <p:cNvSpPr txBox="1"/>
          <p:nvPr/>
        </p:nvSpPr>
        <p:spPr>
          <a:xfrm>
            <a:off x="838200" y="365125"/>
            <a:ext cx="10515600" cy="1325563"/>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4400"/>
              <a:buFont typeface="Play"/>
              <a:buNone/>
            </a:pPr>
            <a:r>
              <a:rPr lang="da-DK" sz="4400">
                <a:solidFill>
                  <a:schemeClr val="dk1"/>
                </a:solidFill>
                <a:latin typeface="Play"/>
                <a:ea typeface="Play"/>
                <a:cs typeface="Play"/>
                <a:sym typeface="Play"/>
              </a:rPr>
              <a:t>2. spørgsmål</a:t>
            </a:r>
            <a:endParaRPr/>
          </a:p>
          <a:p>
            <a:pPr marL="0" marR="0" lvl="0" indent="0" algn="l" rtl="0">
              <a:lnSpc>
                <a:spcPct val="90000"/>
              </a:lnSpc>
              <a:spcBef>
                <a:spcPts val="0"/>
              </a:spcBef>
              <a:spcAft>
                <a:spcPts val="0"/>
              </a:spcAft>
              <a:buClr>
                <a:schemeClr val="dk1"/>
              </a:buClr>
              <a:buSzPts val="2800"/>
              <a:buFont typeface="Play"/>
              <a:buNone/>
            </a:pPr>
            <a:r>
              <a:rPr lang="da-DK" sz="2800">
                <a:solidFill>
                  <a:schemeClr val="dk1"/>
                </a:solidFill>
                <a:latin typeface="Play"/>
                <a:ea typeface="Play"/>
                <a:cs typeface="Play"/>
                <a:sym typeface="Play"/>
              </a:rPr>
              <a:t>- tryghed og udvikling</a:t>
            </a:r>
            <a:endParaRPr/>
          </a:p>
        </p:txBody>
      </p:sp>
      <p:sp>
        <p:nvSpPr>
          <p:cNvPr id="123" name="Google Shape;123;p6"/>
          <p:cNvSpPr txBox="1"/>
          <p:nvPr/>
        </p:nvSpPr>
        <p:spPr>
          <a:xfrm>
            <a:off x="838200" y="2782669"/>
            <a:ext cx="9959163"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a-DK" sz="2400">
                <a:solidFill>
                  <a:schemeClr val="dk1"/>
                </a:solidFill>
                <a:latin typeface="Arial"/>
                <a:ea typeface="Arial"/>
                <a:cs typeface="Arial"/>
                <a:sym typeface="Arial"/>
              </a:rPr>
              <a:t>Hvilke rutiner har vi, der sikrer, at information om elevens trivsel og udvikling deles med den ansvarlige for oplæring, og at eleven oplever, at det er muligt at afprøve øgede færdigheder i et trygt miljø?</a:t>
            </a:r>
            <a:endParaRPr/>
          </a:p>
        </p:txBody>
      </p:sp>
      <p:sp>
        <p:nvSpPr>
          <p:cNvPr id="124" name="Google Shape;124;p6"/>
          <p:cNvSpPr/>
          <p:nvPr/>
        </p:nvSpPr>
        <p:spPr>
          <a:xfrm>
            <a:off x="838200" y="4890313"/>
            <a:ext cx="2819400" cy="1212112"/>
          </a:xfrm>
          <a:prstGeom prst="roundRect">
            <a:avLst>
              <a:gd name="adj" fmla="val 16667"/>
            </a:avLst>
          </a:prstGeom>
          <a:solidFill>
            <a:srgbClr val="EB5A0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da-DK" sz="1800" b="1">
                <a:solidFill>
                  <a:schemeClr val="lt1"/>
                </a:solidFill>
                <a:latin typeface="Arial"/>
                <a:ea typeface="Arial"/>
                <a:cs typeface="Arial"/>
                <a:sym typeface="Arial"/>
              </a:rPr>
              <a:t>Refleksion</a:t>
            </a:r>
            <a:endParaRPr/>
          </a:p>
          <a:p>
            <a:pPr marL="0" marR="0" lvl="0" indent="0" algn="ctr" rtl="0">
              <a:spcBef>
                <a:spcPts val="0"/>
              </a:spcBef>
              <a:spcAft>
                <a:spcPts val="0"/>
              </a:spcAft>
              <a:buNone/>
            </a:pPr>
            <a:r>
              <a:rPr lang="da-DK" sz="1800">
                <a:solidFill>
                  <a:schemeClr val="lt1"/>
                </a:solidFill>
                <a:latin typeface="Arial"/>
                <a:ea typeface="Arial"/>
                <a:cs typeface="Arial"/>
                <a:sym typeface="Arial"/>
              </a:rPr>
              <a:t>20 sekunder i stilhed</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7"/>
          <p:cNvSpPr txBox="1"/>
          <p:nvPr/>
        </p:nvSpPr>
        <p:spPr>
          <a:xfrm>
            <a:off x="838200" y="365125"/>
            <a:ext cx="10515600" cy="1325563"/>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4400"/>
              <a:buFont typeface="Play"/>
              <a:buNone/>
            </a:pPr>
            <a:r>
              <a:rPr lang="da-DK" sz="4400">
                <a:solidFill>
                  <a:schemeClr val="dk1"/>
                </a:solidFill>
                <a:latin typeface="Play"/>
                <a:ea typeface="Play"/>
                <a:cs typeface="Play"/>
                <a:sym typeface="Play"/>
              </a:rPr>
              <a:t>2. spørgsmål</a:t>
            </a:r>
            <a:endParaRPr/>
          </a:p>
          <a:p>
            <a:pPr marL="0" marR="0" lvl="0" indent="0" algn="l" rtl="0">
              <a:lnSpc>
                <a:spcPct val="90000"/>
              </a:lnSpc>
              <a:spcBef>
                <a:spcPts val="0"/>
              </a:spcBef>
              <a:spcAft>
                <a:spcPts val="0"/>
              </a:spcAft>
              <a:buClr>
                <a:schemeClr val="dk1"/>
              </a:buClr>
              <a:buSzPts val="2800"/>
              <a:buFont typeface="Play"/>
              <a:buNone/>
            </a:pPr>
            <a:r>
              <a:rPr lang="da-DK" sz="2800">
                <a:solidFill>
                  <a:schemeClr val="dk1"/>
                </a:solidFill>
                <a:latin typeface="Play"/>
                <a:ea typeface="Play"/>
                <a:cs typeface="Play"/>
                <a:sym typeface="Play"/>
              </a:rPr>
              <a:t>- tryghed og udvikling</a:t>
            </a:r>
            <a:endParaRPr/>
          </a:p>
        </p:txBody>
      </p:sp>
      <p:sp>
        <p:nvSpPr>
          <p:cNvPr id="130" name="Google Shape;130;p7"/>
          <p:cNvSpPr txBox="1"/>
          <p:nvPr/>
        </p:nvSpPr>
        <p:spPr>
          <a:xfrm>
            <a:off x="838200" y="2782669"/>
            <a:ext cx="9959163"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a-DK" sz="2400">
                <a:solidFill>
                  <a:schemeClr val="dk1"/>
                </a:solidFill>
                <a:latin typeface="Arial"/>
                <a:ea typeface="Arial"/>
                <a:cs typeface="Arial"/>
                <a:sym typeface="Arial"/>
              </a:rPr>
              <a:t>Hvilke rutiner har vi, der sikrer, at information om elevens trivsel og udvikling deles med den ansvarlige for oplæring, og at eleven oplever, at det er muligt at afprøve øgede færdigheder i et trygt miljø?</a:t>
            </a:r>
            <a:endParaRPr/>
          </a:p>
        </p:txBody>
      </p:sp>
      <p:sp>
        <p:nvSpPr>
          <p:cNvPr id="131" name="Google Shape;131;p7"/>
          <p:cNvSpPr/>
          <p:nvPr/>
        </p:nvSpPr>
        <p:spPr>
          <a:xfrm>
            <a:off x="838200" y="4890313"/>
            <a:ext cx="2819400" cy="1212112"/>
          </a:xfrm>
          <a:prstGeom prst="roundRect">
            <a:avLst>
              <a:gd name="adj" fmla="val 16667"/>
            </a:avLst>
          </a:prstGeom>
          <a:solidFill>
            <a:srgbClr val="96C31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da-DK" sz="1800" b="1">
                <a:solidFill>
                  <a:schemeClr val="lt1"/>
                </a:solidFill>
                <a:latin typeface="Arial"/>
                <a:ea typeface="Arial"/>
                <a:cs typeface="Arial"/>
                <a:sym typeface="Arial"/>
              </a:rPr>
              <a:t>Drøftelse i plenum</a:t>
            </a:r>
            <a:endParaRPr/>
          </a:p>
          <a:p>
            <a:pPr marL="0" marR="0" lvl="0" indent="0" algn="ctr" rtl="0">
              <a:spcBef>
                <a:spcPts val="0"/>
              </a:spcBef>
              <a:spcAft>
                <a:spcPts val="0"/>
              </a:spcAft>
              <a:buNone/>
            </a:pPr>
            <a:r>
              <a:rPr lang="da-DK" sz="1800">
                <a:solidFill>
                  <a:schemeClr val="lt1"/>
                </a:solidFill>
                <a:latin typeface="Arial"/>
                <a:ea typeface="Arial"/>
                <a:cs typeface="Arial"/>
                <a:sym typeface="Arial"/>
              </a:rPr>
              <a:t> 5 minutter</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8"/>
          <p:cNvSpPr txBox="1"/>
          <p:nvPr/>
        </p:nvSpPr>
        <p:spPr>
          <a:xfrm>
            <a:off x="838200" y="365125"/>
            <a:ext cx="10515600" cy="1325563"/>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4400"/>
              <a:buFont typeface="Play"/>
              <a:buNone/>
            </a:pPr>
            <a:r>
              <a:rPr lang="da-DK" sz="4400">
                <a:solidFill>
                  <a:schemeClr val="dk1"/>
                </a:solidFill>
                <a:latin typeface="Play"/>
                <a:ea typeface="Play"/>
                <a:cs typeface="Play"/>
                <a:sym typeface="Play"/>
              </a:rPr>
              <a:t>2. spørgsmål</a:t>
            </a:r>
            <a:endParaRPr/>
          </a:p>
          <a:p>
            <a:pPr marL="0" marR="0" lvl="0" indent="0" algn="l" rtl="0">
              <a:lnSpc>
                <a:spcPct val="90000"/>
              </a:lnSpc>
              <a:spcBef>
                <a:spcPts val="0"/>
              </a:spcBef>
              <a:spcAft>
                <a:spcPts val="0"/>
              </a:spcAft>
              <a:buClr>
                <a:schemeClr val="dk1"/>
              </a:buClr>
              <a:buSzPts val="2800"/>
              <a:buFont typeface="Play"/>
              <a:buNone/>
            </a:pPr>
            <a:r>
              <a:rPr lang="da-DK" sz="2800">
                <a:solidFill>
                  <a:schemeClr val="dk1"/>
                </a:solidFill>
                <a:latin typeface="Play"/>
                <a:ea typeface="Play"/>
                <a:cs typeface="Play"/>
                <a:sym typeface="Play"/>
              </a:rPr>
              <a:t>- tryghed og udvikling</a:t>
            </a:r>
            <a:endParaRPr/>
          </a:p>
        </p:txBody>
      </p:sp>
      <p:sp>
        <p:nvSpPr>
          <p:cNvPr id="137" name="Google Shape;137;p8"/>
          <p:cNvSpPr txBox="1"/>
          <p:nvPr/>
        </p:nvSpPr>
        <p:spPr>
          <a:xfrm>
            <a:off x="838200" y="2782669"/>
            <a:ext cx="9959163"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a-DK" sz="2400">
                <a:solidFill>
                  <a:schemeClr val="dk1"/>
                </a:solidFill>
                <a:latin typeface="Arial"/>
                <a:ea typeface="Arial"/>
                <a:cs typeface="Arial"/>
                <a:sym typeface="Arial"/>
              </a:rPr>
              <a:t>Hvilke rutiner har vi, der sikrer, at information om elevens trivsel og udvikling deles med den ansvarlige for oplæring, og at eleven oplever, at det er muligt at afprøve øgede færdigheder i et trygt miljø?</a:t>
            </a:r>
            <a:endParaRPr/>
          </a:p>
        </p:txBody>
      </p:sp>
      <p:sp>
        <p:nvSpPr>
          <p:cNvPr id="138" name="Google Shape;138;p8"/>
          <p:cNvSpPr/>
          <p:nvPr/>
        </p:nvSpPr>
        <p:spPr>
          <a:xfrm>
            <a:off x="838200" y="4890313"/>
            <a:ext cx="2819400" cy="1212112"/>
          </a:xfrm>
          <a:prstGeom prst="roundRect">
            <a:avLst>
              <a:gd name="adj" fmla="val 16667"/>
            </a:avLst>
          </a:prstGeom>
          <a:solidFill>
            <a:srgbClr val="A5148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da-DK" sz="1800" b="1">
                <a:solidFill>
                  <a:schemeClr val="lt1"/>
                </a:solidFill>
                <a:latin typeface="Arial"/>
                <a:ea typeface="Arial"/>
                <a:cs typeface="Arial"/>
                <a:sym typeface="Arial"/>
              </a:rPr>
              <a:t>Opsamling</a:t>
            </a:r>
            <a:endParaRPr/>
          </a:p>
          <a:p>
            <a:pPr marL="0" marR="0" lvl="0" indent="0" algn="ctr" rtl="0">
              <a:spcBef>
                <a:spcPts val="0"/>
              </a:spcBef>
              <a:spcAft>
                <a:spcPts val="0"/>
              </a:spcAft>
              <a:buNone/>
            </a:pPr>
            <a:r>
              <a:rPr lang="da-DK" sz="1800">
                <a:solidFill>
                  <a:schemeClr val="lt1"/>
                </a:solidFill>
                <a:latin typeface="Arial"/>
                <a:ea typeface="Arial"/>
                <a:cs typeface="Arial"/>
                <a:sym typeface="Arial"/>
              </a:rPr>
              <a:t>2 minutter</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9"/>
          <p:cNvSpPr txBox="1"/>
          <p:nvPr/>
        </p:nvSpPr>
        <p:spPr>
          <a:xfrm>
            <a:off x="838200" y="365125"/>
            <a:ext cx="10515600" cy="1325563"/>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4400"/>
              <a:buFont typeface="Play"/>
              <a:buNone/>
            </a:pPr>
            <a:r>
              <a:rPr lang="da-DK" sz="4400">
                <a:solidFill>
                  <a:schemeClr val="dk1"/>
                </a:solidFill>
                <a:latin typeface="Play"/>
                <a:ea typeface="Play"/>
                <a:cs typeface="Play"/>
                <a:sym typeface="Play"/>
              </a:rPr>
              <a:t>3. spørgsmål</a:t>
            </a:r>
            <a:endParaRPr/>
          </a:p>
          <a:p>
            <a:pPr marL="0" marR="0" lvl="0" indent="0" algn="l" rtl="0">
              <a:lnSpc>
                <a:spcPct val="90000"/>
              </a:lnSpc>
              <a:spcBef>
                <a:spcPts val="0"/>
              </a:spcBef>
              <a:spcAft>
                <a:spcPts val="0"/>
              </a:spcAft>
              <a:buClr>
                <a:schemeClr val="dk1"/>
              </a:buClr>
              <a:buSzPts val="2800"/>
              <a:buFont typeface="Play"/>
              <a:buNone/>
            </a:pPr>
            <a:r>
              <a:rPr lang="da-DK" sz="2800">
                <a:solidFill>
                  <a:schemeClr val="dk1"/>
                </a:solidFill>
                <a:latin typeface="Play"/>
                <a:ea typeface="Play"/>
                <a:cs typeface="Play"/>
                <a:sym typeface="Play"/>
              </a:rPr>
              <a:t>- vejledning og instruktion</a:t>
            </a:r>
            <a:endParaRPr/>
          </a:p>
        </p:txBody>
      </p:sp>
      <p:sp>
        <p:nvSpPr>
          <p:cNvPr id="144" name="Google Shape;144;p9"/>
          <p:cNvSpPr txBox="1"/>
          <p:nvPr/>
        </p:nvSpPr>
        <p:spPr>
          <a:xfrm>
            <a:off x="838200" y="2782669"/>
            <a:ext cx="9959100" cy="12006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a-DK" sz="2400">
                <a:solidFill>
                  <a:schemeClr val="dk1"/>
                </a:solidFill>
                <a:latin typeface="Arial"/>
                <a:ea typeface="Arial"/>
                <a:cs typeface="Arial"/>
                <a:sym typeface="Arial"/>
              </a:rPr>
              <a:t>Hvordan får vi bedst vejledt og introduceret eleven til arbejdspladsens kultur og uformelle værdier, fx </a:t>
            </a:r>
            <a:r>
              <a:rPr lang="da-DK" sz="2400">
                <a:solidFill>
                  <a:schemeClr val="dk1"/>
                </a:solidFill>
              </a:rPr>
              <a:t>“</a:t>
            </a:r>
            <a:r>
              <a:rPr lang="da-DK" sz="2400">
                <a:solidFill>
                  <a:schemeClr val="dk1"/>
                </a:solidFill>
                <a:latin typeface="Arial"/>
                <a:ea typeface="Arial"/>
                <a:cs typeface="Arial"/>
                <a:sym typeface="Arial"/>
              </a:rPr>
              <a:t>hvordan har vi opmærksomhed på at vurdere risici i arbejdet?</a:t>
            </a:r>
            <a:r>
              <a:rPr lang="da-DK" sz="2400">
                <a:solidFill>
                  <a:schemeClr val="dk1"/>
                </a:solidFill>
              </a:rPr>
              <a:t>”</a:t>
            </a:r>
            <a:r>
              <a:rPr lang="da-DK" sz="2400">
                <a:solidFill>
                  <a:schemeClr val="dk1"/>
                </a:solidFill>
                <a:latin typeface="Arial"/>
                <a:ea typeface="Arial"/>
                <a:cs typeface="Arial"/>
                <a:sym typeface="Arial"/>
              </a:rPr>
              <a:t> </a:t>
            </a:r>
            <a:endParaRPr/>
          </a:p>
        </p:txBody>
      </p:sp>
      <p:sp>
        <p:nvSpPr>
          <p:cNvPr id="145" name="Google Shape;145;p9"/>
          <p:cNvSpPr/>
          <p:nvPr/>
        </p:nvSpPr>
        <p:spPr>
          <a:xfrm>
            <a:off x="838200" y="4890313"/>
            <a:ext cx="2819400" cy="1212112"/>
          </a:xfrm>
          <a:prstGeom prst="roundRect">
            <a:avLst>
              <a:gd name="adj" fmla="val 16667"/>
            </a:avLst>
          </a:prstGeom>
          <a:solidFill>
            <a:srgbClr val="EB5A0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da-DK" sz="1800" b="1">
                <a:solidFill>
                  <a:schemeClr val="lt1"/>
                </a:solidFill>
                <a:latin typeface="Arial"/>
                <a:ea typeface="Arial"/>
                <a:cs typeface="Arial"/>
                <a:sym typeface="Arial"/>
              </a:rPr>
              <a:t>Refleksion</a:t>
            </a:r>
            <a:endParaRPr/>
          </a:p>
          <a:p>
            <a:pPr marL="0" marR="0" lvl="0" indent="0" algn="ctr" rtl="0">
              <a:spcBef>
                <a:spcPts val="0"/>
              </a:spcBef>
              <a:spcAft>
                <a:spcPts val="0"/>
              </a:spcAft>
              <a:buNone/>
            </a:pPr>
            <a:r>
              <a:rPr lang="da-DK" sz="1800">
                <a:solidFill>
                  <a:schemeClr val="lt1"/>
                </a:solidFill>
                <a:latin typeface="Arial"/>
                <a:ea typeface="Arial"/>
                <a:cs typeface="Arial"/>
                <a:sym typeface="Arial"/>
              </a:rPr>
              <a:t>20 sekunder i stilhed</a:t>
            </a:r>
            <a:endParaRPr/>
          </a:p>
        </p:txBody>
      </p:sp>
    </p:spTree>
  </p:cSld>
  <p:clrMapOvr>
    <a:masterClrMapping/>
  </p:clrMapOvr>
</p:sld>
</file>

<file path=ppt/theme/theme1.xml><?xml version="1.0" encoding="utf-8"?>
<a:theme xmlns:a="http://schemas.openxmlformats.org/drawingml/2006/main" name="Office-tema">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FCD202172A6954408F5BE23ABD884B73" ma:contentTypeVersion="15" ma:contentTypeDescription="Opret et nyt dokument." ma:contentTypeScope="" ma:versionID="e3a999d4cf57903cf1228bb30e4e98fc">
  <xsd:schema xmlns:xsd="http://www.w3.org/2001/XMLSchema" xmlns:xs="http://www.w3.org/2001/XMLSchema" xmlns:p="http://schemas.microsoft.com/office/2006/metadata/properties" xmlns:ns2="92ecdea6-df05-4245-ad13-a4e077775315" xmlns:ns3="f614753d-56ab-4c42-bab7-4ccb035b48f7" targetNamespace="http://schemas.microsoft.com/office/2006/metadata/properties" ma:root="true" ma:fieldsID="a7fe50bfe306719d7894ca50fa1c7243" ns2:_="" ns3:_="">
    <xsd:import namespace="92ecdea6-df05-4245-ad13-a4e077775315"/>
    <xsd:import namespace="f614753d-56ab-4c42-bab7-4ccb035b48f7"/>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LengthInSeconds" minOccurs="0"/>
                <xsd:element ref="ns2:MediaServiceLocation" minOccurs="0"/>
                <xsd:element ref="ns2:MediaServiceOCR"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ecdea6-df05-4245-ad13-a4e07777531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Billedmærker" ma:readOnly="false" ma:fieldId="{5cf76f15-5ced-4ddc-b409-7134ff3c332f}" ma:taxonomyMulti="true" ma:sspId="b059fb8e-7674-4007-8b0c-c8fa4fecaf58"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descriptio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Location" ma:index="17" nillable="true" ma:displayName="Location" ma:description="" ma:indexed="true"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614753d-56ab-4c42-bab7-4ccb035b48f7"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d3d46600-f5e4-4530-b8c3-cef917336838}" ma:internalName="TaxCatchAll" ma:showField="CatchAllData" ma:web="f614753d-56ab-4c42-bab7-4ccb035b48f7">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Delt med 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f614753d-56ab-4c42-bab7-4ccb035b48f7" xsi:nil="true"/>
    <lcf76f155ced4ddcb4097134ff3c332f xmlns="92ecdea6-df05-4245-ad13-a4e07777531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4650A31-B2DD-4F9A-B2DF-D6A5C6A0D8D9}"/>
</file>

<file path=customXml/itemProps2.xml><?xml version="1.0" encoding="utf-8"?>
<ds:datastoreItem xmlns:ds="http://schemas.openxmlformats.org/officeDocument/2006/customXml" ds:itemID="{E8E1C390-E553-4B95-8424-91EDA65942C8}"/>
</file>

<file path=customXml/itemProps3.xml><?xml version="1.0" encoding="utf-8"?>
<ds:datastoreItem xmlns:ds="http://schemas.openxmlformats.org/officeDocument/2006/customXml" ds:itemID="{A55A514B-835E-4619-9107-C78D73843550}"/>
</file>

<file path=docProps/app.xml><?xml version="1.0" encoding="utf-8"?>
<Properties xmlns="http://schemas.openxmlformats.org/officeDocument/2006/extended-properties" xmlns:vt="http://schemas.openxmlformats.org/officeDocument/2006/docPropsVTypes">
  <TotalTime>1</TotalTime>
  <Words>544</Words>
  <Application>Microsoft Office PowerPoint</Application>
  <PresentationFormat>Widescreen</PresentationFormat>
  <Paragraphs>75</Paragraphs>
  <Slides>14</Slides>
  <Notes>14</Notes>
  <HiddenSlides>0</HiddenSlides>
  <MMClips>0</MMClips>
  <ScaleCrop>false</ScaleCrop>
  <HeadingPairs>
    <vt:vector size="6" baseType="variant">
      <vt:variant>
        <vt:lpstr>Benyttede skrifttyper</vt:lpstr>
      </vt:variant>
      <vt:variant>
        <vt:i4>2</vt:i4>
      </vt:variant>
      <vt:variant>
        <vt:lpstr>Tema</vt:lpstr>
      </vt:variant>
      <vt:variant>
        <vt:i4>1</vt:i4>
      </vt:variant>
      <vt:variant>
        <vt:lpstr>Slidetitler</vt:lpstr>
      </vt:variant>
      <vt:variant>
        <vt:i4>14</vt:i4>
      </vt:variant>
    </vt:vector>
  </HeadingPairs>
  <TitlesOfParts>
    <vt:vector size="17" baseType="lpstr">
      <vt:lpstr>Arial</vt:lpstr>
      <vt:lpstr>Play</vt:lpstr>
      <vt:lpstr>Office-tema</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Kristian Stagis</dc:creator>
  <cp:lastModifiedBy>Kristian Stagis</cp:lastModifiedBy>
  <cp:revision>2</cp:revision>
  <dcterms:created xsi:type="dcterms:W3CDTF">2025-01-02T12:56:03Z</dcterms:created>
  <dcterms:modified xsi:type="dcterms:W3CDTF">2025-02-07T15:55:30Z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0x010100FCD202172A6954408F5BE23ABD884B73</vt:lpwstr>
  </property>
</Properties>
</file>