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3" r:id="rId5"/>
    <p:sldId id="264" r:id="rId6"/>
    <p:sldId id="265" r:id="rId7"/>
    <p:sldId id="260" r:id="rId8"/>
    <p:sldId id="261" r:id="rId9"/>
    <p:sldId id="268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0A5"/>
    <a:srgbClr val="3C6E87"/>
    <a:srgbClr val="01AAAD"/>
    <a:srgbClr val="01A0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0" autoAdjust="0"/>
    <p:restoredTop sz="94660"/>
  </p:normalViewPr>
  <p:slideViewPr>
    <p:cSldViewPr snapToGrid="0">
      <p:cViewPr varScale="1">
        <p:scale>
          <a:sx n="54" d="100"/>
          <a:sy n="54" d="100"/>
        </p:scale>
        <p:origin x="72" y="5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A35AC5-299F-4F25-A706-DA5B32A02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2904606-7E40-4DBD-8DD0-4EF4D7925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7ADA34E-1C7E-4F07-82E0-C9F0922F6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C7C950A-DF6F-402E-B006-AB8052757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5578A39-F01B-4C44-B931-2F086689E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050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05393-A23D-4AA7-953C-E640EBA74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F72CAE9-AF13-479D-973D-5961BA4C9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2DDD719-5354-4F96-B513-514131C97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E07C432-48BA-4F89-928A-B4C84AD36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A6A0C17-04F0-4B8B-81C9-32C02053C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2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F8CB400-4E10-499D-86C2-FCC8540A82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6772952-4624-4025-995D-B4059ABEA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F5370EB-2650-4EB0-B2BD-6E39891EC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D75BD05-17E7-47DB-B9D7-10C29A77F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1A2F15C-DA35-4927-8B91-512621A62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5520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F3EC91-A04B-4189-B8DD-0E7C3759A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4ABD807-2A80-4D25-8C2B-50BD3120B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B557CE4-5955-40A4-B677-DFFEA4C23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7CDEB0-DBFF-4D2C-910A-DB7C5A625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D24464E-67E4-4124-A3F7-F621F91A4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899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DD3050-02C9-4E18-95A1-B4FD93E3A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9F9BFBF-E9F4-4BE4-95D9-9008A94B6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448970D-53D6-4BA2-806C-CC542CC04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607DF70-6157-48B0-854B-F136B8539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D1FB3DC-33CD-40A9-8A09-01E3D0BD3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0849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08700F-42F4-401C-98E4-72A9D294C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EE6B544-15DF-4D3C-BDFE-4E20EE4EE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A738930-3C96-45CE-A546-1F8B83D50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438069E-7389-40ED-9B22-9F72D0A09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D8D583F-40CE-4F08-BAC5-57345CC72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349E435-307D-41E2-B491-AA8B753A1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408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778D5E-0840-41BE-A006-2622DB666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E585ABD-1EA6-44FF-AA56-7B16445DF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5225DD6-2BEF-440D-B3B5-4667566D2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5225CFD-9DBB-48B1-B1A5-8AD45A6744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6562D9B-EC52-4489-8A58-3531F1401C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96F5BD31-89EC-4B81-A903-645AF2ACF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D121C6C-26F9-4AD1-AAED-FB457F7E6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66925F-0E56-4A41-9957-418BB23B4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500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17AC-6646-4C67-8D71-A38D48D8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F8722DA-8353-4CD4-AA7C-44EAF2FA3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FD09393-4317-455F-A6EF-4E8AC826A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A488FE9-43F5-4A66-8E3E-4E0099DC6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591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18D49E9-B938-49C9-9A3D-F1FE91ACC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5841DA0-1D85-409B-AB76-3A674C788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D9E29A5-06F4-48A5-8B4A-34E2447E6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3171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BB1D24-07C7-4440-B372-387D0B7EF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05BF841-9E1E-4EEF-95D3-2365E65FC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5FA3BCB-FA97-486B-BBB0-21CE0C899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76141F9-8B30-4661-A843-86DCAAFC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03849B7-948F-4892-B708-2F6321314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3C312DF-F596-4860-AF08-2F084C5A3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662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1F74F6-9AD1-45F8-8EB2-AEC2AFC3A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902F0387-F7A1-4E71-BEE0-166E00EC51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6DFE415-E8F5-41E8-967F-CC6F2B1C7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4154A95-24B0-452C-97C7-31081FB36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A56F0EB-BEE1-44F6-BB9E-C0657F429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31EA54F-BE90-4D93-9AB9-7BE3C01DC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002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72AEDD16-FA69-419B-B868-120173C7F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2FEE34F-8A0E-4689-B154-4B54B0A62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B8AEED0-BCBB-4F45-A6EA-570F261F4D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ACD8FE9-BA16-4B0C-BED8-B9545495B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8D69ADF-C93A-4810-A3F8-F5E9120B38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139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: afrundede hjørner 8">
            <a:extLst>
              <a:ext uri="{FF2B5EF4-FFF2-40B4-BE49-F238E27FC236}">
                <a16:creationId xmlns:a16="http://schemas.microsoft.com/office/drawing/2014/main" id="{6B4BC934-C98D-4014-9D72-DFCA3F34B59C}"/>
              </a:ext>
            </a:extLst>
          </p:cNvPr>
          <p:cNvSpPr/>
          <p:nvPr/>
        </p:nvSpPr>
        <p:spPr>
          <a:xfrm>
            <a:off x="522514" y="288236"/>
            <a:ext cx="11245416" cy="6281530"/>
          </a:xfrm>
          <a:prstGeom prst="roundRect">
            <a:avLst/>
          </a:prstGeom>
          <a:solidFill>
            <a:srgbClr val="01AAAD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5362ED1E-3012-460E-A20B-700FC4792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224" y="2329837"/>
            <a:ext cx="5428706" cy="4249867"/>
          </a:xfrm>
          <a:prstGeom prst="rect">
            <a:avLst/>
          </a:prstGeom>
        </p:spPr>
      </p:pic>
      <p:pic>
        <p:nvPicPr>
          <p:cNvPr id="13" name="Billede 1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2FE96332-C536-4B06-BDED-8B6B834D2B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992" y="841154"/>
            <a:ext cx="3606349" cy="812698"/>
          </a:xfrm>
          <a:prstGeom prst="rect">
            <a:avLst/>
          </a:prstGeom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4E3F62AC-D6CE-4BCF-B458-91692D39BEF8}"/>
              </a:ext>
            </a:extLst>
          </p:cNvPr>
          <p:cNvSpPr txBox="1"/>
          <p:nvPr/>
        </p:nvSpPr>
        <p:spPr>
          <a:xfrm>
            <a:off x="6096000" y="841154"/>
            <a:ext cx="48544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800" dirty="0">
                <a:solidFill>
                  <a:schemeClr val="bg1"/>
                </a:solidFill>
              </a:rPr>
              <a:t>Dialogmøde</a:t>
            </a:r>
          </a:p>
          <a:p>
            <a:r>
              <a:rPr lang="da-DK" sz="3200" dirty="0">
                <a:solidFill>
                  <a:schemeClr val="bg1"/>
                </a:solidFill>
              </a:rPr>
              <a:t>- om arbejds- og studiemiljø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105FFA4D-45F7-45D4-99E6-AA2BDE84FC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992" y="2105608"/>
            <a:ext cx="2833096" cy="4012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715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afrundede hjørner diagonalt 3">
            <a:extLst>
              <a:ext uri="{FF2B5EF4-FFF2-40B4-BE49-F238E27FC236}">
                <a16:creationId xmlns:a16="http://schemas.microsoft.com/office/drawing/2014/main" id="{7A1D5665-C9EA-4380-95C9-48ADF7149CEA}"/>
              </a:ext>
            </a:extLst>
          </p:cNvPr>
          <p:cNvSpPr/>
          <p:nvPr/>
        </p:nvSpPr>
        <p:spPr>
          <a:xfrm>
            <a:off x="765313" y="1311965"/>
            <a:ext cx="10469217" cy="5258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01A0A6"/>
                </a:solidFill>
              </a:rPr>
              <a:t> </a:t>
            </a: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20FD64D-D0F8-4924-AECD-12E9FF78A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56" y="288035"/>
            <a:ext cx="2459140" cy="543468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25560F5-A883-4C35-BA53-CDFCC3349334}"/>
              </a:ext>
            </a:extLst>
          </p:cNvPr>
          <p:cNvSpPr txBox="1"/>
          <p:nvPr/>
        </p:nvSpPr>
        <p:spPr>
          <a:xfrm>
            <a:off x="2910645" y="1679349"/>
            <a:ext cx="59504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400" dirty="0">
                <a:solidFill>
                  <a:srgbClr val="01A0A5"/>
                </a:solidFill>
              </a:rPr>
              <a:t>Program for dialogmødet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ED7DB5F2-4390-4EA9-B3A1-6C90CBB2F3D6}"/>
              </a:ext>
            </a:extLst>
          </p:cNvPr>
          <p:cNvSpPr txBox="1"/>
          <p:nvPr/>
        </p:nvSpPr>
        <p:spPr>
          <a:xfrm>
            <a:off x="1582115" y="2889252"/>
            <a:ext cx="8162940" cy="32762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dirty="0"/>
              <a:t>I skal drøfte følgende: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/>
              <a:t>Erfaringer fra dialog om trivsel og studiemiljø (redskabet ”Klassens time”)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/>
              <a:t>Undervisernes arbejdsmiljø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/>
              <a:t>Muligheder for at forbedre arbejds- og studiemiljø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/>
              <a:t>Hvordan vi følger op (afsæt mindst 10 minutter)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a-DK" sz="2000" dirty="0"/>
          </a:p>
          <a:p>
            <a:pPr>
              <a:lnSpc>
                <a:spcPct val="150000"/>
              </a:lnSpc>
            </a:pPr>
            <a:r>
              <a:rPr lang="da-DK" sz="2000" dirty="0"/>
              <a:t>(Samlet varighed: 1 time)</a:t>
            </a:r>
            <a:endParaRPr lang="da-DK" sz="1600" dirty="0"/>
          </a:p>
        </p:txBody>
      </p:sp>
      <p:pic>
        <p:nvPicPr>
          <p:cNvPr id="8" name="Billede 7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EF7101A-1497-4B22-BDCB-08C205021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115" y="4810633"/>
            <a:ext cx="2588481" cy="144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635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afrundede hjørner diagonalt 3">
            <a:extLst>
              <a:ext uri="{FF2B5EF4-FFF2-40B4-BE49-F238E27FC236}">
                <a16:creationId xmlns:a16="http://schemas.microsoft.com/office/drawing/2014/main" id="{7A1D5665-C9EA-4380-95C9-48ADF7149CEA}"/>
              </a:ext>
            </a:extLst>
          </p:cNvPr>
          <p:cNvSpPr/>
          <p:nvPr/>
        </p:nvSpPr>
        <p:spPr>
          <a:xfrm>
            <a:off x="765313" y="1311965"/>
            <a:ext cx="10469217" cy="5258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01A0A6"/>
                </a:solidFill>
              </a:rPr>
              <a:t> </a:t>
            </a: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20FD64D-D0F8-4924-AECD-12E9FF78A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56" y="288035"/>
            <a:ext cx="2459140" cy="543468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25560F5-A883-4C35-BA53-CDFCC3349334}"/>
              </a:ext>
            </a:extLst>
          </p:cNvPr>
          <p:cNvSpPr txBox="1"/>
          <p:nvPr/>
        </p:nvSpPr>
        <p:spPr>
          <a:xfrm>
            <a:off x="1582115" y="1698983"/>
            <a:ext cx="84113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400" dirty="0">
                <a:solidFill>
                  <a:srgbClr val="01A0A5"/>
                </a:solidFill>
              </a:rPr>
              <a:t>Erfaringer fra dialog om studiemiljø 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ED7DB5F2-4390-4EA9-B3A1-6C90CBB2F3D6}"/>
              </a:ext>
            </a:extLst>
          </p:cNvPr>
          <p:cNvSpPr txBox="1"/>
          <p:nvPr/>
        </p:nvSpPr>
        <p:spPr>
          <a:xfrm>
            <a:off x="1582115" y="2889252"/>
            <a:ext cx="6396688" cy="263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dirty="0"/>
              <a:t>Her skal I drøfte følgende: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/>
              <a:t>Erfaringer fra brug af redskabet ”Klassens time”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/>
              <a:t>Andre erfaringer om trivsel og studiemiljø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/>
              <a:t>Konkrete eksempler på trivselsfremme</a:t>
            </a:r>
          </a:p>
          <a:p>
            <a:pPr>
              <a:lnSpc>
                <a:spcPct val="150000"/>
              </a:lnSpc>
            </a:pPr>
            <a:endParaRPr lang="da-DK" sz="1600" dirty="0"/>
          </a:p>
          <a:p>
            <a:pPr>
              <a:lnSpc>
                <a:spcPct val="150000"/>
              </a:lnSpc>
            </a:pPr>
            <a:r>
              <a:rPr lang="da-DK" sz="1600" dirty="0"/>
              <a:t>(Brug også gerne de supplerende reflektionsspørgsmål – se de sidste sider)</a:t>
            </a:r>
          </a:p>
        </p:txBody>
      </p:sp>
      <p:pic>
        <p:nvPicPr>
          <p:cNvPr id="8" name="Billede 7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EF7101A-1497-4B22-BDCB-08C205021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115" y="4810633"/>
            <a:ext cx="2588481" cy="144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7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afrundede hjørner diagonalt 3">
            <a:extLst>
              <a:ext uri="{FF2B5EF4-FFF2-40B4-BE49-F238E27FC236}">
                <a16:creationId xmlns:a16="http://schemas.microsoft.com/office/drawing/2014/main" id="{7A1D5665-C9EA-4380-95C9-48ADF7149CEA}"/>
              </a:ext>
            </a:extLst>
          </p:cNvPr>
          <p:cNvSpPr/>
          <p:nvPr/>
        </p:nvSpPr>
        <p:spPr>
          <a:xfrm>
            <a:off x="765313" y="1311965"/>
            <a:ext cx="10469217" cy="5258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01A0A6"/>
                </a:solidFill>
              </a:rPr>
              <a:t> </a:t>
            </a: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20FD64D-D0F8-4924-AECD-12E9FF78A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56" y="288035"/>
            <a:ext cx="2459140" cy="543468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25560F5-A883-4C35-BA53-CDFCC3349334}"/>
              </a:ext>
            </a:extLst>
          </p:cNvPr>
          <p:cNvSpPr txBox="1"/>
          <p:nvPr/>
        </p:nvSpPr>
        <p:spPr>
          <a:xfrm>
            <a:off x="1582115" y="1698983"/>
            <a:ext cx="64736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400" dirty="0">
                <a:solidFill>
                  <a:srgbClr val="01A0A5"/>
                </a:solidFill>
              </a:rPr>
              <a:t>Undervisernes arbejdsmiljø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ED7DB5F2-4390-4EA9-B3A1-6C90CBB2F3D6}"/>
              </a:ext>
            </a:extLst>
          </p:cNvPr>
          <p:cNvSpPr txBox="1"/>
          <p:nvPr/>
        </p:nvSpPr>
        <p:spPr>
          <a:xfrm>
            <a:off x="1582115" y="2889252"/>
            <a:ext cx="7121373" cy="3101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dirty="0"/>
              <a:t>Her skal I drøfte følgende: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/>
              <a:t>Hvordan påvirker miljøet i klassen/holdet mig som underviser?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/>
              <a:t>Hvordan påvirker det mit arbejdsmiljø?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/>
              <a:t>Hvordan tackler vi det, når de unge er pressede?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/>
              <a:t>Hvordan passer vi på os selv i relationen med de unge?</a:t>
            </a:r>
          </a:p>
          <a:p>
            <a:pPr>
              <a:lnSpc>
                <a:spcPct val="150000"/>
              </a:lnSpc>
            </a:pPr>
            <a:endParaRPr lang="da-DK" sz="1600" dirty="0"/>
          </a:p>
          <a:p>
            <a:pPr>
              <a:lnSpc>
                <a:spcPct val="150000"/>
              </a:lnSpc>
            </a:pPr>
            <a:r>
              <a:rPr lang="da-DK" sz="1600" dirty="0"/>
              <a:t>(Brug også gerne de supplerende reflektionsspørgsmål – se de sidste sider)</a:t>
            </a:r>
          </a:p>
        </p:txBody>
      </p:sp>
      <p:pic>
        <p:nvPicPr>
          <p:cNvPr id="8" name="Billede 7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EF7101A-1497-4B22-BDCB-08C205021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115" y="4810633"/>
            <a:ext cx="2588481" cy="144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705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afrundede hjørner diagonalt 3">
            <a:extLst>
              <a:ext uri="{FF2B5EF4-FFF2-40B4-BE49-F238E27FC236}">
                <a16:creationId xmlns:a16="http://schemas.microsoft.com/office/drawing/2014/main" id="{7A1D5665-C9EA-4380-95C9-48ADF7149CEA}"/>
              </a:ext>
            </a:extLst>
          </p:cNvPr>
          <p:cNvSpPr/>
          <p:nvPr/>
        </p:nvSpPr>
        <p:spPr>
          <a:xfrm>
            <a:off x="765313" y="1311965"/>
            <a:ext cx="10469217" cy="5258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01A0A6"/>
                </a:solidFill>
              </a:rPr>
              <a:t> </a:t>
            </a: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20FD64D-D0F8-4924-AECD-12E9FF78A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56" y="288035"/>
            <a:ext cx="2459140" cy="543468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25560F5-A883-4C35-BA53-CDFCC3349334}"/>
              </a:ext>
            </a:extLst>
          </p:cNvPr>
          <p:cNvSpPr txBox="1"/>
          <p:nvPr/>
        </p:nvSpPr>
        <p:spPr>
          <a:xfrm>
            <a:off x="1582115" y="1698983"/>
            <a:ext cx="88892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400" dirty="0">
                <a:solidFill>
                  <a:srgbClr val="01A0A5"/>
                </a:solidFill>
              </a:rPr>
              <a:t>Forbedring af arbejds- og studiemiljø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ED7DB5F2-4390-4EA9-B3A1-6C90CBB2F3D6}"/>
              </a:ext>
            </a:extLst>
          </p:cNvPr>
          <p:cNvSpPr txBox="1"/>
          <p:nvPr/>
        </p:nvSpPr>
        <p:spPr>
          <a:xfrm>
            <a:off x="1582115" y="2889252"/>
            <a:ext cx="6396688" cy="263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dirty="0"/>
              <a:t>Her skal I drøfte følgende: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/>
              <a:t>Hvilke indsatser bør vi sætte i gang?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/>
              <a:t>Hvad kan ledelsen gøre?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/>
              <a:t>Hvad har vi af konkrete forslag?</a:t>
            </a:r>
          </a:p>
          <a:p>
            <a:pPr>
              <a:lnSpc>
                <a:spcPct val="150000"/>
              </a:lnSpc>
            </a:pPr>
            <a:endParaRPr lang="da-DK" sz="1600" dirty="0"/>
          </a:p>
          <a:p>
            <a:pPr>
              <a:lnSpc>
                <a:spcPct val="150000"/>
              </a:lnSpc>
            </a:pPr>
            <a:r>
              <a:rPr lang="da-DK" sz="1600" dirty="0"/>
              <a:t>(Brug også gerne de supplerende reflektionsspørgsmål – se de sidste sider)</a:t>
            </a:r>
          </a:p>
        </p:txBody>
      </p:sp>
      <p:pic>
        <p:nvPicPr>
          <p:cNvPr id="8" name="Billede 7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EF7101A-1497-4B22-BDCB-08C205021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115" y="4810633"/>
            <a:ext cx="2588481" cy="144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792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afrundede hjørner diagonalt 3">
            <a:extLst>
              <a:ext uri="{FF2B5EF4-FFF2-40B4-BE49-F238E27FC236}">
                <a16:creationId xmlns:a16="http://schemas.microsoft.com/office/drawing/2014/main" id="{7A1D5665-C9EA-4380-95C9-48ADF7149CEA}"/>
              </a:ext>
            </a:extLst>
          </p:cNvPr>
          <p:cNvSpPr/>
          <p:nvPr/>
        </p:nvSpPr>
        <p:spPr>
          <a:xfrm>
            <a:off x="765313" y="1311965"/>
            <a:ext cx="10469217" cy="5258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01A0A6"/>
                </a:solidFill>
              </a:rPr>
              <a:t> </a:t>
            </a: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20FD64D-D0F8-4924-AECD-12E9FF78A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56" y="288035"/>
            <a:ext cx="2459140" cy="543468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25560F5-A883-4C35-BA53-CDFCC3349334}"/>
              </a:ext>
            </a:extLst>
          </p:cNvPr>
          <p:cNvSpPr txBox="1"/>
          <p:nvPr/>
        </p:nvSpPr>
        <p:spPr>
          <a:xfrm>
            <a:off x="1582115" y="1698983"/>
            <a:ext cx="52174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400" dirty="0">
                <a:solidFill>
                  <a:srgbClr val="01A0A5"/>
                </a:solidFill>
              </a:rPr>
              <a:t>Hvordan følger vi op? 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ED7DB5F2-4390-4EA9-B3A1-6C90CBB2F3D6}"/>
              </a:ext>
            </a:extLst>
          </p:cNvPr>
          <p:cNvSpPr txBox="1"/>
          <p:nvPr/>
        </p:nvSpPr>
        <p:spPr>
          <a:xfrm>
            <a:off x="1582115" y="2889252"/>
            <a:ext cx="6909969" cy="263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dirty="0"/>
              <a:t>Som afslutning på mødet skal I aftale, hvad der skal handles på,</a:t>
            </a:r>
          </a:p>
          <a:p>
            <a:pPr>
              <a:lnSpc>
                <a:spcPct val="150000"/>
              </a:lnSpc>
            </a:pPr>
            <a:r>
              <a:rPr lang="da-DK" sz="2000" dirty="0"/>
              <a:t>og hvad der skal bringes videre – og af hvem.</a:t>
            </a:r>
          </a:p>
          <a:p>
            <a:pPr>
              <a:lnSpc>
                <a:spcPct val="150000"/>
              </a:lnSpc>
            </a:pPr>
            <a:r>
              <a:rPr lang="da-DK" sz="2000" dirty="0"/>
              <a:t>I aftaler også, hvornår gruppen skal sætte emnet på</a:t>
            </a:r>
          </a:p>
          <a:p>
            <a:pPr>
              <a:lnSpc>
                <a:spcPct val="150000"/>
              </a:lnSpc>
            </a:pPr>
            <a:r>
              <a:rPr lang="da-DK" sz="2000" dirty="0"/>
              <a:t>dagsordenen igen.</a:t>
            </a:r>
          </a:p>
          <a:p>
            <a:pPr>
              <a:lnSpc>
                <a:spcPct val="150000"/>
              </a:lnSpc>
            </a:pPr>
            <a:endParaRPr lang="da-DK" sz="1600" dirty="0"/>
          </a:p>
          <a:p>
            <a:pPr>
              <a:lnSpc>
                <a:spcPct val="150000"/>
              </a:lnSpc>
            </a:pPr>
            <a:r>
              <a:rPr lang="da-DK" sz="1600" dirty="0"/>
              <a:t>(Brug også gerne de supplerende reflektionsspørgsmål – se de næste sider)</a:t>
            </a:r>
          </a:p>
        </p:txBody>
      </p:sp>
      <p:pic>
        <p:nvPicPr>
          <p:cNvPr id="8" name="Billede 7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EF7101A-1497-4B22-BDCB-08C205021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115" y="4810633"/>
            <a:ext cx="2588481" cy="144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28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afrundede hjørner diagonalt 3">
            <a:extLst>
              <a:ext uri="{FF2B5EF4-FFF2-40B4-BE49-F238E27FC236}">
                <a16:creationId xmlns:a16="http://schemas.microsoft.com/office/drawing/2014/main" id="{7A1D5665-C9EA-4380-95C9-48ADF7149CEA}"/>
              </a:ext>
            </a:extLst>
          </p:cNvPr>
          <p:cNvSpPr/>
          <p:nvPr/>
        </p:nvSpPr>
        <p:spPr>
          <a:xfrm>
            <a:off x="765313" y="1311965"/>
            <a:ext cx="10469217" cy="5258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01A0A6"/>
                </a:solidFill>
              </a:rPr>
              <a:t> </a:t>
            </a: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20FD64D-D0F8-4924-AECD-12E9FF78A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56" y="288035"/>
            <a:ext cx="2459140" cy="543468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25560F5-A883-4C35-BA53-CDFCC3349334}"/>
              </a:ext>
            </a:extLst>
          </p:cNvPr>
          <p:cNvSpPr txBox="1"/>
          <p:nvPr/>
        </p:nvSpPr>
        <p:spPr>
          <a:xfrm>
            <a:off x="765313" y="288035"/>
            <a:ext cx="79962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400" dirty="0">
                <a:solidFill>
                  <a:srgbClr val="01A0A5"/>
                </a:solidFill>
              </a:rPr>
              <a:t>Supplerende reflektionsspørgsmål</a:t>
            </a:r>
          </a:p>
        </p:txBody>
      </p:sp>
      <p:pic>
        <p:nvPicPr>
          <p:cNvPr id="17" name="Billede 16" descr="Et billede, der indeholder tekst&#10;&#10;Automatisk genereret beskrivelse">
            <a:extLst>
              <a:ext uri="{FF2B5EF4-FFF2-40B4-BE49-F238E27FC236}">
                <a16:creationId xmlns:a16="http://schemas.microsoft.com/office/drawing/2014/main" id="{C5CB9093-1433-44F3-B682-E34389C345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87" y="1818860"/>
            <a:ext cx="4371256" cy="4343935"/>
          </a:xfrm>
          <a:prstGeom prst="rect">
            <a:avLst/>
          </a:prstGeom>
        </p:spPr>
      </p:pic>
      <p:pic>
        <p:nvPicPr>
          <p:cNvPr id="19" name="Billede 18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867C1C2-6E75-4775-9D22-A180F1CF0A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257" y="1499283"/>
            <a:ext cx="4463591" cy="488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106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afrundede hjørner diagonalt 3">
            <a:extLst>
              <a:ext uri="{FF2B5EF4-FFF2-40B4-BE49-F238E27FC236}">
                <a16:creationId xmlns:a16="http://schemas.microsoft.com/office/drawing/2014/main" id="{7A1D5665-C9EA-4380-95C9-48ADF7149CEA}"/>
              </a:ext>
            </a:extLst>
          </p:cNvPr>
          <p:cNvSpPr/>
          <p:nvPr/>
        </p:nvSpPr>
        <p:spPr>
          <a:xfrm>
            <a:off x="765313" y="1311965"/>
            <a:ext cx="10469217" cy="5258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01A0A6"/>
                </a:solidFill>
              </a:rPr>
              <a:t> </a:t>
            </a: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20FD64D-D0F8-4924-AECD-12E9FF78A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56" y="288035"/>
            <a:ext cx="2459140" cy="543468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25560F5-A883-4C35-BA53-CDFCC3349334}"/>
              </a:ext>
            </a:extLst>
          </p:cNvPr>
          <p:cNvSpPr txBox="1"/>
          <p:nvPr/>
        </p:nvSpPr>
        <p:spPr>
          <a:xfrm>
            <a:off x="765313" y="288035"/>
            <a:ext cx="79962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400" dirty="0">
                <a:solidFill>
                  <a:srgbClr val="01A0A5"/>
                </a:solidFill>
              </a:rPr>
              <a:t>Supplerende reflektionsspørgsmål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704274F8-920B-452D-8117-505567B3E2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89" y="2143373"/>
            <a:ext cx="4869180" cy="3863340"/>
          </a:xfrm>
          <a:prstGeom prst="rect">
            <a:avLst/>
          </a:prstGeom>
        </p:spPr>
      </p:pic>
      <p:pic>
        <p:nvPicPr>
          <p:cNvPr id="8" name="Billede 7" descr="Et billede, der indeholder tekst&#10;&#10;Automatisk genereret beskrivelse">
            <a:extLst>
              <a:ext uri="{FF2B5EF4-FFF2-40B4-BE49-F238E27FC236}">
                <a16:creationId xmlns:a16="http://schemas.microsoft.com/office/drawing/2014/main" id="{E140AF5C-DA0E-448C-BB94-F546CC3883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719" y="2078868"/>
            <a:ext cx="486156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917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: afrundede hjørner 8">
            <a:extLst>
              <a:ext uri="{FF2B5EF4-FFF2-40B4-BE49-F238E27FC236}">
                <a16:creationId xmlns:a16="http://schemas.microsoft.com/office/drawing/2014/main" id="{6B4BC934-C98D-4014-9D72-DFCA3F34B59C}"/>
              </a:ext>
            </a:extLst>
          </p:cNvPr>
          <p:cNvSpPr/>
          <p:nvPr/>
        </p:nvSpPr>
        <p:spPr>
          <a:xfrm>
            <a:off x="522514" y="288236"/>
            <a:ext cx="11245416" cy="6281530"/>
          </a:xfrm>
          <a:prstGeom prst="roundRect">
            <a:avLst/>
          </a:prstGeom>
          <a:solidFill>
            <a:srgbClr val="01AAAD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5362ED1E-3012-460E-A20B-700FC4792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224" y="2329837"/>
            <a:ext cx="5428706" cy="4249867"/>
          </a:xfrm>
          <a:prstGeom prst="rect">
            <a:avLst/>
          </a:prstGeom>
        </p:spPr>
      </p:pic>
      <p:pic>
        <p:nvPicPr>
          <p:cNvPr id="13" name="Billede 1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2FE96332-C536-4B06-BDED-8B6B834D2B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992" y="841154"/>
            <a:ext cx="3606349" cy="812698"/>
          </a:xfrm>
          <a:prstGeom prst="rect">
            <a:avLst/>
          </a:prstGeom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4E3F62AC-D6CE-4BCF-B458-91692D39BEF8}"/>
              </a:ext>
            </a:extLst>
          </p:cNvPr>
          <p:cNvSpPr txBox="1"/>
          <p:nvPr/>
        </p:nvSpPr>
        <p:spPr>
          <a:xfrm>
            <a:off x="5103234" y="841154"/>
            <a:ext cx="607974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600" dirty="0">
                <a:solidFill>
                  <a:schemeClr val="bg1"/>
                </a:solidFill>
              </a:rPr>
              <a:t>TAK FOR I DAG </a:t>
            </a:r>
            <a:r>
              <a:rPr lang="da-DK" sz="6600" dirty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da-DK" sz="6600" dirty="0">
              <a:solidFill>
                <a:schemeClr val="bg1"/>
              </a:solidFill>
            </a:endParaRP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928137B-C310-4933-995C-ADCABF5DE5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992" y="2103835"/>
            <a:ext cx="2833096" cy="4012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14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273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Morten Bichel</dc:creator>
  <cp:lastModifiedBy>Jytte Tolstrup Jensen</cp:lastModifiedBy>
  <cp:revision>13</cp:revision>
  <dcterms:created xsi:type="dcterms:W3CDTF">2021-11-29T15:34:25Z</dcterms:created>
  <dcterms:modified xsi:type="dcterms:W3CDTF">2021-12-03T06:12:46Z</dcterms:modified>
</cp:coreProperties>
</file>