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5" r:id="rId1"/>
    <p:sldMasterId id="2147483871" r:id="rId2"/>
  </p:sldMasterIdLst>
  <p:notesMasterIdLst>
    <p:notesMasterId r:id="rId34"/>
  </p:notesMasterIdLst>
  <p:sldIdLst>
    <p:sldId id="285" r:id="rId3"/>
    <p:sldId id="485" r:id="rId4"/>
    <p:sldId id="476" r:id="rId5"/>
    <p:sldId id="464" r:id="rId6"/>
    <p:sldId id="364" r:id="rId7"/>
    <p:sldId id="479" r:id="rId8"/>
    <p:sldId id="489" r:id="rId9"/>
    <p:sldId id="363" r:id="rId10"/>
    <p:sldId id="490" r:id="rId11"/>
    <p:sldId id="484" r:id="rId12"/>
    <p:sldId id="290" r:id="rId13"/>
    <p:sldId id="283" r:id="rId14"/>
    <p:sldId id="291" r:id="rId15"/>
    <p:sldId id="720" r:id="rId16"/>
    <p:sldId id="486" r:id="rId17"/>
    <p:sldId id="288" r:id="rId18"/>
    <p:sldId id="491" r:id="rId19"/>
    <p:sldId id="487" r:id="rId20"/>
    <p:sldId id="482" r:id="rId21"/>
    <p:sldId id="706" r:id="rId22"/>
    <p:sldId id="711" r:id="rId23"/>
    <p:sldId id="477" r:id="rId24"/>
    <p:sldId id="707" r:id="rId25"/>
    <p:sldId id="295" r:id="rId26"/>
    <p:sldId id="712" r:id="rId27"/>
    <p:sldId id="709" r:id="rId28"/>
    <p:sldId id="659" r:id="rId29"/>
    <p:sldId id="445" r:id="rId30"/>
    <p:sldId id="713" r:id="rId31"/>
    <p:sldId id="714" r:id="rId32"/>
    <p:sldId id="425" r:id="rId33"/>
  </p:sldIdLst>
  <p:sldSz cx="12195175" cy="6859588"/>
  <p:notesSz cx="6797675" cy="9926638"/>
  <p:custDataLst>
    <p:tags r:id="rId35"/>
  </p:custDataLst>
  <p:defaultText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userDrawn="1">
          <p15:clr>
            <a:srgbClr val="A4A3A4"/>
          </p15:clr>
        </p15:guide>
        <p15:guide id="2" pos="384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A249"/>
    <a:srgbClr val="A50021"/>
    <a:srgbClr val="008A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E898F6-E99C-4819-B398-3E36EE52FABC}" v="58" dt="2024-09-16T06:35:55.644"/>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Lyst layout 3 - Markering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ema til typografi 1 - Markerin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ema til typografi 1 - Marker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27102A9-8310-4765-A935-A1911B00CA55}" styleName="Lyst layout 1 - Markering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yst layout 1 - Markering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0A1B5D5-9B99-4C35-A422-299274C87663}" styleName="Mellemlayout 1 - Markering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Mørkt layou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llemlayout 2 - Marker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3686" autoAdjust="0"/>
  </p:normalViewPr>
  <p:slideViewPr>
    <p:cSldViewPr>
      <p:cViewPr varScale="1">
        <p:scale>
          <a:sx n="107" d="100"/>
          <a:sy n="107" d="100"/>
        </p:scale>
        <p:origin x="714" y="-480"/>
      </p:cViewPr>
      <p:guideLst>
        <p:guide orient="horz" pos="2161"/>
        <p:guide pos="3842"/>
      </p:guideLst>
    </p:cSldViewPr>
  </p:slideViewPr>
  <p:outlineViewPr>
    <p:cViewPr>
      <p:scale>
        <a:sx n="33" d="100"/>
        <a:sy n="33" d="100"/>
      </p:scale>
      <p:origin x="0" y="0"/>
    </p:cViewPr>
  </p:outlineViewPr>
  <p:notesTextViewPr>
    <p:cViewPr>
      <p:scale>
        <a:sx n="150" d="100"/>
        <a:sy n="150" d="100"/>
      </p:scale>
      <p:origin x="0" y="-510"/>
    </p:cViewPr>
  </p:notesTextViewPr>
  <p:sorterViewPr>
    <p:cViewPr>
      <p:scale>
        <a:sx n="100" d="100"/>
        <a:sy n="100" d="100"/>
      </p:scale>
      <p:origin x="0" y="0"/>
    </p:cViewPr>
  </p:sorterViewPr>
  <p:notesViewPr>
    <p:cSldViewPr>
      <p:cViewPr>
        <p:scale>
          <a:sx n="66" d="100"/>
          <a:sy n="66" d="100"/>
        </p:scale>
        <p:origin x="230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Høyrup Christiansen" userId="581b1e45-17ce-4421-850a-8c033dc3eba1" providerId="ADAL" clId="{CBE898F6-E99C-4819-B398-3E36EE52FABC}"/>
    <pc:docChg chg="undo custSel modSld">
      <pc:chgData name="David Høyrup Christiansen" userId="581b1e45-17ce-4421-850a-8c033dc3eba1" providerId="ADAL" clId="{CBE898F6-E99C-4819-B398-3E36EE52FABC}" dt="2024-09-16T06:39:19.012" v="276" actId="6549"/>
      <pc:docMkLst>
        <pc:docMk/>
      </pc:docMkLst>
      <pc:sldChg chg="delSp modSp mod delAnim modAnim modNotesTx">
        <pc:chgData name="David Høyrup Christiansen" userId="581b1e45-17ce-4421-850a-8c033dc3eba1" providerId="ADAL" clId="{CBE898F6-E99C-4819-B398-3E36EE52FABC}" dt="2024-09-16T06:31:00.187" v="228" actId="20577"/>
        <pc:sldMkLst>
          <pc:docMk/>
          <pc:sldMk cId="4205723185" sldId="291"/>
        </pc:sldMkLst>
        <pc:spChg chg="mod">
          <ac:chgData name="David Høyrup Christiansen" userId="581b1e45-17ce-4421-850a-8c033dc3eba1" providerId="ADAL" clId="{CBE898F6-E99C-4819-B398-3E36EE52FABC}" dt="2024-09-16T06:31:00.187" v="228" actId="20577"/>
          <ac:spMkLst>
            <pc:docMk/>
            <pc:sldMk cId="4205723185" sldId="291"/>
            <ac:spMk id="3" creationId="{FA8124F9-9DD7-3C28-8C81-6BDF270C4D56}"/>
          </ac:spMkLst>
        </pc:spChg>
        <pc:spChg chg="del mod">
          <ac:chgData name="David Høyrup Christiansen" userId="581b1e45-17ce-4421-850a-8c033dc3eba1" providerId="ADAL" clId="{CBE898F6-E99C-4819-B398-3E36EE52FABC}" dt="2024-09-16T05:44:28.110" v="73" actId="478"/>
          <ac:spMkLst>
            <pc:docMk/>
            <pc:sldMk cId="4205723185" sldId="291"/>
            <ac:spMk id="10" creationId="{00000000-0000-0000-0000-000000000000}"/>
          </ac:spMkLst>
        </pc:spChg>
        <pc:spChg chg="del">
          <ac:chgData name="David Høyrup Christiansen" userId="581b1e45-17ce-4421-850a-8c033dc3eba1" providerId="ADAL" clId="{CBE898F6-E99C-4819-B398-3E36EE52FABC}" dt="2024-09-16T05:44:30.769" v="74" actId="478"/>
          <ac:spMkLst>
            <pc:docMk/>
            <pc:sldMk cId="4205723185" sldId="291"/>
            <ac:spMk id="34" creationId="{00000000-0000-0000-0000-000000000000}"/>
          </ac:spMkLst>
        </pc:spChg>
        <pc:spChg chg="del">
          <ac:chgData name="David Høyrup Christiansen" userId="581b1e45-17ce-4421-850a-8c033dc3eba1" providerId="ADAL" clId="{CBE898F6-E99C-4819-B398-3E36EE52FABC}" dt="2024-09-16T05:44:33.517" v="75" actId="478"/>
          <ac:spMkLst>
            <pc:docMk/>
            <pc:sldMk cId="4205723185" sldId="291"/>
            <ac:spMk id="35" creationId="{00000000-0000-0000-0000-000000000000}"/>
          </ac:spMkLst>
        </pc:spChg>
      </pc:sldChg>
      <pc:sldChg chg="modSp mod modNotesTx">
        <pc:chgData name="David Høyrup Christiansen" userId="581b1e45-17ce-4421-850a-8c033dc3eba1" providerId="ADAL" clId="{CBE898F6-E99C-4819-B398-3E36EE52FABC}" dt="2024-09-16T06:23:04.023" v="195" actId="1076"/>
        <pc:sldMkLst>
          <pc:docMk/>
          <pc:sldMk cId="2627138227" sldId="363"/>
        </pc:sldMkLst>
        <pc:spChg chg="mod">
          <ac:chgData name="David Høyrup Christiansen" userId="581b1e45-17ce-4421-850a-8c033dc3eba1" providerId="ADAL" clId="{CBE898F6-E99C-4819-B398-3E36EE52FABC}" dt="2024-09-16T06:23:04.023" v="195" actId="1076"/>
          <ac:spMkLst>
            <pc:docMk/>
            <pc:sldMk cId="2627138227" sldId="363"/>
            <ac:spMk id="11" creationId="{B5D85FB6-9BD1-8269-4411-5658BAA1B06C}"/>
          </ac:spMkLst>
        </pc:spChg>
      </pc:sldChg>
      <pc:sldChg chg="modNotesTx">
        <pc:chgData name="David Høyrup Christiansen" userId="581b1e45-17ce-4421-850a-8c033dc3eba1" providerId="ADAL" clId="{CBE898F6-E99C-4819-B398-3E36EE52FABC}" dt="2024-09-16T06:39:19.012" v="276" actId="6549"/>
        <pc:sldMkLst>
          <pc:docMk/>
          <pc:sldMk cId="1675035503" sldId="425"/>
        </pc:sldMkLst>
      </pc:sldChg>
      <pc:sldChg chg="modSp mod">
        <pc:chgData name="David Høyrup Christiansen" userId="581b1e45-17ce-4421-850a-8c033dc3eba1" providerId="ADAL" clId="{CBE898F6-E99C-4819-B398-3E36EE52FABC}" dt="2024-09-16T06:22:36.468" v="194" actId="20577"/>
        <pc:sldMkLst>
          <pc:docMk/>
          <pc:sldMk cId="4155053279" sldId="485"/>
        </pc:sldMkLst>
        <pc:spChg chg="mod">
          <ac:chgData name="David Høyrup Christiansen" userId="581b1e45-17ce-4421-850a-8c033dc3eba1" providerId="ADAL" clId="{CBE898F6-E99C-4819-B398-3E36EE52FABC}" dt="2024-09-16T06:22:36.468" v="194" actId="20577"/>
          <ac:spMkLst>
            <pc:docMk/>
            <pc:sldMk cId="4155053279" sldId="485"/>
            <ac:spMk id="9" creationId="{4F79625A-0E92-C473-7C1A-45A5C2A5CB58}"/>
          </ac:spMkLst>
        </pc:spChg>
      </pc:sldChg>
      <pc:sldChg chg="modSp">
        <pc:chgData name="David Høyrup Christiansen" userId="581b1e45-17ce-4421-850a-8c033dc3eba1" providerId="ADAL" clId="{CBE898F6-E99C-4819-B398-3E36EE52FABC}" dt="2024-09-16T06:34:51.447" v="232" actId="6549"/>
        <pc:sldMkLst>
          <pc:docMk/>
          <pc:sldMk cId="1343549682" sldId="659"/>
        </pc:sldMkLst>
        <pc:spChg chg="mod">
          <ac:chgData name="David Høyrup Christiansen" userId="581b1e45-17ce-4421-850a-8c033dc3eba1" providerId="ADAL" clId="{CBE898F6-E99C-4819-B398-3E36EE52FABC}" dt="2024-09-16T06:34:51.447" v="232" actId="6549"/>
          <ac:spMkLst>
            <pc:docMk/>
            <pc:sldMk cId="1343549682" sldId="659"/>
            <ac:spMk id="3" creationId="{00000000-0000-0000-0000-000000000000}"/>
          </ac:spMkLst>
        </pc:spChg>
      </pc:sldChg>
      <pc:sldChg chg="modSp">
        <pc:chgData name="David Høyrup Christiansen" userId="581b1e45-17ce-4421-850a-8c033dc3eba1" providerId="ADAL" clId="{CBE898F6-E99C-4819-B398-3E36EE52FABC}" dt="2024-09-16T06:33:54.321" v="230" actId="255"/>
        <pc:sldMkLst>
          <pc:docMk/>
          <pc:sldMk cId="4176807289" sldId="707"/>
        </pc:sldMkLst>
        <pc:spChg chg="mod">
          <ac:chgData name="David Høyrup Christiansen" userId="581b1e45-17ce-4421-850a-8c033dc3eba1" providerId="ADAL" clId="{CBE898F6-E99C-4819-B398-3E36EE52FABC}" dt="2024-09-16T06:33:54.321" v="230" actId="255"/>
          <ac:spMkLst>
            <pc:docMk/>
            <pc:sldMk cId="4176807289" sldId="707"/>
            <ac:spMk id="4" creationId="{A580D4B7-DC05-9A7D-A1E5-9F373248FF78}"/>
          </ac:spMkLst>
        </pc:spChg>
      </pc:sldChg>
      <pc:sldChg chg="modNotesTx">
        <pc:chgData name="David Høyrup Christiansen" userId="581b1e45-17ce-4421-850a-8c033dc3eba1" providerId="ADAL" clId="{CBE898F6-E99C-4819-B398-3E36EE52FABC}" dt="2024-09-16T05:51:00.320" v="164" actId="20577"/>
        <pc:sldMkLst>
          <pc:docMk/>
          <pc:sldMk cId="3590389286" sldId="709"/>
        </pc:sldMkLst>
      </pc:sldChg>
      <pc:sldChg chg="delSp mod">
        <pc:chgData name="David Høyrup Christiansen" userId="581b1e45-17ce-4421-850a-8c033dc3eba1" providerId="ADAL" clId="{CBE898F6-E99C-4819-B398-3E36EE52FABC}" dt="2024-09-16T05:49:21.625" v="163" actId="478"/>
        <pc:sldMkLst>
          <pc:docMk/>
          <pc:sldMk cId="2785827865" sldId="711"/>
        </pc:sldMkLst>
        <pc:spChg chg="del">
          <ac:chgData name="David Høyrup Christiansen" userId="581b1e45-17ce-4421-850a-8c033dc3eba1" providerId="ADAL" clId="{CBE898F6-E99C-4819-B398-3E36EE52FABC}" dt="2024-09-16T05:49:21.625" v="163" actId="478"/>
          <ac:spMkLst>
            <pc:docMk/>
            <pc:sldMk cId="2785827865" sldId="711"/>
            <ac:spMk id="4" creationId="{0298C032-BADF-423C-1342-D9973DE28465}"/>
          </ac:spMkLst>
        </pc:spChg>
      </pc:sldChg>
      <pc:sldChg chg="modSp mod">
        <pc:chgData name="David Høyrup Christiansen" userId="581b1e45-17ce-4421-850a-8c033dc3eba1" providerId="ADAL" clId="{CBE898F6-E99C-4819-B398-3E36EE52FABC}" dt="2024-09-16T06:25:37.960" v="196" actId="20577"/>
        <pc:sldMkLst>
          <pc:docMk/>
          <pc:sldMk cId="3071371305" sldId="712"/>
        </pc:sldMkLst>
        <pc:spChg chg="mod">
          <ac:chgData name="David Høyrup Christiansen" userId="581b1e45-17ce-4421-850a-8c033dc3eba1" providerId="ADAL" clId="{CBE898F6-E99C-4819-B398-3E36EE52FABC}" dt="2024-09-16T06:25:37.960" v="196" actId="20577"/>
          <ac:spMkLst>
            <pc:docMk/>
            <pc:sldMk cId="3071371305" sldId="712"/>
            <ac:spMk id="8" creationId="{454748F8-DEBB-73C3-B1E0-45D23AC57030}"/>
          </ac:spMkLst>
        </pc:spChg>
      </pc:sldChg>
      <pc:sldChg chg="modSp modAnim">
        <pc:chgData name="David Høyrup Christiansen" userId="581b1e45-17ce-4421-850a-8c033dc3eba1" providerId="ADAL" clId="{CBE898F6-E99C-4819-B398-3E36EE52FABC}" dt="2024-09-16T06:35:55.644" v="234" actId="20577"/>
        <pc:sldMkLst>
          <pc:docMk/>
          <pc:sldMk cId="3501033588" sldId="714"/>
        </pc:sldMkLst>
        <pc:spChg chg="mod">
          <ac:chgData name="David Høyrup Christiansen" userId="581b1e45-17ce-4421-850a-8c033dc3eba1" providerId="ADAL" clId="{CBE898F6-E99C-4819-B398-3E36EE52FABC}" dt="2024-09-16T06:35:55.644" v="234" actId="20577"/>
          <ac:spMkLst>
            <pc:docMk/>
            <pc:sldMk cId="3501033588" sldId="714"/>
            <ac:spMk id="17" creationId="{8EBD7908-13D3-15AF-02B6-9C2083D04A04}"/>
          </ac:spMkLst>
        </pc:spChg>
      </pc:sldChg>
      <pc:sldChg chg="modNotesTx">
        <pc:chgData name="David Høyrup Christiansen" userId="581b1e45-17ce-4421-850a-8c033dc3eba1" providerId="ADAL" clId="{CBE898F6-E99C-4819-B398-3E36EE52FABC}" dt="2024-09-16T05:47:07.272" v="162" actId="20577"/>
        <pc:sldMkLst>
          <pc:docMk/>
          <pc:sldMk cId="1489466696" sldId="72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06DBD80-1A18-40A8-8E8C-81B16990B284}" type="datetimeFigureOut">
              <a:rPr lang="da-DK" smtClean="0"/>
              <a:t>16-09-2024</a:t>
            </a:fld>
            <a:endParaRPr lang="da-DK"/>
          </a:p>
        </p:txBody>
      </p:sp>
      <p:sp>
        <p:nvSpPr>
          <p:cNvPr id="4" name="Pladsholder til diasbillede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935DAE1-4DBC-4EBB-A0F7-2243D879E830}" type="slidenum">
              <a:rPr lang="da-DK" smtClean="0"/>
              <a:t>‹nr.›</a:t>
            </a:fld>
            <a:endParaRPr lang="da-DK"/>
          </a:p>
        </p:txBody>
      </p:sp>
    </p:spTree>
    <p:extLst>
      <p:ext uri="{BB962C8B-B14F-4D97-AF65-F5344CB8AC3E}">
        <p14:creationId xmlns:p14="http://schemas.microsoft.com/office/powerpoint/2010/main" val="326388363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679768" y="4715153"/>
            <a:ext cx="5438140" cy="5072702"/>
          </a:xfrm>
        </p:spPr>
        <p:txBody>
          <a:bodyPr/>
          <a:lstStyle/>
          <a:p>
            <a:pPr marL="285750" indent="-285750" rtl="0">
              <a:buFont typeface="Arial" panose="020B0604020202020204" pitchFamily="34" charset="0"/>
              <a:buChar char="•"/>
            </a:pPr>
            <a:r>
              <a:rPr lang="da-DK" sz="1600" kern="1200" dirty="0">
                <a:solidFill>
                  <a:schemeClr val="tx1"/>
                </a:solidFill>
                <a:effectLst/>
                <a:latin typeface="+mn-lt"/>
                <a:ea typeface="+mn-ea"/>
                <a:cs typeface="+mn-cs"/>
              </a:rPr>
              <a:t>Baggrund som fysioterapeut og nu Professor ved klinisk Institut på Aarhus Universitet og har min daglige arbejdsplads på Hospitalsenhed Midt, Region Midtjylland</a:t>
            </a:r>
          </a:p>
          <a:p>
            <a:pPr marL="285750" indent="-285750" rtl="0">
              <a:buFont typeface="Arial" panose="020B0604020202020204" pitchFamily="34" charset="0"/>
              <a:buChar char="•"/>
            </a:pPr>
            <a:endParaRPr lang="da-DK" sz="1600" kern="1200" dirty="0">
              <a:solidFill>
                <a:schemeClr val="tx1"/>
              </a:solidFill>
              <a:effectLst/>
              <a:latin typeface="+mn-lt"/>
              <a:ea typeface="+mn-ea"/>
              <a:cs typeface="+mn-cs"/>
            </a:endParaRPr>
          </a:p>
          <a:p>
            <a:pPr marL="285750" indent="-285750" rtl="0">
              <a:buFont typeface="Arial" panose="020B0604020202020204" pitchFamily="34" charset="0"/>
              <a:buChar char="•"/>
            </a:pPr>
            <a:r>
              <a:rPr lang="da-DK" sz="1600" kern="1200" dirty="0">
                <a:solidFill>
                  <a:schemeClr val="tx1"/>
                </a:solidFill>
                <a:effectLst/>
                <a:latin typeface="+mn-lt"/>
                <a:ea typeface="+mn-ea"/>
                <a:cs typeface="+mn-cs"/>
              </a:rPr>
              <a:t>Tidligere været ansat i 12 år ved Arbejdsmedicinsk Klinik, Herning </a:t>
            </a:r>
          </a:p>
          <a:p>
            <a:pPr marL="285750" indent="-285750" rtl="0">
              <a:buFont typeface="Arial" panose="020B0604020202020204" pitchFamily="34" charset="0"/>
              <a:buChar char="•"/>
            </a:pPr>
            <a:endParaRPr lang="da-DK" sz="1600" kern="1200" dirty="0">
              <a:solidFill>
                <a:schemeClr val="tx1"/>
              </a:solidFill>
              <a:effectLst/>
              <a:latin typeface="+mn-lt"/>
              <a:ea typeface="+mn-ea"/>
              <a:cs typeface="+mn-cs"/>
            </a:endParaRPr>
          </a:p>
          <a:p>
            <a:pPr marL="285750" indent="-285750" rtl="0">
              <a:buFont typeface="Arial" panose="020B0604020202020204" pitchFamily="34" charset="0"/>
              <a:buChar char="•"/>
            </a:pPr>
            <a:r>
              <a:rPr lang="da-DK" sz="1600" kern="1200" dirty="0">
                <a:solidFill>
                  <a:schemeClr val="tx1"/>
                </a:solidFill>
                <a:effectLst/>
                <a:latin typeface="+mn-lt"/>
                <a:ea typeface="+mn-ea"/>
                <a:cs typeface="+mn-cs"/>
              </a:rPr>
              <a:t>Der er mest overordnede forskningsspørgsmål som har drevet mig de sidste mange år er: </a:t>
            </a:r>
            <a:r>
              <a:rPr lang="da-DK" sz="1600" b="0" i="0" u="none" strike="noStrike" kern="1200" baseline="0" dirty="0">
                <a:solidFill>
                  <a:schemeClr val="tx1"/>
                </a:solidFill>
                <a:latin typeface="+mn-lt"/>
                <a:ea typeface="+mn-ea"/>
                <a:cs typeface="+mn-cs"/>
              </a:rPr>
              <a:t>Hvordan hjælper vi bedst personer med smerter i muskler og led? </a:t>
            </a:r>
          </a:p>
          <a:p>
            <a:pPr marL="285750" indent="-285750" rtl="0">
              <a:buFont typeface="Arial" panose="020B0604020202020204" pitchFamily="34" charset="0"/>
              <a:buChar char="•"/>
            </a:pPr>
            <a:endParaRPr lang="da-DK" sz="1600" b="0" i="0" u="none" strike="noStrike" kern="1200" baseline="0" dirty="0">
              <a:solidFill>
                <a:schemeClr val="tx1"/>
              </a:solidFill>
              <a:latin typeface="+mn-lt"/>
              <a:ea typeface="+mn-ea"/>
              <a:cs typeface="+mn-cs"/>
            </a:endParaRPr>
          </a:p>
          <a:p>
            <a:pPr marL="285750" indent="-285750" rtl="0">
              <a:buFont typeface="Arial" panose="020B0604020202020204" pitchFamily="34" charset="0"/>
              <a:buChar char="•"/>
            </a:pPr>
            <a:r>
              <a:rPr lang="da-DK" sz="1600" b="0" i="0" u="none" strike="noStrike" kern="1200" baseline="0" dirty="0">
                <a:solidFill>
                  <a:schemeClr val="tx1"/>
                </a:solidFill>
                <a:latin typeface="+mn-lt"/>
                <a:ea typeface="+mn-ea"/>
                <a:cs typeface="+mn-cs"/>
              </a:rPr>
              <a:t>Det kan ofte være noget af et puslespil, hvor vi er mange der forsøger at ligge brikker og sammen blive klogere </a:t>
            </a:r>
          </a:p>
          <a:p>
            <a:pPr marL="285750" indent="-285750" rtl="0">
              <a:buFont typeface="Arial" panose="020B0604020202020204" pitchFamily="34" charset="0"/>
              <a:buChar char="•"/>
            </a:pPr>
            <a:endParaRPr lang="da-DK" sz="1600" b="0" i="0" u="none" strike="noStrike" kern="1200" baseline="0" dirty="0">
              <a:solidFill>
                <a:schemeClr val="tx1"/>
              </a:solidFill>
              <a:latin typeface="+mn-lt"/>
              <a:ea typeface="+mn-ea"/>
              <a:cs typeface="+mn-cs"/>
            </a:endParaRPr>
          </a:p>
          <a:p>
            <a:pPr marL="285750" indent="-285750" rtl="0">
              <a:buFont typeface="Arial" panose="020B0604020202020204" pitchFamily="34" charset="0"/>
              <a:buChar char="•"/>
            </a:pPr>
            <a:r>
              <a:rPr lang="da-DK" sz="1600" b="0" i="0" u="none" strike="noStrike" kern="1200" baseline="0" dirty="0">
                <a:solidFill>
                  <a:schemeClr val="tx1"/>
                </a:solidFill>
                <a:latin typeface="+mn-lt"/>
                <a:ea typeface="+mn-ea"/>
                <a:cs typeface="+mn-cs"/>
              </a:rPr>
              <a:t> Det kan også tid være et område med mange dagsordener bl.a. politiske, hvilket  jeg har forsøgt at illustrere med titlen til oplægget og tak til Mette Frederiksen for indspark </a:t>
            </a:r>
          </a:p>
          <a:p>
            <a:pPr marL="285750" indent="-285750" rtl="0">
              <a:buFont typeface="Arial" panose="020B0604020202020204" pitchFamily="34" charset="0"/>
              <a:buChar char="•"/>
            </a:pPr>
            <a:endParaRPr lang="da-DK" sz="1600" b="0" i="0" u="none" strike="noStrike" kern="1200" baseline="0" dirty="0">
              <a:solidFill>
                <a:schemeClr val="tx1"/>
              </a:solidFill>
              <a:latin typeface="+mn-lt"/>
              <a:ea typeface="+mn-ea"/>
              <a:cs typeface="+mn-cs"/>
            </a:endParaRPr>
          </a:p>
          <a:p>
            <a:pPr marL="0" indent="0" rtl="0">
              <a:buFont typeface="Arial" panose="020B0604020202020204" pitchFamily="34" charset="0"/>
              <a:buNone/>
            </a:pPr>
            <a:r>
              <a:rPr lang="da-DK" sz="16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4172626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indent="-285750">
              <a:buFont typeface="Arial" panose="020B0604020202020204" pitchFamily="34" charset="0"/>
              <a:buChar char="•"/>
            </a:pPr>
            <a:r>
              <a:rPr lang="da-DK" dirty="0"/>
              <a:t>Det har medført en række forebyggende individ orienteret tiltag på arbejdspladsen over de sidste to årtier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Så som…. </a:t>
            </a:r>
          </a:p>
        </p:txBody>
      </p:sp>
      <p:sp>
        <p:nvSpPr>
          <p:cNvPr id="4" name="Pladsholder til slidenummer 3"/>
          <p:cNvSpPr>
            <a:spLocks noGrp="1"/>
          </p:cNvSpPr>
          <p:nvPr>
            <p:ph type="sldNum" sz="quarter" idx="5"/>
          </p:nvPr>
        </p:nvSpPr>
        <p:spPr/>
        <p:txBody>
          <a:bodyPr/>
          <a:lstStyle/>
          <a:p>
            <a:fld id="{9935DAE1-4DBC-4EBB-A0F7-2243D879E830}" type="slidenum">
              <a:rPr lang="da-DK" smtClean="0"/>
              <a:t>11</a:t>
            </a:fld>
            <a:endParaRPr lang="da-DK"/>
          </a:p>
        </p:txBody>
      </p:sp>
    </p:spTree>
    <p:extLst>
      <p:ext uri="{BB962C8B-B14F-4D97-AF65-F5344CB8AC3E}">
        <p14:creationId xmlns:p14="http://schemas.microsoft.com/office/powerpoint/2010/main" val="48653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indent="-285750">
              <a:buFont typeface="Arial" panose="020B0604020202020204" pitchFamily="34" charset="0"/>
              <a:buChar char="•"/>
            </a:pPr>
            <a:r>
              <a:rPr lang="da-DK" dirty="0"/>
              <a:t>Men er den indsats så egentlig lykkes? </a:t>
            </a:r>
          </a:p>
          <a:p>
            <a:pPr marL="285750" indent="-285750">
              <a:buFont typeface="Arial" panose="020B0604020202020204" pitchFamily="34" charset="0"/>
              <a:buChar char="•"/>
            </a:pPr>
            <a:endParaRPr lang="da-DK" dirty="0"/>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dirty="0"/>
              <a:t>Eksponeringer: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 Hårdt fysisk arbejde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 Udsættelse for mindst én uhensigtsmæssig, ergonomisk eksponering i arbejdsmiljøet.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b="1" dirty="0"/>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1" dirty="0"/>
              <a:t>Symptomer: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 Begrænsning i arbejdet på grund af smerter inden for de seneste tre måneder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 Træthed efter en typisk arbejdsdag</a:t>
            </a:r>
          </a:p>
          <a:p>
            <a:pPr marL="285750" indent="-285750">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9935DAE1-4DBC-4EBB-A0F7-2243D879E830}" type="slidenum">
              <a:rPr lang="da-DK" smtClean="0"/>
              <a:t>12</a:t>
            </a:fld>
            <a:endParaRPr lang="da-DK"/>
          </a:p>
        </p:txBody>
      </p:sp>
    </p:spTree>
    <p:extLst>
      <p:ext uri="{BB962C8B-B14F-4D97-AF65-F5344CB8AC3E}">
        <p14:creationId xmlns:p14="http://schemas.microsoft.com/office/powerpoint/2010/main" val="3269138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indent="-285750">
              <a:buFont typeface="Arial" panose="020B0604020202020204" pitchFamily="34" charset="0"/>
              <a:buChar char="•"/>
            </a:pPr>
            <a:r>
              <a:rPr lang="da-DK" dirty="0"/>
              <a:t>Vi skal huske at forståelsen af smerter er noget vi deler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Interessant arbejde fra nogle kollegaer i Southampton</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Forskerne indsamlede data om smerter fra over 11.000 personer i 18 lande – forklar grafen meget funktionsbegrænset </a:t>
            </a:r>
            <a:r>
              <a:rPr lang="da-DK" dirty="0" err="1"/>
              <a:t>pga</a:t>
            </a:r>
            <a:r>
              <a:rPr lang="da-DK" dirty="0"/>
              <a:t> rygsmerter og antallet af steder i kroppen personer har smerter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Op til næsten 3 gange så stor forskel lande imellem indenfor samme jobgrupper – </a:t>
            </a:r>
            <a:r>
              <a:rPr lang="da-DK" dirty="0" err="1"/>
              <a:t>uforklaret</a:t>
            </a:r>
            <a:r>
              <a:rPr lang="da-DK" dirty="0"/>
              <a:t> forskel, selv når man korrigere for andre risikofaktorer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Kan tyde på kulturelle forskelle i opfattelse af smerter lande imellem, måske indenfor lande og måske indenfor virksomheder  </a:t>
            </a:r>
          </a:p>
        </p:txBody>
      </p:sp>
      <p:sp>
        <p:nvSpPr>
          <p:cNvPr id="4" name="Pladsholder til slidenummer 3"/>
          <p:cNvSpPr>
            <a:spLocks noGrp="1"/>
          </p:cNvSpPr>
          <p:nvPr>
            <p:ph type="sldNum" sz="quarter" idx="5"/>
          </p:nvPr>
        </p:nvSpPr>
        <p:spPr/>
        <p:txBody>
          <a:bodyPr/>
          <a:lstStyle/>
          <a:p>
            <a:fld id="{9935DAE1-4DBC-4EBB-A0F7-2243D879E830}" type="slidenum">
              <a:rPr lang="da-DK" smtClean="0"/>
              <a:t>13</a:t>
            </a:fld>
            <a:endParaRPr lang="da-DK"/>
          </a:p>
        </p:txBody>
      </p:sp>
    </p:spTree>
    <p:extLst>
      <p:ext uri="{BB962C8B-B14F-4D97-AF65-F5344CB8AC3E}">
        <p14:creationId xmlns:p14="http://schemas.microsoft.com/office/powerpoint/2010/main" val="3289927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kan måske forklare noget af den manglende effekt af vores tiltag </a:t>
            </a:r>
          </a:p>
        </p:txBody>
      </p:sp>
      <p:sp>
        <p:nvSpPr>
          <p:cNvPr id="4" name="Pladsholder til slidenummer 3"/>
          <p:cNvSpPr>
            <a:spLocks noGrp="1"/>
          </p:cNvSpPr>
          <p:nvPr>
            <p:ph type="sldNum" sz="quarter" idx="5"/>
          </p:nvPr>
        </p:nvSpPr>
        <p:spPr/>
        <p:txBody>
          <a:bodyPr/>
          <a:lstStyle/>
          <a:p>
            <a:fld id="{9935DAE1-4DBC-4EBB-A0F7-2243D879E830}" type="slidenum">
              <a:rPr lang="da-DK" smtClean="0"/>
              <a:t>14</a:t>
            </a:fld>
            <a:endParaRPr lang="da-DK"/>
          </a:p>
        </p:txBody>
      </p:sp>
    </p:spTree>
    <p:extLst>
      <p:ext uri="{BB962C8B-B14F-4D97-AF65-F5344CB8AC3E}">
        <p14:creationId xmlns:p14="http://schemas.microsoft.com/office/powerpoint/2010/main" val="4287334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indent="-285750">
              <a:buFont typeface="Arial" panose="020B0604020202020204" pitchFamily="34" charset="0"/>
              <a:buChar char="•"/>
            </a:pPr>
            <a:r>
              <a:rPr lang="da-DK" dirty="0"/>
              <a:t>Så det har gjort ret interesseret om har kulturen på arbejdspladsen har betydning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Altså er en del af puslespillet! – det har vi valgt at kalde MSB kulturen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Vi ved fx  fra ulykkesforskning at sikkerhedskulturen kan have ret stor betydning, når ulykker skal forebygges på arbejdspladsen   </a:t>
            </a:r>
          </a:p>
          <a:p>
            <a:r>
              <a:rPr lang="da-DK" dirty="0"/>
              <a:t> </a:t>
            </a:r>
          </a:p>
        </p:txBody>
      </p:sp>
      <p:sp>
        <p:nvSpPr>
          <p:cNvPr id="4" name="Pladsholder til slidenummer 3"/>
          <p:cNvSpPr>
            <a:spLocks noGrp="1"/>
          </p:cNvSpPr>
          <p:nvPr>
            <p:ph type="sldNum" sz="quarter" idx="5"/>
          </p:nvPr>
        </p:nvSpPr>
        <p:spPr/>
        <p:txBody>
          <a:bodyPr/>
          <a:lstStyle/>
          <a:p>
            <a:fld id="{9935DAE1-4DBC-4EBB-A0F7-2243D879E830}" type="slidenum">
              <a:rPr lang="da-DK" smtClean="0"/>
              <a:t>15</a:t>
            </a:fld>
            <a:endParaRPr lang="da-DK"/>
          </a:p>
        </p:txBody>
      </p:sp>
    </p:spTree>
    <p:extLst>
      <p:ext uri="{BB962C8B-B14F-4D97-AF65-F5344CB8AC3E}">
        <p14:creationId xmlns:p14="http://schemas.microsoft.com/office/powerpoint/2010/main" val="110242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indent="-285750">
              <a:buFont typeface="Arial" panose="020B0604020202020204" pitchFamily="34" charset="0"/>
              <a:buChar char="•"/>
            </a:pPr>
            <a:r>
              <a:rPr lang="da-DK" dirty="0"/>
              <a:t>Men hvad er arbejdspladskultur, hvordan kommer den til udtryk?  </a:t>
            </a:r>
          </a:p>
        </p:txBody>
      </p:sp>
      <p:sp>
        <p:nvSpPr>
          <p:cNvPr id="4" name="Pladsholder til slidenummer 3"/>
          <p:cNvSpPr>
            <a:spLocks noGrp="1"/>
          </p:cNvSpPr>
          <p:nvPr>
            <p:ph type="sldNum" sz="quarter" idx="5"/>
          </p:nvPr>
        </p:nvSpPr>
        <p:spPr/>
        <p:txBody>
          <a:bodyPr/>
          <a:lstStyle/>
          <a:p>
            <a:fld id="{9935DAE1-4DBC-4EBB-A0F7-2243D879E830}" type="slidenum">
              <a:rPr lang="da-DK" smtClean="0"/>
              <a:t>16</a:t>
            </a:fld>
            <a:endParaRPr lang="da-DK"/>
          </a:p>
        </p:txBody>
      </p:sp>
    </p:spTree>
    <p:extLst>
      <p:ext uri="{BB962C8B-B14F-4D97-AF65-F5344CB8AC3E}">
        <p14:creationId xmlns:p14="http://schemas.microsoft.com/office/powerpoint/2010/main" val="3118018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dirty="0" err="1"/>
              <a:t>Forebyggelse</a:t>
            </a:r>
            <a:r>
              <a:rPr lang="en-GB" dirty="0"/>
              <a:t> </a:t>
            </a:r>
            <a:r>
              <a:rPr lang="en-GB" dirty="0" err="1"/>
              <a:t>af</a:t>
            </a:r>
            <a:r>
              <a:rPr lang="en-GB" dirty="0"/>
              <a:t> </a:t>
            </a:r>
            <a:r>
              <a:rPr lang="en-GB" dirty="0" err="1"/>
              <a:t>smerter</a:t>
            </a:r>
            <a:r>
              <a:rPr lang="en-GB" dirty="0"/>
              <a:t> </a:t>
            </a:r>
            <a:r>
              <a:rPr lang="en-GB" dirty="0" err="1"/>
              <a:t>i</a:t>
            </a:r>
            <a:r>
              <a:rPr lang="en-GB" dirty="0"/>
              <a:t> </a:t>
            </a:r>
            <a:r>
              <a:rPr lang="en-GB" dirty="0" err="1"/>
              <a:t>muskler</a:t>
            </a:r>
            <a:r>
              <a:rPr lang="en-GB" dirty="0"/>
              <a:t> og led – </a:t>
            </a:r>
            <a:r>
              <a:rPr lang="en-GB" dirty="0" err="1"/>
              <a:t>har</a:t>
            </a:r>
            <a:r>
              <a:rPr lang="en-GB" dirty="0"/>
              <a:t> </a:t>
            </a:r>
            <a:r>
              <a:rPr lang="en-GB" dirty="0" err="1"/>
              <a:t>kulturen</a:t>
            </a:r>
            <a:r>
              <a:rPr lang="en-GB" dirty="0"/>
              <a:t> </a:t>
            </a:r>
            <a:r>
              <a:rPr lang="en-GB" dirty="0" err="1"/>
              <a:t>en</a:t>
            </a:r>
            <a:r>
              <a:rPr lang="en-GB" dirty="0"/>
              <a:t> </a:t>
            </a:r>
            <a:r>
              <a:rPr lang="en-GB" dirty="0" err="1"/>
              <a:t>betydning</a:t>
            </a:r>
            <a:r>
              <a:rPr lang="en-GB" dirty="0"/>
              <a:t>. </a:t>
            </a:r>
            <a:r>
              <a:rPr lang="en-GB" dirty="0" err="1"/>
              <a:t>Det</a:t>
            </a:r>
            <a:r>
              <a:rPr lang="en-GB" baseline="0" dirty="0"/>
              <a:t> </a:t>
            </a:r>
            <a:r>
              <a:rPr lang="en-GB" baseline="0" dirty="0" err="1"/>
              <a:t>er</a:t>
            </a:r>
            <a:r>
              <a:rPr lang="en-GB" baseline="0" dirty="0"/>
              <a:t> </a:t>
            </a:r>
            <a:r>
              <a:rPr lang="en-GB" dirty="0" err="1"/>
              <a:t>spørgsmål</a:t>
            </a:r>
            <a:r>
              <a:rPr lang="en-GB" baseline="0" dirty="0"/>
              <a:t> vi </a:t>
            </a:r>
            <a:r>
              <a:rPr lang="en-GB" baseline="0" dirty="0" err="1"/>
              <a:t>har</a:t>
            </a:r>
            <a:r>
              <a:rPr lang="en-GB" baseline="0" dirty="0"/>
              <a:t> </a:t>
            </a:r>
            <a:r>
              <a:rPr lang="en-GB" baseline="0" dirty="0" err="1"/>
              <a:t>arbejdet</a:t>
            </a:r>
            <a:r>
              <a:rPr lang="en-GB" baseline="0" dirty="0"/>
              <a:t> med </a:t>
            </a:r>
            <a:r>
              <a:rPr lang="en-GB" baseline="0" dirty="0" err="1"/>
              <a:t>i</a:t>
            </a:r>
            <a:r>
              <a:rPr lang="en-GB" baseline="0" dirty="0"/>
              <a:t> </a:t>
            </a:r>
            <a:r>
              <a:rPr lang="en-GB" baseline="0" dirty="0" err="1"/>
              <a:t>en</a:t>
            </a:r>
            <a:r>
              <a:rPr lang="en-GB" baseline="0" dirty="0"/>
              <a:t> </a:t>
            </a:r>
            <a:r>
              <a:rPr lang="en-GB" baseline="0" dirty="0" err="1"/>
              <a:t>projektgruppe</a:t>
            </a:r>
            <a:r>
              <a:rPr lang="en-GB" baseline="0" dirty="0"/>
              <a:t> </a:t>
            </a:r>
            <a:r>
              <a:rPr lang="en-GB" baseline="0" dirty="0" err="1"/>
              <a:t>på</a:t>
            </a:r>
            <a:r>
              <a:rPr lang="en-GB" baseline="0" dirty="0"/>
              <a:t> </a:t>
            </a:r>
            <a:r>
              <a:rPr lang="en-GB" baseline="0" dirty="0" err="1"/>
              <a:t>arbejdsmedicin</a:t>
            </a:r>
            <a:r>
              <a:rPr lang="en-GB" baseline="0" dirty="0"/>
              <a:t> </a:t>
            </a:r>
            <a:r>
              <a:rPr lang="en-GB" baseline="0" dirty="0" err="1"/>
              <a:t>i</a:t>
            </a:r>
            <a:r>
              <a:rPr lang="en-GB" baseline="0" dirty="0"/>
              <a:t> Gødstrup </a:t>
            </a:r>
            <a:endParaRPr lang="en-GB" dirty="0"/>
          </a:p>
          <a:p>
            <a:endParaRPr lang="en-GB" dirty="0"/>
          </a:p>
          <a:p>
            <a:r>
              <a:rPr lang="en-GB" dirty="0"/>
              <a:t>Og </a:t>
            </a:r>
            <a:r>
              <a:rPr lang="en-GB" dirty="0" err="1"/>
              <a:t>det</a:t>
            </a:r>
            <a:r>
              <a:rPr lang="en-GB" dirty="0"/>
              <a:t> </a:t>
            </a:r>
            <a:r>
              <a:rPr lang="en-GB" dirty="0" err="1"/>
              <a:t>er</a:t>
            </a:r>
            <a:r>
              <a:rPr lang="en-GB" dirty="0"/>
              <a:t> et </a:t>
            </a:r>
            <a:r>
              <a:rPr lang="en-GB" dirty="0" err="1"/>
              <a:t>spørgsmål</a:t>
            </a:r>
            <a:r>
              <a:rPr lang="en-GB" dirty="0"/>
              <a:t> vi </a:t>
            </a:r>
            <a:r>
              <a:rPr lang="en-GB" dirty="0" err="1"/>
              <a:t>har</a:t>
            </a:r>
            <a:r>
              <a:rPr lang="en-GB" dirty="0"/>
              <a:t> </a:t>
            </a:r>
            <a:r>
              <a:rPr lang="en-GB" dirty="0" err="1"/>
              <a:t>undersøgt</a:t>
            </a:r>
            <a:r>
              <a:rPr lang="en-GB" dirty="0"/>
              <a:t> </a:t>
            </a:r>
            <a:r>
              <a:rPr lang="en-GB" dirty="0" err="1"/>
              <a:t>i</a:t>
            </a:r>
            <a:r>
              <a:rPr lang="en-GB" dirty="0"/>
              <a:t> 2 </a:t>
            </a:r>
            <a:r>
              <a:rPr lang="en-GB" dirty="0" err="1"/>
              <a:t>brancher</a:t>
            </a:r>
            <a:r>
              <a:rPr lang="en-GB" dirty="0"/>
              <a:t> </a:t>
            </a:r>
            <a:r>
              <a:rPr lang="en-GB" dirty="0" err="1"/>
              <a:t>nemlig</a:t>
            </a:r>
            <a:r>
              <a:rPr lang="en-GB" dirty="0"/>
              <a:t> </a:t>
            </a:r>
            <a:r>
              <a:rPr lang="en-GB" dirty="0" err="1"/>
              <a:t>på</a:t>
            </a:r>
            <a:r>
              <a:rPr lang="en-GB" dirty="0"/>
              <a:t> </a:t>
            </a:r>
            <a:r>
              <a:rPr lang="en-GB" dirty="0" err="1"/>
              <a:t>slagterier</a:t>
            </a:r>
            <a:r>
              <a:rPr lang="en-GB" dirty="0"/>
              <a:t> og </a:t>
            </a:r>
            <a:r>
              <a:rPr lang="en-GB" dirty="0" err="1"/>
              <a:t>i</a:t>
            </a:r>
            <a:r>
              <a:rPr lang="en-GB" dirty="0"/>
              <a:t> </a:t>
            </a:r>
            <a:r>
              <a:rPr lang="en-GB" dirty="0" err="1"/>
              <a:t>plejesektoren</a:t>
            </a:r>
            <a:r>
              <a:rPr lang="en-GB" dirty="0"/>
              <a:t>.</a:t>
            </a:r>
          </a:p>
          <a:p>
            <a:endParaRPr lang="en-GB" baseline="0" dirty="0"/>
          </a:p>
          <a:p>
            <a:r>
              <a:rPr lang="en-GB" baseline="0" dirty="0" err="1"/>
              <a:t>Baggunden</a:t>
            </a:r>
            <a:r>
              <a:rPr lang="en-GB" baseline="0" dirty="0"/>
              <a:t> for </a:t>
            </a:r>
            <a:r>
              <a:rPr lang="en-GB" baseline="0" dirty="0" err="1"/>
              <a:t>projektet</a:t>
            </a:r>
            <a:r>
              <a:rPr lang="en-GB" baseline="0" dirty="0"/>
              <a:t> var at </a:t>
            </a:r>
            <a:r>
              <a:rPr lang="en-GB" baseline="0" dirty="0" err="1"/>
              <a:t>medarbejdere</a:t>
            </a:r>
            <a:r>
              <a:rPr lang="en-GB" baseline="0" dirty="0"/>
              <a:t> I de brancher </a:t>
            </a:r>
            <a:r>
              <a:rPr lang="en-GB" baseline="0" dirty="0" err="1"/>
              <a:t>har</a:t>
            </a:r>
            <a:r>
              <a:rPr lang="en-GB" baseline="0" dirty="0"/>
              <a:t> </a:t>
            </a:r>
            <a:r>
              <a:rPr lang="en-GB" baseline="0" dirty="0" err="1"/>
              <a:t>fysisk</a:t>
            </a:r>
            <a:r>
              <a:rPr lang="en-GB" baseline="0" dirty="0"/>
              <a:t> </a:t>
            </a:r>
            <a:r>
              <a:rPr lang="en-GB" baseline="0" dirty="0" err="1"/>
              <a:t>hårdt</a:t>
            </a:r>
            <a:r>
              <a:rPr lang="en-GB" baseline="0" dirty="0"/>
              <a:t> </a:t>
            </a:r>
            <a:r>
              <a:rPr lang="en-GB" baseline="0" dirty="0" err="1"/>
              <a:t>arbejde</a:t>
            </a:r>
            <a:r>
              <a:rPr lang="en-GB" baseline="0" dirty="0"/>
              <a:t> </a:t>
            </a:r>
            <a:r>
              <a:rPr lang="en-GB" baseline="0" dirty="0" err="1"/>
              <a:t>og</a:t>
            </a:r>
            <a:r>
              <a:rPr lang="en-GB" baseline="0" dirty="0"/>
              <a:t> </a:t>
            </a:r>
            <a:r>
              <a:rPr lang="en-GB" baseline="0" dirty="0" err="1"/>
              <a:t>en</a:t>
            </a:r>
            <a:r>
              <a:rPr lang="en-GB" baseline="0" dirty="0"/>
              <a:t> </a:t>
            </a:r>
            <a:r>
              <a:rPr lang="en-GB" baseline="0" dirty="0" err="1"/>
              <a:t>høj</a:t>
            </a:r>
            <a:r>
              <a:rPr lang="en-GB" baseline="0" dirty="0"/>
              <a:t> </a:t>
            </a:r>
            <a:r>
              <a:rPr lang="en-GB" baseline="0" dirty="0" err="1"/>
              <a:t>forekomst</a:t>
            </a:r>
            <a:r>
              <a:rPr lang="en-GB" baseline="0" dirty="0"/>
              <a:t> </a:t>
            </a:r>
            <a:r>
              <a:rPr lang="en-GB" baseline="0" dirty="0" err="1"/>
              <a:t>af</a:t>
            </a:r>
            <a:r>
              <a:rPr lang="en-GB" baseline="0" dirty="0"/>
              <a:t> </a:t>
            </a:r>
            <a:r>
              <a:rPr lang="en-GB" baseline="0" dirty="0" err="1"/>
              <a:t>rapporterer</a:t>
            </a:r>
            <a:r>
              <a:rPr lang="en-GB" baseline="0" dirty="0"/>
              <a:t> </a:t>
            </a:r>
            <a:r>
              <a:rPr lang="en-GB" baseline="0" dirty="0" err="1"/>
              <a:t>smerter</a:t>
            </a:r>
            <a:r>
              <a:rPr lang="en-GB" baseline="0" dirty="0"/>
              <a:t>, </a:t>
            </a:r>
            <a:r>
              <a:rPr lang="en-GB" baseline="0" dirty="0" err="1"/>
              <a:t>trods</a:t>
            </a:r>
            <a:r>
              <a:rPr lang="en-GB" baseline="0" dirty="0"/>
              <a:t> det, at man </a:t>
            </a:r>
            <a:r>
              <a:rPr lang="en-GB" baseline="0" dirty="0" err="1"/>
              <a:t>i</a:t>
            </a:r>
            <a:r>
              <a:rPr lang="en-GB" baseline="0" dirty="0"/>
              <a:t>  mange </a:t>
            </a:r>
            <a:r>
              <a:rPr lang="en-GB" baseline="0" dirty="0" err="1"/>
              <a:t>år</a:t>
            </a:r>
            <a:r>
              <a:rPr lang="en-GB" baseline="0" dirty="0"/>
              <a:t> </a:t>
            </a:r>
            <a:r>
              <a:rPr lang="en-GB" baseline="0" dirty="0" err="1"/>
              <a:t>har</a:t>
            </a:r>
            <a:r>
              <a:rPr lang="en-GB" baseline="0" dirty="0"/>
              <a:t> </a:t>
            </a:r>
            <a:r>
              <a:rPr lang="en-GB" baseline="0" dirty="0" err="1"/>
              <a:t>søgt</a:t>
            </a:r>
            <a:r>
              <a:rPr lang="en-GB" baseline="0" dirty="0"/>
              <a:t> at </a:t>
            </a:r>
            <a:r>
              <a:rPr lang="en-GB" baseline="0" dirty="0" err="1"/>
              <a:t>forebygge</a:t>
            </a:r>
            <a:r>
              <a:rPr lang="en-GB" baseline="0" dirty="0"/>
              <a:t> det </a:t>
            </a:r>
          </a:p>
          <a:p>
            <a:endParaRPr lang="da-DK" sz="1200" kern="1200" baseline="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p>
          <a:p>
            <a:endParaRPr lang="en-GB" dirty="0"/>
          </a:p>
        </p:txBody>
      </p:sp>
      <p:sp>
        <p:nvSpPr>
          <p:cNvPr id="4" name="Pladsholder til slidenummer 3"/>
          <p:cNvSpPr>
            <a:spLocks noGrp="1"/>
          </p:cNvSpPr>
          <p:nvPr>
            <p:ph type="sldNum" sz="quarter" idx="10"/>
          </p:nvPr>
        </p:nvSpPr>
        <p:spPr/>
        <p:txBody>
          <a:bodyPr/>
          <a:lstStyle/>
          <a:p>
            <a:pPr>
              <a:defRPr/>
            </a:pPr>
            <a:fld id="{4A5B2B69-4F02-43F1-82CC-3B7E778A0724}" type="slidenum">
              <a:rPr lang="da-DK" altLang="da-DK" smtClean="0"/>
              <a:pPr>
                <a:defRPr/>
              </a:pPr>
              <a:t>18</a:t>
            </a:fld>
            <a:endParaRPr lang="da-DK" altLang="da-DK"/>
          </a:p>
        </p:txBody>
      </p:sp>
    </p:spTree>
    <p:extLst>
      <p:ext uri="{BB962C8B-B14F-4D97-AF65-F5344CB8AC3E}">
        <p14:creationId xmlns:p14="http://schemas.microsoft.com/office/powerpoint/2010/main" val="1423884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aseline="0" dirty="0"/>
              <a:t>Vores forskningsspørgsmål var </a:t>
            </a:r>
          </a:p>
          <a:p>
            <a:endParaRPr lang="da-DK" dirty="0"/>
          </a:p>
        </p:txBody>
      </p:sp>
      <p:sp>
        <p:nvSpPr>
          <p:cNvPr id="4" name="Pladsholder til slidenummer 3"/>
          <p:cNvSpPr>
            <a:spLocks noGrp="1"/>
          </p:cNvSpPr>
          <p:nvPr>
            <p:ph type="sldNum" sz="quarter" idx="10"/>
          </p:nvPr>
        </p:nvSpPr>
        <p:spPr/>
        <p:txBody>
          <a:bodyPr/>
          <a:lstStyle/>
          <a:p>
            <a:pPr>
              <a:defRPr/>
            </a:pPr>
            <a:fld id="{4A5B2B69-4F02-43F1-82CC-3B7E778A0724}" type="slidenum">
              <a:rPr lang="da-DK" altLang="da-DK" smtClean="0"/>
              <a:pPr>
                <a:defRPr/>
              </a:pPr>
              <a:t>19</a:t>
            </a:fld>
            <a:endParaRPr lang="da-DK" altLang="da-DK"/>
          </a:p>
        </p:txBody>
      </p:sp>
    </p:spTree>
    <p:extLst>
      <p:ext uri="{BB962C8B-B14F-4D97-AF65-F5344CB8AC3E}">
        <p14:creationId xmlns:p14="http://schemas.microsoft.com/office/powerpoint/2010/main" val="38143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aseline="0" dirty="0">
                <a:latin typeface="+mn-lt"/>
              </a:rPr>
              <a:t>kvantitative og kvalitative metoder. </a:t>
            </a:r>
          </a:p>
          <a:p>
            <a:endParaRPr lang="da-DK" sz="1200" baseline="0" dirty="0">
              <a:latin typeface="+mn-lt"/>
            </a:endParaRPr>
          </a:p>
          <a:p>
            <a:r>
              <a:rPr lang="da-DK" sz="1200" baseline="0" dirty="0">
                <a:latin typeface="+mn-lt"/>
              </a:rPr>
              <a:t>Vi lavede en spørgeskemaundersøgelse til slagteriarbejdere og til medarbejdere i plejesektoren i en enkelt kommune..</a:t>
            </a:r>
          </a:p>
          <a:p>
            <a:r>
              <a:rPr lang="da-DK" sz="1200" baseline="0" dirty="0">
                <a:latin typeface="+mn-lt"/>
              </a:rPr>
              <a:t>Spurgte til medarbejdernes oplevelse af smerter forskellige steder på kroppen,  </a:t>
            </a:r>
          </a:p>
          <a:p>
            <a:r>
              <a:rPr lang="da-DK" sz="1200" baseline="0" dirty="0">
                <a:latin typeface="+mn-lt"/>
              </a:rPr>
              <a:t>Ledelsens prioriteringer </a:t>
            </a:r>
            <a:r>
              <a:rPr lang="da-DK" sz="1200" baseline="0" dirty="0" err="1">
                <a:latin typeface="+mn-lt"/>
              </a:rPr>
              <a:t>ift</a:t>
            </a:r>
            <a:r>
              <a:rPr lang="da-DK" sz="1200" baseline="0" dirty="0">
                <a:latin typeface="+mn-lt"/>
              </a:rPr>
              <a:t> smerter og om de og deres kolleger accepterede smerter.</a:t>
            </a:r>
          </a:p>
          <a:p>
            <a:endParaRPr lang="da-DK" sz="1200" baseline="0" dirty="0">
              <a:latin typeface="+mn-lt"/>
            </a:endParaRPr>
          </a:p>
          <a:p>
            <a:r>
              <a:rPr lang="da-DK" sz="1200" baseline="0" dirty="0">
                <a:latin typeface="+mn-lt"/>
              </a:rPr>
              <a:t>Og så lavede vi en kvalitative etnografisk undersøgelse på 4 arbejdspladser i hver branche, for at blive klogere på hvordan arbejdspladskulturen påvirker håndtering af smerter. </a:t>
            </a:r>
          </a:p>
          <a:p>
            <a:r>
              <a:rPr lang="da-DK" sz="1200" baseline="0" dirty="0">
                <a:latin typeface="+mn-lt"/>
              </a:rPr>
              <a:t>Fokus var </a:t>
            </a:r>
            <a:r>
              <a:rPr lang="da-DK" baseline="0" dirty="0"/>
              <a:t>arbejdspladskulturen bredt set </a:t>
            </a:r>
            <a:r>
              <a:rPr lang="da-DK" baseline="0" dirty="0" err="1"/>
              <a:t>ift</a:t>
            </a:r>
            <a:r>
              <a:rPr lang="da-DK" baseline="0" dirty="0"/>
              <a:t> værdier hverdagspraksis og kontekst.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a-DK" baseline="0" dirty="0"/>
              <a:t>Det gjorde vi for at øge forståelsen for, </a:t>
            </a:r>
            <a:r>
              <a:rPr lang="da-DK" b="1" baseline="0" dirty="0"/>
              <a:t>hvordan</a:t>
            </a:r>
            <a:r>
              <a:rPr lang="da-DK" baseline="0" dirty="0"/>
              <a:t> kulturen påvirker medarbejderne til at håndtere smerter på en bestemt måde og få mere viden om konteksten. </a:t>
            </a:r>
            <a:endParaRPr lang="da-DK" sz="1200" baseline="0" dirty="0">
              <a:latin typeface="+mn-lt"/>
            </a:endParaRPr>
          </a:p>
          <a:p>
            <a:endParaRPr lang="da-DK" sz="1200" baseline="0" dirty="0">
              <a:latin typeface="+mn-lt"/>
            </a:endParaRPr>
          </a:p>
          <a:p>
            <a:endParaRPr lang="da-DK" sz="1200" baseline="0" dirty="0">
              <a:latin typeface="+mn-lt"/>
            </a:endParaRPr>
          </a:p>
          <a:p>
            <a:r>
              <a:rPr lang="da-DK" sz="1200" baseline="0" dirty="0">
                <a:latin typeface="+mn-lt"/>
              </a:rPr>
              <a:t>Vi lavede spørgeskemaundersøgelsen først, og her fandt vi</a:t>
            </a:r>
            <a:endParaRPr lang="da-DK" dirty="0"/>
          </a:p>
        </p:txBody>
      </p:sp>
      <p:sp>
        <p:nvSpPr>
          <p:cNvPr id="4" name="Pladsholder til slidenummer 3"/>
          <p:cNvSpPr>
            <a:spLocks noGrp="1"/>
          </p:cNvSpPr>
          <p:nvPr>
            <p:ph type="sldNum" sz="quarter" idx="10"/>
          </p:nvPr>
        </p:nvSpPr>
        <p:spPr/>
        <p:txBody>
          <a:bodyPr/>
          <a:lstStyle/>
          <a:p>
            <a:pPr>
              <a:defRPr/>
            </a:pPr>
            <a:fld id="{4A5B2B69-4F02-43F1-82CC-3B7E778A0724}" type="slidenum">
              <a:rPr lang="da-DK" altLang="da-DK" smtClean="0"/>
              <a:pPr>
                <a:defRPr/>
              </a:pPr>
              <a:t>20</a:t>
            </a:fld>
            <a:endParaRPr lang="da-DK" altLang="da-DK"/>
          </a:p>
        </p:txBody>
      </p:sp>
    </p:spTree>
    <p:extLst>
      <p:ext uri="{BB962C8B-B14F-4D97-AF65-F5344CB8AC3E}">
        <p14:creationId xmlns:p14="http://schemas.microsoft.com/office/powerpoint/2010/main" val="3985389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a:t>
            </a:r>
            <a:r>
              <a:rPr lang="da-DK" baseline="0" dirty="0"/>
              <a:t> </a:t>
            </a:r>
            <a:r>
              <a:rPr lang="da-DK" dirty="0"/>
              <a:t>gennemsnitlige antal smertepunkter, </a:t>
            </a:r>
            <a:r>
              <a:rPr lang="da-DK" dirty="0" err="1"/>
              <a:t>dvs</a:t>
            </a:r>
            <a:r>
              <a:rPr lang="da-DK" dirty="0"/>
              <a:t> hvor mange steder på kroppen</a:t>
            </a:r>
            <a:r>
              <a:rPr lang="da-DK" baseline="0" dirty="0"/>
              <a:t>, medarbejderne har ondt i de 2 brancher. </a:t>
            </a:r>
          </a:p>
          <a:p>
            <a:endParaRPr lang="da-DK" baseline="0" dirty="0"/>
          </a:p>
          <a:p>
            <a:r>
              <a:rPr lang="da-DK" baseline="0" dirty="0"/>
              <a:t>Det lå i gennemsnit på omkring 3, men der var stor variation arbejdspladser imellem. </a:t>
            </a:r>
          </a:p>
          <a:p>
            <a:endParaRPr lang="da-DK" baseline="0" dirty="0"/>
          </a:p>
          <a:p>
            <a:r>
              <a:rPr lang="da-DK" baseline="0" dirty="0"/>
              <a:t>Vi kortlagde også sygefravær, hvor vi kunne se at sygefravær som konsekvens af smerter i muskel og skelet var højere på slagteri end i plejen og omvendt var andet sygefravær højere i plejen end det var på slagterierne. </a:t>
            </a:r>
          </a:p>
          <a:p>
            <a:endParaRPr lang="da-DK" dirty="0"/>
          </a:p>
        </p:txBody>
      </p:sp>
      <p:sp>
        <p:nvSpPr>
          <p:cNvPr id="4" name="Pladsholder til slidenummer 3"/>
          <p:cNvSpPr>
            <a:spLocks noGrp="1"/>
          </p:cNvSpPr>
          <p:nvPr>
            <p:ph type="sldNum" sz="quarter" idx="5"/>
          </p:nvPr>
        </p:nvSpPr>
        <p:spPr/>
        <p:txBody>
          <a:bodyPr/>
          <a:lstStyle/>
          <a:p>
            <a:fld id="{9935DAE1-4DBC-4EBB-A0F7-2243D879E830}" type="slidenum">
              <a:rPr lang="da-DK" smtClean="0"/>
              <a:t>22</a:t>
            </a:fld>
            <a:endParaRPr lang="da-DK"/>
          </a:p>
        </p:txBody>
      </p:sp>
    </p:spTree>
    <p:extLst>
      <p:ext uri="{BB962C8B-B14F-4D97-AF65-F5344CB8AC3E}">
        <p14:creationId xmlns:p14="http://schemas.microsoft.com/office/powerpoint/2010/main" val="3340324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indent="-285750" rtl="0">
              <a:buFont typeface="Arial" panose="020B0604020202020204" pitchFamily="34" charset="0"/>
              <a:buChar char="•"/>
            </a:pPr>
            <a:r>
              <a:rPr lang="da-DK" sz="1600" b="0" i="0" u="none" strike="noStrike" kern="1200" baseline="0" dirty="0">
                <a:solidFill>
                  <a:schemeClr val="tx1"/>
                </a:solidFill>
                <a:latin typeface="+mn-lt"/>
                <a:ea typeface="+mn-ea"/>
                <a:cs typeface="+mn-cs"/>
              </a:rPr>
              <a:t>Men inden vi rigtig går i gang - Så kunne jeg godt tænke mig at spørger jer om, hvor mange af jer har de sidste par uger oplevet smerter eller ubehag i kroppen ?</a:t>
            </a:r>
            <a:r>
              <a:rPr lang="da-DK" sz="1600" b="0" i="0" u="none" strike="noStrike" kern="1200" dirty="0">
                <a:solidFill>
                  <a:schemeClr val="tx1"/>
                </a:solidFill>
                <a:latin typeface="+mn-lt"/>
                <a:ea typeface="+mn-ea"/>
                <a:cs typeface="+mn-cs"/>
              </a:rPr>
              <a:t> </a:t>
            </a:r>
          </a:p>
          <a:p>
            <a:pPr marL="0" indent="0" rtl="0">
              <a:buFont typeface="Arial" panose="020B0604020202020204" pitchFamily="34" charset="0"/>
              <a:buNone/>
            </a:pPr>
            <a:endParaRPr lang="da-DK" sz="1600" b="0" i="0" u="none" strike="noStrike" kern="1200" dirty="0">
              <a:solidFill>
                <a:schemeClr val="tx1"/>
              </a:solidFill>
              <a:latin typeface="+mn-lt"/>
              <a:ea typeface="+mn-ea"/>
              <a:cs typeface="+mn-cs"/>
            </a:endParaRPr>
          </a:p>
          <a:p>
            <a:pPr marL="285750" indent="-285750" rtl="0">
              <a:buFont typeface="Arial" panose="020B0604020202020204" pitchFamily="34" charset="0"/>
              <a:buChar char="•"/>
            </a:pPr>
            <a:r>
              <a:rPr lang="da-DK" sz="1600" b="0" i="0" u="none" strike="noStrike" kern="1200" dirty="0">
                <a:solidFill>
                  <a:schemeClr val="tx1"/>
                </a:solidFill>
                <a:latin typeface="+mn-lt"/>
                <a:ea typeface="+mn-ea"/>
                <a:cs typeface="+mn-cs"/>
              </a:rPr>
              <a:t> </a:t>
            </a:r>
            <a:r>
              <a:rPr lang="da-DK" sz="1600" b="0" i="0" u="none" strike="noStrike" kern="1200" baseline="0" dirty="0">
                <a:solidFill>
                  <a:schemeClr val="tx1"/>
                </a:solidFill>
                <a:latin typeface="+mn-lt"/>
                <a:ea typeface="+mn-ea"/>
                <a:cs typeface="+mn-cs"/>
              </a:rPr>
              <a:t>Prøv at række hånden op</a:t>
            </a:r>
          </a:p>
        </p:txBody>
      </p:sp>
      <p:sp>
        <p:nvSpPr>
          <p:cNvPr id="4" name="Pladsholder til slidenummer 3"/>
          <p:cNvSpPr>
            <a:spLocks noGrp="1"/>
          </p:cNvSpPr>
          <p:nvPr>
            <p:ph type="sldNum" sz="quarter" idx="10"/>
          </p:nvPr>
        </p:nvSpPr>
        <p:spPr/>
        <p:txBody>
          <a:bodyPr/>
          <a:lstStyle/>
          <a:p>
            <a:fld id="{9935DAE1-4DBC-4EBB-A0F7-2243D879E830}" type="slidenum">
              <a:rPr lang="da-DK" smtClean="0"/>
              <a:t>3</a:t>
            </a:fld>
            <a:endParaRPr lang="da-DK"/>
          </a:p>
        </p:txBody>
      </p:sp>
    </p:spTree>
    <p:extLst>
      <p:ext uri="{BB962C8B-B14F-4D97-AF65-F5344CB8AC3E}">
        <p14:creationId xmlns:p14="http://schemas.microsoft.com/office/powerpoint/2010/main" val="3898513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indent="-285750">
              <a:buFont typeface="Arial" panose="020B0604020202020204" pitchFamily="34" charset="0"/>
              <a:buChar char="•"/>
            </a:pPr>
            <a:r>
              <a:rPr lang="da-DK" b="1" dirty="0"/>
              <a:t>Ledelsens prioriteringer </a:t>
            </a:r>
            <a:endParaRPr lang="da-DK" sz="1600" b="1" dirty="0"/>
          </a:p>
          <a:p>
            <a:pPr marL="285750" indent="-285750">
              <a:buFont typeface="Arial" panose="020B0604020202020204" pitchFamily="34" charset="0"/>
              <a:buChar char="•"/>
            </a:pPr>
            <a:r>
              <a:rPr lang="da-DK" sz="1600" dirty="0"/>
              <a:t>Medarbejdere med en positiv opfattelse af ledelsens prioriteringer af muskel og skelet besvær rapporterede markant færre smertepunkter og mindre MSB sygefravær sidste 12 mdr. </a:t>
            </a:r>
          </a:p>
          <a:p>
            <a:pPr marL="0" indent="0">
              <a:buFont typeface="Arial" panose="020B0604020202020204" pitchFamily="34" charset="0"/>
              <a:buNone/>
            </a:pPr>
            <a:endParaRPr lang="da-DK" sz="1600" dirty="0"/>
          </a:p>
          <a:p>
            <a:pPr marL="285750" indent="-285750">
              <a:buFont typeface="Arial" panose="020B0604020202020204" pitchFamily="34" charset="0"/>
              <a:buChar char="•"/>
            </a:pPr>
            <a:r>
              <a:rPr lang="da-DK" sz="1600" dirty="0"/>
              <a:t>Blandt plejepersonale med positiv opfattelse af ledelsens prioriteringer af MSB var risiko sygefravær 40% lavere end personer med negativ opfattelse i de følgende 12 mdr. </a:t>
            </a:r>
          </a:p>
          <a:p>
            <a:pPr marL="285750" indent="-285750">
              <a:buFont typeface="Arial" panose="020B0604020202020204" pitchFamily="34" charset="0"/>
              <a:buChar char="•"/>
            </a:pPr>
            <a:endParaRPr lang="da-DK" sz="1600" dirty="0"/>
          </a:p>
          <a:p>
            <a:pPr marL="285750" indent="-285750">
              <a:buFont typeface="Arial" panose="020B0604020202020204" pitchFamily="34" charset="0"/>
              <a:buChar char="•"/>
            </a:pPr>
            <a:r>
              <a:rPr lang="da-DK" sz="1600" b="1" dirty="0"/>
              <a:t>Ift. smerteaccept </a:t>
            </a:r>
          </a:p>
          <a:p>
            <a:pPr marL="285750" indent="-285750">
              <a:buFont typeface="Arial" panose="020B0604020202020204" pitchFamily="34" charset="0"/>
              <a:buChar char="•"/>
            </a:pPr>
            <a:r>
              <a:rPr lang="da-DK" dirty="0"/>
              <a:t>Vi</a:t>
            </a:r>
            <a:r>
              <a:rPr lang="da-DK" baseline="0" dirty="0"/>
              <a:t> kunne også se at i jo højere grad medarbejderne  havde en oplevelse af skulle acceptere smerter  som end del af arbejdet, des flere smertepunkter havde de – denne sammenhæng lidt svagere  </a:t>
            </a:r>
          </a:p>
          <a:p>
            <a:endParaRPr lang="da-DK" baseline="0" dirty="0"/>
          </a:p>
          <a:p>
            <a:pPr marL="285750" indent="-285750">
              <a:buFont typeface="Arial" panose="020B0604020202020204" pitchFamily="34" charset="0"/>
              <a:buChar char="•"/>
            </a:pPr>
            <a:r>
              <a:rPr lang="da-DK" baseline="0" dirty="0"/>
              <a:t>Ift. sygefravær var der en interessant forskel brancher imellem På slagterier var det sådan at jo højere smerteaccept des lavere sygefravær</a:t>
            </a:r>
          </a:p>
          <a:p>
            <a:pPr marL="285750" indent="-285750">
              <a:buFont typeface="Arial" panose="020B0604020202020204" pitchFamily="34" charset="0"/>
              <a:buChar char="•"/>
            </a:pPr>
            <a:r>
              <a:rPr lang="da-DK" baseline="0" dirty="0"/>
              <a:t>Hos plejen var det omvendt. Jo højere smerteaccept des højere sygefravær. </a:t>
            </a:r>
          </a:p>
          <a:p>
            <a:endParaRPr lang="da-DK" dirty="0"/>
          </a:p>
        </p:txBody>
      </p:sp>
      <p:sp>
        <p:nvSpPr>
          <p:cNvPr id="4" name="Pladsholder til slidenummer 3"/>
          <p:cNvSpPr>
            <a:spLocks noGrp="1"/>
          </p:cNvSpPr>
          <p:nvPr>
            <p:ph type="sldNum" sz="quarter" idx="5"/>
          </p:nvPr>
        </p:nvSpPr>
        <p:spPr/>
        <p:txBody>
          <a:bodyPr/>
          <a:lstStyle/>
          <a:p>
            <a:fld id="{9935DAE1-4DBC-4EBB-A0F7-2243D879E830}" type="slidenum">
              <a:rPr lang="da-DK" smtClean="0"/>
              <a:t>23</a:t>
            </a:fld>
            <a:endParaRPr lang="da-DK"/>
          </a:p>
        </p:txBody>
      </p:sp>
    </p:spTree>
    <p:extLst>
      <p:ext uri="{BB962C8B-B14F-4D97-AF65-F5344CB8AC3E}">
        <p14:creationId xmlns:p14="http://schemas.microsoft.com/office/powerpoint/2010/main" val="412229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kunne jeg godt tænke mig at spørge jer….</a:t>
            </a:r>
          </a:p>
        </p:txBody>
      </p:sp>
      <p:sp>
        <p:nvSpPr>
          <p:cNvPr id="4" name="Pladsholder til slidenummer 3"/>
          <p:cNvSpPr>
            <a:spLocks noGrp="1"/>
          </p:cNvSpPr>
          <p:nvPr>
            <p:ph type="sldNum" sz="quarter" idx="5"/>
          </p:nvPr>
        </p:nvSpPr>
        <p:spPr/>
        <p:txBody>
          <a:bodyPr/>
          <a:lstStyle/>
          <a:p>
            <a:fld id="{9935DAE1-4DBC-4EBB-A0F7-2243D879E830}" type="slidenum">
              <a:rPr lang="da-DK" smtClean="0"/>
              <a:t>24</a:t>
            </a:fld>
            <a:endParaRPr lang="da-DK"/>
          </a:p>
        </p:txBody>
      </p:sp>
    </p:spTree>
    <p:extLst>
      <p:ext uri="{BB962C8B-B14F-4D97-AF65-F5344CB8AC3E}">
        <p14:creationId xmlns:p14="http://schemas.microsoft.com/office/powerpoint/2010/main" val="1109602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Værdier på arbejdspladsen - </a:t>
            </a:r>
            <a:r>
              <a:rPr lang="da-DK" b="0" dirty="0"/>
              <a:t>Værdier som effektivitet, produktion, kvalitet i opgaven, hensynet til borgeren – står over for arbejdsmiljøet og tidspres </a:t>
            </a:r>
          </a:p>
          <a:p>
            <a:pPr marL="0" indent="0">
              <a:buFont typeface="Arial" panose="020B0604020202020204" pitchFamily="34" charset="0"/>
              <a:buNone/>
            </a:pPr>
            <a:endParaRPr lang="da-DK"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800" b="1" kern="100" dirty="0">
                <a:effectLst/>
                <a:latin typeface="Verdana" panose="020B0604030504040204" pitchFamily="34" charset="0"/>
                <a:ea typeface="Calibri" panose="020F0502020204030204" pitchFamily="34" charset="0"/>
                <a:cs typeface="Times New Roman" panose="02020603050405020304" pitchFamily="18" charset="0"/>
              </a:rPr>
              <a:t>Arbejdspladsens syn på smerte </a:t>
            </a:r>
            <a:r>
              <a:rPr lang="da-DK" sz="1800" kern="100" dirty="0">
                <a:effectLst/>
                <a:latin typeface="Verdana" panose="020B0604030504040204" pitchFamily="34" charset="0"/>
                <a:ea typeface="Calibri" panose="020F0502020204030204" pitchFamily="34" charset="0"/>
                <a:cs typeface="Times New Roman" panose="02020603050405020304" pitchFamily="18" charset="0"/>
              </a:rPr>
              <a:t>betyder også noget for hvordan medarbejdere håndtere deres smerte oplevelse de som uundgåelige (passive) eller er der muligheder for at gøre noget(aktive). </a:t>
            </a:r>
          </a:p>
          <a:p>
            <a:pPr marL="0" indent="0">
              <a:buFont typeface="Arial" panose="020B0604020202020204" pitchFamily="34" charset="0"/>
              <a:buNone/>
            </a:pPr>
            <a:endParaRPr lang="da-DK" b="0" dirty="0"/>
          </a:p>
          <a:p>
            <a:pPr marL="0" indent="0">
              <a:buFont typeface="Arial" panose="020B0604020202020204" pitchFamily="34" charset="0"/>
              <a:buNone/>
            </a:pPr>
            <a:r>
              <a:rPr lang="da-DK" b="1" dirty="0"/>
              <a:t>Ledelsens udmeldinger og reaktioner </a:t>
            </a:r>
            <a:r>
              <a:rPr lang="da-DK" b="0" dirty="0"/>
              <a:t>har en afgørende betydning for håndteringen af smerter. Når medarbejdere oplever psykologisk tryghed og opfordres til at passe på sig selv, er de mere tilbøjelige til at gøre det, mens et ensidigt fokus på produktivitet og sygefravær skaber en anden kultur</a:t>
            </a:r>
          </a:p>
          <a:p>
            <a:pPr marL="0" indent="0">
              <a:buFont typeface="Arial" panose="020B0604020202020204" pitchFamily="34" charset="0"/>
              <a:buNone/>
            </a:pPr>
            <a:endParaRPr lang="da-DK" b="0" dirty="0"/>
          </a:p>
          <a:p>
            <a:pPr>
              <a:lnSpc>
                <a:spcPct val="107000"/>
              </a:lnSpc>
            </a:pPr>
            <a:r>
              <a:rPr lang="da-DK" sz="1800" kern="100" dirty="0">
                <a:effectLst/>
                <a:latin typeface="Verdana" panose="020B0604030504040204" pitchFamily="34" charset="0"/>
                <a:ea typeface="Calibri" panose="020F0502020204030204" pitchFamily="34" charset="0"/>
                <a:cs typeface="Times New Roman" panose="02020603050405020304" pitchFamily="18" charset="0"/>
              </a:rPr>
              <a:t>Det fjerde punkt handler om, </a:t>
            </a:r>
            <a:r>
              <a:rPr lang="da-DK" sz="1800" b="1" kern="100" dirty="0">
                <a:effectLst/>
                <a:latin typeface="Verdana" panose="020B0604030504040204" pitchFamily="34" charset="0"/>
                <a:ea typeface="Calibri" panose="020F0502020204030204" pitchFamily="34" charset="0"/>
                <a:cs typeface="Times New Roman" panose="02020603050405020304" pitchFamily="18" charset="0"/>
              </a:rPr>
              <a:t>hvorvidt arbejdspladskulturen og arbejdssituationen er rummelig </a:t>
            </a:r>
            <a:r>
              <a:rPr lang="da-DK" sz="1800" kern="100" dirty="0">
                <a:effectLst/>
                <a:latin typeface="Verdana" panose="020B0604030504040204" pitchFamily="34" charset="0"/>
                <a:ea typeface="Calibri" panose="020F0502020204030204" pitchFamily="34" charset="0"/>
                <a:cs typeface="Times New Roman" panose="02020603050405020304" pitchFamily="18" charset="0"/>
              </a:rPr>
              <a:t>eller </a:t>
            </a:r>
            <a:r>
              <a:rPr lang="da-DK" sz="1800" b="1" kern="100" dirty="0">
                <a:effectLst/>
                <a:latin typeface="Verdana" panose="020B0604030504040204" pitchFamily="34" charset="0"/>
                <a:ea typeface="Calibri" panose="020F0502020204030204" pitchFamily="34" charset="0"/>
                <a:cs typeface="Times New Roman" panose="02020603050405020304" pitchFamily="18" charset="0"/>
              </a:rPr>
              <a:t>begrænsende for medarbejdere med smerter</a:t>
            </a:r>
            <a:r>
              <a:rPr lang="da-DK" sz="1800" kern="100" dirty="0">
                <a:effectLst/>
                <a:latin typeface="Verdana" panose="020B0604030504040204" pitchFamily="34" charset="0"/>
                <a:ea typeface="Calibri" panose="020F0502020204030204" pitchFamily="34" charset="0"/>
                <a:cs typeface="Times New Roman" panose="02020603050405020304" pitchFamily="18" charset="0"/>
              </a:rPr>
              <a:t>.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800" kern="100" dirty="0">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800" kern="100" dirty="0">
                <a:effectLst/>
                <a:latin typeface="Verdana" panose="020B0604030504040204" pitchFamily="34" charset="0"/>
                <a:ea typeface="Calibri" panose="020F0502020204030204" pitchFamily="34" charset="0"/>
                <a:cs typeface="Times New Roman" panose="02020603050405020304" pitchFamily="18" charset="0"/>
              </a:rPr>
              <a:t>Jo mere rummelig kulturen er, desto større er mulighederne for at arbejde trods smerter, med plads til tilpasninger, åbenhed og hjælp.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800" kern="100" dirty="0">
                <a:effectLst/>
                <a:latin typeface="Verdana" panose="020B0604030504040204" pitchFamily="34" charset="0"/>
                <a:ea typeface="Calibri" panose="020F0502020204030204" pitchFamily="34" charset="0"/>
                <a:cs typeface="Times New Roman" panose="02020603050405020304" pitchFamily="18" charset="0"/>
              </a:rPr>
              <a:t>Hvis rummeligheden er begrænset, kan medarbejdere føle sig låst eller presset. Dette kontinuum kan bruges til at forstå, hvordan smerter håndteres på en arbejdsplads</a:t>
            </a:r>
          </a:p>
          <a:p>
            <a:pPr marL="0" indent="0">
              <a:buFont typeface="Arial" panose="020B0604020202020204" pitchFamily="34" charset="0"/>
              <a:buNone/>
            </a:pPr>
            <a:endParaRPr lang="da-DK" b="0" dirty="0"/>
          </a:p>
        </p:txBody>
      </p:sp>
      <p:sp>
        <p:nvSpPr>
          <p:cNvPr id="4" name="Pladsholder til slidenummer 3"/>
          <p:cNvSpPr>
            <a:spLocks noGrp="1"/>
          </p:cNvSpPr>
          <p:nvPr>
            <p:ph type="sldNum" sz="quarter" idx="5"/>
          </p:nvPr>
        </p:nvSpPr>
        <p:spPr/>
        <p:txBody>
          <a:bodyPr/>
          <a:lstStyle/>
          <a:p>
            <a:fld id="{9935DAE1-4DBC-4EBB-A0F7-2243D879E830}" type="slidenum">
              <a:rPr lang="da-DK" smtClean="0"/>
              <a:t>26</a:t>
            </a:fld>
            <a:endParaRPr lang="da-DK"/>
          </a:p>
        </p:txBody>
      </p:sp>
    </p:spTree>
    <p:extLst>
      <p:ext uri="{BB962C8B-B14F-4D97-AF65-F5344CB8AC3E}">
        <p14:creationId xmlns:p14="http://schemas.microsoft.com/office/powerpoint/2010/main" val="1889121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 kort at samle</a:t>
            </a:r>
            <a:r>
              <a:rPr lang="da-DK" baseline="0" dirty="0"/>
              <a:t> op –</a:t>
            </a:r>
          </a:p>
          <a:p>
            <a:pPr marL="457200" lvl="1" indent="0">
              <a:buNone/>
            </a:pPr>
            <a:r>
              <a:rPr lang="da-DK" sz="1800" dirty="0"/>
              <a:t>- Ledelsens prioritering af MSB er relateret til færre smerter og mindre sygefravær</a:t>
            </a:r>
          </a:p>
          <a:p>
            <a:pPr marL="457200" lvl="1" indent="0">
              <a:buNone/>
            </a:pPr>
            <a:endParaRPr lang="da-DK" sz="1800" dirty="0"/>
          </a:p>
          <a:p>
            <a:pPr marL="457200" lvl="1" indent="0">
              <a:buNone/>
            </a:pPr>
            <a:r>
              <a:rPr lang="da-DK" sz="1800" dirty="0"/>
              <a:t>Vigtigt</a:t>
            </a:r>
            <a:r>
              <a:rPr lang="da-DK" sz="1800" baseline="0" dirty="0"/>
              <a:t> at man som leder er opmærksom på de signaler man sender og ved, hvor vigtigt det er at vise, at dette har høj værdi – ligeså høj værdi som kvalitet produktion</a:t>
            </a:r>
          </a:p>
          <a:p>
            <a:pPr marL="457200" lvl="1" indent="0">
              <a:buNone/>
            </a:pPr>
            <a:endParaRPr lang="da-DK" sz="1800" baseline="0" dirty="0"/>
          </a:p>
          <a:p>
            <a:pPr marL="457200" lvl="1" indent="0">
              <a:buNone/>
            </a:pPr>
            <a:r>
              <a:rPr lang="da-DK" sz="1800" baseline="0" dirty="0"/>
              <a:t>For at forstå hvordan arbejdspladskulturen påvirker håndtering af MSB er det relevant at se på arbejdspladskulturen </a:t>
            </a:r>
            <a:r>
              <a:rPr lang="da-DK" sz="1800" baseline="0" dirty="0" err="1"/>
              <a:t>ift</a:t>
            </a:r>
            <a:r>
              <a:rPr lang="da-DK" sz="1800" baseline="0" dirty="0"/>
              <a:t> </a:t>
            </a:r>
            <a:endParaRPr lang="da-DK" sz="1800" dirty="0"/>
          </a:p>
          <a:p>
            <a:pPr marL="457200" lvl="1" indent="0">
              <a:buNone/>
            </a:pPr>
            <a:r>
              <a:rPr lang="da-DK" sz="1800" dirty="0"/>
              <a:t>- Værdier – konkurrerer de </a:t>
            </a:r>
            <a:r>
              <a:rPr lang="da-DK" sz="1800" dirty="0" err="1"/>
              <a:t>ift</a:t>
            </a:r>
            <a:r>
              <a:rPr lang="da-DK" sz="1800" dirty="0"/>
              <a:t> smerter</a:t>
            </a:r>
          </a:p>
          <a:p>
            <a:pPr marL="457200" lvl="1" indent="0">
              <a:buNone/>
            </a:pPr>
            <a:r>
              <a:rPr lang="da-DK" sz="1800" dirty="0"/>
              <a:t>- Syn på smerter</a:t>
            </a:r>
          </a:p>
          <a:p>
            <a:pPr marL="457200" lvl="1" indent="0">
              <a:buNone/>
            </a:pPr>
            <a:r>
              <a:rPr lang="da-DK" sz="1800" dirty="0"/>
              <a:t>- Ledelsens og kollegernes adfærd – psykologisk tryghed</a:t>
            </a:r>
          </a:p>
          <a:p>
            <a:pPr marL="457200" lvl="1" indent="0">
              <a:buNone/>
            </a:pPr>
            <a:r>
              <a:rPr lang="da-DK" sz="1800" dirty="0"/>
              <a:t>- og man kan med fordel se på arbejdspladskulturens rummelighed</a:t>
            </a:r>
          </a:p>
          <a:p>
            <a:endParaRPr lang="da-DK" dirty="0"/>
          </a:p>
          <a:p>
            <a:r>
              <a:rPr lang="da-DK" dirty="0"/>
              <a:t>Disse fokuspunkter kan øge forståelsen for</a:t>
            </a:r>
            <a:r>
              <a:rPr lang="da-DK" baseline="0" dirty="0"/>
              <a:t> rapportering af smerter, medarbejdernes praksis og indgå som en yderligere kortlægning af kulturen. </a:t>
            </a:r>
            <a:endParaRPr lang="da-DK" dirty="0"/>
          </a:p>
          <a:p>
            <a:endParaRPr lang="da-DK"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a-DK" baseline="0" dirty="0"/>
              <a:t>Det er vores overordnede bidrag – endnu en brik til at forstå smerter og smertehåndtering på arbejdspladsniveau. </a:t>
            </a:r>
            <a:endParaRPr lang="da-DK" dirty="0"/>
          </a:p>
          <a:p>
            <a:endParaRPr lang="da-DK" dirty="0"/>
          </a:p>
          <a:p>
            <a:r>
              <a:rPr lang="da-DK" dirty="0"/>
              <a:t>hvordan brikken kan placeres forebyggelsesarbejdet eller tilsynsarbejdet </a:t>
            </a:r>
          </a:p>
          <a:p>
            <a:endParaRPr lang="da-DK" dirty="0"/>
          </a:p>
        </p:txBody>
      </p:sp>
      <p:sp>
        <p:nvSpPr>
          <p:cNvPr id="4" name="Pladsholder til slidenummer 3"/>
          <p:cNvSpPr>
            <a:spLocks noGrp="1"/>
          </p:cNvSpPr>
          <p:nvPr>
            <p:ph type="sldNum" sz="quarter" idx="10"/>
          </p:nvPr>
        </p:nvSpPr>
        <p:spPr/>
        <p:txBody>
          <a:bodyPr/>
          <a:lstStyle/>
          <a:p>
            <a:pPr>
              <a:defRPr/>
            </a:pPr>
            <a:fld id="{4A5B2B69-4F02-43F1-82CC-3B7E778A0724}" type="slidenum">
              <a:rPr lang="da-DK" altLang="da-DK" smtClean="0"/>
              <a:pPr>
                <a:defRPr/>
              </a:pPr>
              <a:t>27</a:t>
            </a:fld>
            <a:endParaRPr lang="da-DK" altLang="da-DK"/>
          </a:p>
        </p:txBody>
      </p:sp>
    </p:spTree>
    <p:extLst>
      <p:ext uri="{BB962C8B-B14F-4D97-AF65-F5344CB8AC3E}">
        <p14:creationId xmlns:p14="http://schemas.microsoft.com/office/powerpoint/2010/main" val="3608379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fld id="{9935DAE1-4DBC-4EBB-A0F7-2243D879E830}" type="slidenum">
              <a:rPr lang="da-DK" smtClean="0"/>
              <a:t>28</a:t>
            </a:fld>
            <a:endParaRPr lang="da-DK"/>
          </a:p>
        </p:txBody>
      </p:sp>
    </p:spTree>
    <p:extLst>
      <p:ext uri="{BB962C8B-B14F-4D97-AF65-F5344CB8AC3E}">
        <p14:creationId xmlns:p14="http://schemas.microsoft.com/office/powerpoint/2010/main" val="1763429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indent="-285750">
              <a:buFont typeface="Arial" panose="020B0604020202020204" pitchFamily="34" charset="0"/>
              <a:buChar char="•"/>
            </a:pPr>
            <a:r>
              <a:rPr lang="da-DK" dirty="0"/>
              <a:t>Lige nu sidder vi og bruger denne viden til at udarbejde et spørgeskema, som kan måle de fornævnte aspekter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Data fra vores interviews og observationer, litteraturgennemgang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Ekspertgruppe forskere og fagforeningskonsulenter</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sz="1800" dirty="0">
                <a:effectLst/>
                <a:latin typeface="Times New Roman" panose="02020603050405020304" pitchFamily="18" charset="0"/>
                <a:ea typeface="Times New Roman" panose="02020603050405020304" pitchFamily="18" charset="0"/>
              </a:rPr>
              <a:t>De 1.800 deltagere fra NNF, FOA og Malerforbundet… </a:t>
            </a:r>
            <a:endParaRPr lang="da-DK" dirty="0"/>
          </a:p>
        </p:txBody>
      </p:sp>
      <p:sp>
        <p:nvSpPr>
          <p:cNvPr id="4" name="Pladsholder til slidenummer 3"/>
          <p:cNvSpPr>
            <a:spLocks noGrp="1"/>
          </p:cNvSpPr>
          <p:nvPr>
            <p:ph type="sldNum" sz="quarter" idx="5"/>
          </p:nvPr>
        </p:nvSpPr>
        <p:spPr/>
        <p:txBody>
          <a:bodyPr/>
          <a:lstStyle/>
          <a:p>
            <a:fld id="{9935DAE1-4DBC-4EBB-A0F7-2243D879E830}" type="slidenum">
              <a:rPr lang="da-DK" smtClean="0"/>
              <a:t>29</a:t>
            </a:fld>
            <a:endParaRPr lang="da-DK"/>
          </a:p>
        </p:txBody>
      </p:sp>
    </p:spTree>
    <p:extLst>
      <p:ext uri="{BB962C8B-B14F-4D97-AF65-F5344CB8AC3E}">
        <p14:creationId xmlns:p14="http://schemas.microsoft.com/office/powerpoint/2010/main" val="1474480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indent="-285750">
              <a:buFont typeface="Arial" panose="020B0604020202020204" pitchFamily="34" charset="0"/>
              <a:buChar char="•"/>
            </a:pPr>
            <a:r>
              <a:rPr lang="da-DK" dirty="0"/>
              <a:t>Og så findes der jo allerede nye og spændende redskaber som dialogværktøjet tal om smerter udarbejdet af BFA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Indeholder en række redskaber som kan facilitere dialogen og håndteringen af smerter på arbejdspladsen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I øjeblikket i gang med første fase af et nyt projekt, hvor vi undersøger hvordan dette redskab bedst kommer ud og virker på arbejdspladsen  </a:t>
            </a:r>
          </a:p>
        </p:txBody>
      </p:sp>
      <p:sp>
        <p:nvSpPr>
          <p:cNvPr id="4" name="Pladsholder til slidenummer 3"/>
          <p:cNvSpPr>
            <a:spLocks noGrp="1"/>
          </p:cNvSpPr>
          <p:nvPr>
            <p:ph type="sldNum" sz="quarter" idx="5"/>
          </p:nvPr>
        </p:nvSpPr>
        <p:spPr/>
        <p:txBody>
          <a:bodyPr/>
          <a:lstStyle/>
          <a:p>
            <a:fld id="{9935DAE1-4DBC-4EBB-A0F7-2243D879E830}" type="slidenum">
              <a:rPr lang="da-DK" smtClean="0"/>
              <a:t>30</a:t>
            </a:fld>
            <a:endParaRPr lang="da-DK"/>
          </a:p>
        </p:txBody>
      </p:sp>
    </p:spTree>
    <p:extLst>
      <p:ext uri="{BB962C8B-B14F-4D97-AF65-F5344CB8AC3E}">
        <p14:creationId xmlns:p14="http://schemas.microsoft.com/office/powerpoint/2010/main" val="55554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indent="-285750" rtl="0">
              <a:buFont typeface="Arial" panose="020B0604020202020204" pitchFamily="34" charset="0"/>
              <a:buChar char="•"/>
            </a:pPr>
            <a:r>
              <a:rPr lang="da-DK" sz="1600" b="0" i="0" u="none" strike="noStrike" kern="1200" baseline="0" dirty="0">
                <a:solidFill>
                  <a:schemeClr val="tx1"/>
                </a:solidFill>
                <a:latin typeface="+mn-lt"/>
                <a:ea typeface="+mn-ea"/>
                <a:cs typeface="+mn-cs"/>
              </a:rPr>
              <a:t>Så når jeg i titlen på mit oplæg i dag siger - smerter i muskler i led - lev med det? </a:t>
            </a:r>
          </a:p>
          <a:p>
            <a:pPr marL="285750" indent="-285750" rtl="0">
              <a:buFont typeface="Arial" panose="020B0604020202020204" pitchFamily="34" charset="0"/>
              <a:buChar char="•"/>
            </a:pPr>
            <a:endParaRPr lang="da-DK" sz="1600" b="0" i="0" u="none" strike="noStrike" kern="1200" baseline="0" dirty="0">
              <a:solidFill>
                <a:schemeClr val="tx1"/>
              </a:solidFill>
              <a:latin typeface="+mn-lt"/>
              <a:ea typeface="+mn-ea"/>
              <a:cs typeface="+mn-cs"/>
            </a:endParaRPr>
          </a:p>
          <a:p>
            <a:pPr marL="285750" indent="-285750" rtl="0">
              <a:buFont typeface="Arial" panose="020B0604020202020204" pitchFamily="34" charset="0"/>
              <a:buChar char="•"/>
            </a:pPr>
            <a:r>
              <a:rPr lang="da-DK" sz="1600" b="0" i="0" u="none" strike="noStrike" kern="1200" baseline="0" dirty="0">
                <a:solidFill>
                  <a:schemeClr val="tx1"/>
                </a:solidFill>
                <a:latin typeface="+mn-lt"/>
                <a:ea typeface="+mn-ea"/>
                <a:cs typeface="+mn-cs"/>
              </a:rPr>
              <a:t>Så det fordi smerter i muskler og led er en del af livet, og det </a:t>
            </a:r>
            <a:r>
              <a:rPr lang="da-DK" dirty="0"/>
              <a:t>må vi nok acceptere – der findes ikke et smertefrit liv</a:t>
            </a:r>
          </a:p>
          <a:p>
            <a:pPr rtl="0"/>
            <a:endParaRPr lang="da-DK" sz="1600" b="0" i="0" u="none" strike="noStrike" kern="1200" baseline="0" dirty="0">
              <a:solidFill>
                <a:schemeClr val="tx1"/>
              </a:solidFill>
              <a:latin typeface="+mn-lt"/>
              <a:ea typeface="+mn-ea"/>
              <a:cs typeface="+mn-cs"/>
            </a:endParaRPr>
          </a:p>
          <a:p>
            <a:pPr marL="285750" indent="-285750" rtl="0">
              <a:buFont typeface="Arial" panose="020B0604020202020204" pitchFamily="34" charset="0"/>
              <a:buChar char="•"/>
            </a:pPr>
            <a:r>
              <a:rPr lang="da-DK" sz="1600" b="0" i="0" u="none" strike="noStrike" kern="1200" baseline="0" dirty="0">
                <a:solidFill>
                  <a:schemeClr val="tx1"/>
                </a:solidFill>
                <a:latin typeface="+mn-lt"/>
                <a:ea typeface="+mn-ea"/>
                <a:cs typeface="+mn-cs"/>
              </a:rPr>
              <a:t>Det handler om, hvordan vi håndterer smerterne, når vi </a:t>
            </a:r>
            <a:r>
              <a:rPr lang="da-DK" sz="1600" b="0" i="0" u="none" strike="noStrike" kern="1200" baseline="0">
                <a:solidFill>
                  <a:schemeClr val="tx1"/>
                </a:solidFill>
                <a:latin typeface="+mn-lt"/>
                <a:ea typeface="+mn-ea"/>
                <a:cs typeface="+mn-cs"/>
              </a:rPr>
              <a:t>møder dem</a:t>
            </a:r>
            <a:endParaRPr lang="da-DK" sz="1600" b="0" i="0" u="none" strike="noStrike" kern="1200" baseline="0" dirty="0">
              <a:solidFill>
                <a:schemeClr val="tx1"/>
              </a:solidFill>
              <a:latin typeface="+mn-lt"/>
              <a:ea typeface="+mn-ea"/>
              <a:cs typeface="+mn-cs"/>
            </a:endParaRPr>
          </a:p>
          <a:p>
            <a:pPr marL="285750" indent="-285750" rtl="0">
              <a:buFont typeface="Arial" panose="020B0604020202020204" pitchFamily="34" charset="0"/>
              <a:buChar char="•"/>
            </a:pPr>
            <a:endParaRPr lang="da-DK" sz="1600" b="0" i="0" u="none" strike="noStrike" kern="1200" baseline="0" dirty="0">
              <a:solidFill>
                <a:schemeClr val="tx1"/>
              </a:solidFill>
              <a:latin typeface="+mn-lt"/>
              <a:ea typeface="+mn-ea"/>
              <a:cs typeface="+mn-cs"/>
            </a:endParaRPr>
          </a:p>
          <a:p>
            <a:pPr marL="285750" indent="-285750" rtl="0">
              <a:buFont typeface="Arial" panose="020B0604020202020204" pitchFamily="34" charset="0"/>
              <a:buChar char="•"/>
            </a:pPr>
            <a:r>
              <a:rPr lang="da-DK" sz="1600" b="0" i="0" u="none" strike="noStrike" kern="1200" baseline="0" dirty="0">
                <a:solidFill>
                  <a:schemeClr val="tx1"/>
                </a:solidFill>
                <a:latin typeface="+mn-lt"/>
                <a:ea typeface="+mn-ea"/>
                <a:cs typeface="+mn-cs"/>
              </a:rPr>
              <a:t>Den udfordring skal vi løse i fællesskab  </a:t>
            </a:r>
          </a:p>
          <a:p>
            <a:pPr marL="285750" indent="-285750" rtl="0">
              <a:buFont typeface="Arial" panose="020B0604020202020204" pitchFamily="34" charset="0"/>
              <a:buChar char="•"/>
            </a:pPr>
            <a:endParaRPr lang="da-DK" sz="1600" b="0" i="0" u="none" strike="noStrike" kern="1200" baseline="0" dirty="0">
              <a:solidFill>
                <a:schemeClr val="tx1"/>
              </a:solidFill>
              <a:latin typeface="+mn-lt"/>
              <a:ea typeface="+mn-ea"/>
              <a:cs typeface="+mn-cs"/>
            </a:endParaRPr>
          </a:p>
          <a:p>
            <a:pPr marL="0" indent="0">
              <a:buFont typeface="Arial" panose="020B0604020202020204" pitchFamily="34" charset="0"/>
              <a:buNone/>
            </a:pPr>
            <a:endParaRPr lang="en-GB" dirty="0"/>
          </a:p>
        </p:txBody>
      </p:sp>
      <p:sp>
        <p:nvSpPr>
          <p:cNvPr id="4" name="Pladsholder til slidenummer 3"/>
          <p:cNvSpPr>
            <a:spLocks noGrp="1"/>
          </p:cNvSpPr>
          <p:nvPr>
            <p:ph type="sldNum" sz="quarter" idx="10"/>
          </p:nvPr>
        </p:nvSpPr>
        <p:spPr/>
        <p:txBody>
          <a:bodyPr/>
          <a:lstStyle/>
          <a:p>
            <a:fld id="{9935DAE1-4DBC-4EBB-A0F7-2243D879E830}" type="slidenum">
              <a:rPr lang="da-DK" smtClean="0"/>
              <a:t>31</a:t>
            </a:fld>
            <a:endParaRPr lang="da-DK"/>
          </a:p>
        </p:txBody>
      </p:sp>
    </p:spTree>
    <p:extLst>
      <p:ext uri="{BB962C8B-B14F-4D97-AF65-F5344CB8AC3E}">
        <p14:creationId xmlns:p14="http://schemas.microsoft.com/office/powerpoint/2010/main" val="1389870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indent="-285750" rtl="0">
              <a:buFont typeface="Arial" panose="020B0604020202020204" pitchFamily="34" charset="0"/>
              <a:buChar char="•"/>
            </a:pPr>
            <a:r>
              <a:rPr lang="da-DK" sz="1600" i="0" u="none" strike="noStrike" kern="1200" baseline="0" dirty="0">
                <a:solidFill>
                  <a:schemeClr val="tx1"/>
                </a:solidFill>
              </a:rPr>
              <a:t>Som I kan se på denne graf, så er i umiddelbart helt normale</a:t>
            </a:r>
          </a:p>
          <a:p>
            <a:pPr marL="0" indent="0" rtl="0">
              <a:buFont typeface="Arial" panose="020B0604020202020204" pitchFamily="34" charset="0"/>
              <a:buNone/>
            </a:pPr>
            <a:endParaRPr lang="da-DK" sz="1600" i="0" u="none" strike="noStrike" kern="1200" baseline="0" dirty="0">
              <a:solidFill>
                <a:schemeClr val="tx1"/>
              </a:solidFill>
            </a:endParaRPr>
          </a:p>
          <a:p>
            <a:pPr marL="285750" indent="-285750">
              <a:buFont typeface="Arial" panose="020B0604020202020204" pitchFamily="34" charset="0"/>
              <a:buChar char="•"/>
            </a:pPr>
            <a:r>
              <a:rPr lang="da-DK" sz="1600" i="0" u="none" strike="noStrike" kern="1200" baseline="0" dirty="0">
                <a:solidFill>
                  <a:schemeClr val="tx1"/>
                </a:solidFill>
              </a:rPr>
              <a:t>Grafen her er fra den </a:t>
            </a:r>
            <a:r>
              <a:rPr lang="da-DK" dirty="0">
                <a:sym typeface="Wingdings" panose="05000000000000000000" pitchFamily="2" charset="2"/>
              </a:rPr>
              <a:t>N</a:t>
            </a:r>
            <a:r>
              <a:rPr lang="da-DK" sz="1600" i="0" u="none" strike="noStrike" kern="1200" baseline="0" dirty="0">
                <a:solidFill>
                  <a:schemeClr val="tx1"/>
                </a:solidFill>
              </a:rPr>
              <a:t>ationale sundhedsprofil, hvor et repræsentativt udsnit befolkningen spørges til deres helbred ca. hvert </a:t>
            </a:r>
            <a:r>
              <a:rPr lang="da-DK" u="sng" dirty="0"/>
              <a:t>3. år </a:t>
            </a:r>
            <a:r>
              <a:rPr lang="da-DK" u="none" baseline="0" dirty="0"/>
              <a:t> og viser andelen af danskere som de sidste 14 dage har været meget generet af smerter og ubehag i kroppen....</a:t>
            </a:r>
            <a:endParaRPr lang="da-DK" u="sng" dirty="0"/>
          </a:p>
          <a:p>
            <a:pPr marL="285750" indent="-285750">
              <a:buFont typeface="Arial" panose="020B0604020202020204" pitchFamily="34" charset="0"/>
              <a:buChar char="•"/>
            </a:pPr>
            <a:endParaRPr lang="da-DK" u="sng" dirty="0"/>
          </a:p>
          <a:p>
            <a:pPr marL="285750" indent="-285750">
              <a:buFont typeface="Arial" panose="020B0604020202020204" pitchFamily="34" charset="0"/>
              <a:buChar char="•"/>
            </a:pPr>
            <a:endParaRPr lang="da-DK" sz="1600" i="0" u="sng" strike="noStrike" kern="1200" baseline="0" dirty="0">
              <a:solidFill>
                <a:schemeClr val="tx1"/>
              </a:solidFill>
            </a:endParaRPr>
          </a:p>
          <a:p>
            <a:pPr marL="285750" indent="-285750">
              <a:buFont typeface="Arial" panose="020B0604020202020204" pitchFamily="34" charset="0"/>
              <a:buChar char="•"/>
            </a:pPr>
            <a:r>
              <a:rPr lang="da-DK" dirty="0"/>
              <a:t>Gennemgå grafen </a:t>
            </a:r>
            <a:r>
              <a:rPr lang="da-DK" baseline="0" dirty="0"/>
              <a:t> - 1) Andel meget generet 2) mænd og kvinder og mænd, aldersgrupper 3) farver årstal for måling – giv dig tid !</a:t>
            </a:r>
          </a:p>
          <a:p>
            <a:pPr marL="285750" indent="-285750">
              <a:buFont typeface="Arial" panose="020B0604020202020204" pitchFamily="34" charset="0"/>
              <a:buChar char="•"/>
            </a:pPr>
            <a:endParaRPr lang="da-DK" baseline="0" dirty="0"/>
          </a:p>
          <a:p>
            <a:pPr marL="285750" indent="-285750">
              <a:buFont typeface="Arial" panose="020B0604020202020204" pitchFamily="34" charset="0"/>
              <a:buChar char="•"/>
            </a:pPr>
            <a:r>
              <a:rPr lang="da-DK" dirty="0"/>
              <a:t>Forekomsten over de sidste 10 år af </a:t>
            </a:r>
            <a:r>
              <a:rPr lang="da-DK" sz="1600" i="0" u="none" strike="noStrike" kern="1200" baseline="0" dirty="0">
                <a:solidFill>
                  <a:schemeClr val="tx1"/>
                </a:solidFill>
              </a:rPr>
              <a:t>smerte er stigende på tværs af køn og aldersgrupper - s</a:t>
            </a:r>
            <a:r>
              <a:rPr lang="da-DK" dirty="0"/>
              <a:t>å faktisk har de unge nu lige så ondt de gamle</a:t>
            </a:r>
          </a:p>
          <a:p>
            <a:endParaRPr lang="da-DK" dirty="0"/>
          </a:p>
          <a:p>
            <a:pPr marL="285750" indent="-285750">
              <a:buFont typeface="Arial" panose="020B0604020202020204" pitchFamily="34" charset="0"/>
              <a:buChar char="•"/>
            </a:pPr>
            <a:r>
              <a:rPr lang="da-DK" dirty="0"/>
              <a:t>Det illustrere, hvilket problem vi står over og taler lidt imod opfattelsen af, at smerter er noget vi slider os til livet igennem</a:t>
            </a:r>
          </a:p>
          <a:p>
            <a:pPr marL="285750" indent="-285750">
              <a:buFont typeface="Arial" panose="020B0604020202020204" pitchFamily="34" charset="0"/>
              <a:buChar char="•"/>
            </a:pPr>
            <a:endParaRPr lang="da-DK" dirty="0"/>
          </a:p>
          <a:p>
            <a:endParaRPr lang="da-DK" dirty="0"/>
          </a:p>
          <a:p>
            <a:pPr marL="0" lvl="0" indent="0">
              <a:buFont typeface="Arial" panose="020B0604020202020204" pitchFamily="34" charset="0"/>
              <a:buNone/>
            </a:pPr>
            <a:endParaRPr lang="en-GB" sz="16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935DAE1-4DBC-4EBB-A0F7-2243D879E830}" type="slidenum">
              <a:rPr lang="da-DK" smtClean="0"/>
              <a:t>4</a:t>
            </a:fld>
            <a:endParaRPr lang="da-DK"/>
          </a:p>
        </p:txBody>
      </p:sp>
    </p:spTree>
    <p:extLst>
      <p:ext uri="{BB962C8B-B14F-4D97-AF65-F5344CB8AC3E}">
        <p14:creationId xmlns:p14="http://schemas.microsoft.com/office/powerpoint/2010/main" val="2715605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600075"/>
            <a:ext cx="6616700" cy="3722688"/>
          </a:xfrm>
        </p:spPr>
      </p:sp>
      <p:sp>
        <p:nvSpPr>
          <p:cNvPr id="3" name="Pladsholder til noter 2"/>
          <p:cNvSpPr>
            <a:spLocks noGrp="1"/>
          </p:cNvSpPr>
          <p:nvPr>
            <p:ph type="body" idx="1"/>
          </p:nvPr>
        </p:nvSpPr>
        <p:spPr>
          <a:xfrm>
            <a:off x="599143" y="4532039"/>
            <a:ext cx="5599389" cy="4896544"/>
          </a:xfrm>
        </p:spPr>
        <p:txBody>
          <a:bodyPr/>
          <a:lstStyle/>
          <a:p>
            <a:pPr marL="285750" indent="-285750" rtl="0">
              <a:buFont typeface="Arial" panose="020B0604020202020204" pitchFamily="34" charset="0"/>
              <a:buChar char="•"/>
            </a:pPr>
            <a:r>
              <a:rPr lang="da-DK" sz="1600" i="0" u="none" strike="noStrike" kern="1200" baseline="0" dirty="0">
                <a:solidFill>
                  <a:schemeClr val="tx1"/>
                </a:solidFill>
              </a:rPr>
              <a:t>For langt de fleste er smerterne forbigående, men for nogle bliver de</a:t>
            </a:r>
            <a:r>
              <a:rPr lang="da-DK" sz="1600" i="0" u="none" strike="noStrike" kern="1200" dirty="0">
                <a:solidFill>
                  <a:schemeClr val="tx1"/>
                </a:solidFill>
              </a:rPr>
              <a:t> </a:t>
            </a:r>
            <a:r>
              <a:rPr lang="da-DK" dirty="0"/>
              <a:t>kroniske </a:t>
            </a:r>
          </a:p>
          <a:p>
            <a:pPr marL="285750" indent="-285750" rtl="0">
              <a:buFont typeface="Arial" panose="020B0604020202020204" pitchFamily="34" charset="0"/>
              <a:buChar char="•"/>
            </a:pPr>
            <a:endParaRPr lang="da-DK" dirty="0"/>
          </a:p>
          <a:p>
            <a:pPr marL="285750" indent="-285750" rtl="0">
              <a:buFont typeface="Arial" panose="020B0604020202020204" pitchFamily="34" charset="0"/>
              <a:buChar char="•"/>
            </a:pPr>
            <a:r>
              <a:rPr lang="da-DK" sz="1600" i="0" u="none" strike="noStrike" kern="1200" baseline="0" dirty="0">
                <a:solidFill>
                  <a:schemeClr val="tx1"/>
                </a:solidFill>
              </a:rPr>
              <a:t>Billedet her er fra Sundhedsstyrelsen nationale kampagne – kronisk smerter - &gt;1,2 mil har kroniske smerter </a:t>
            </a:r>
          </a:p>
          <a:p>
            <a:pPr marL="285750" indent="-285750" rtl="0">
              <a:buFont typeface="Arial" panose="020B0604020202020204" pitchFamily="34" charset="0"/>
              <a:buChar char="•"/>
            </a:pPr>
            <a:r>
              <a:rPr lang="da-DK" sz="1600" i="0" u="none" strike="noStrike" kern="1200" dirty="0">
                <a:solidFill>
                  <a:schemeClr val="tx1"/>
                </a:solidFill>
              </a:rPr>
              <a:t>Hvilket</a:t>
            </a:r>
            <a:r>
              <a:rPr lang="da-DK" sz="1600" i="0" u="none" strike="noStrike" kern="1200" baseline="0" dirty="0">
                <a:solidFill>
                  <a:schemeClr val="tx1"/>
                </a:solidFill>
              </a:rPr>
              <a:t> sv.t. hver 5. her i lokalet har kroniske smerter </a:t>
            </a:r>
          </a:p>
          <a:p>
            <a:pPr marL="0" indent="0" rtl="0">
              <a:buFont typeface="Arial" panose="020B0604020202020204" pitchFamily="34" charset="0"/>
              <a:buNone/>
            </a:pPr>
            <a:r>
              <a:rPr lang="da-DK" sz="1600" i="0" u="none" strike="noStrike" kern="1200" baseline="0" dirty="0">
                <a:solidFill>
                  <a:schemeClr val="tx1"/>
                </a:solidFill>
              </a:rPr>
              <a:t>KLIK</a:t>
            </a:r>
          </a:p>
          <a:p>
            <a:pPr marL="285750" indent="-285750" rtl="0">
              <a:buFont typeface="Arial" panose="020B0604020202020204" pitchFamily="34" charset="0"/>
              <a:buChar char="•"/>
            </a:pPr>
            <a:r>
              <a:rPr lang="da-DK" sz="1600" i="0" u="none" strike="noStrike" kern="1200" dirty="0">
                <a:solidFill>
                  <a:schemeClr val="tx1"/>
                </a:solidFill>
              </a:rPr>
              <a:t>Kroniske smerter defineret</a:t>
            </a:r>
            <a:r>
              <a:rPr lang="da-DK" sz="1600" i="0" u="none" strike="noStrike" kern="1200" baseline="0" dirty="0">
                <a:solidFill>
                  <a:schemeClr val="tx1"/>
                </a:solidFill>
              </a:rPr>
              <a:t> &gt;3 </a:t>
            </a:r>
            <a:r>
              <a:rPr lang="da-DK" sz="1600" i="0" u="none" strike="noStrike" kern="1200" dirty="0">
                <a:solidFill>
                  <a:schemeClr val="tx1"/>
                </a:solidFill>
              </a:rPr>
              <a:t>mdr. </a:t>
            </a:r>
            <a:endParaRPr lang="da-DK" sz="1600" i="0" u="none" strike="noStrike" kern="1200" baseline="0" dirty="0">
              <a:solidFill>
                <a:schemeClr val="tx1"/>
              </a:solidFill>
            </a:endParaRPr>
          </a:p>
          <a:p>
            <a:pPr marL="285750" indent="-285750" rtl="0">
              <a:buFont typeface="Arial" panose="020B0604020202020204" pitchFamily="34" charset="0"/>
              <a:buChar char="•"/>
            </a:pPr>
            <a:r>
              <a:rPr lang="da-DK" sz="1600" i="0" u="none" strike="noStrike" kern="1200" baseline="0" dirty="0">
                <a:solidFill>
                  <a:schemeClr val="tx1"/>
                </a:solidFill>
              </a:rPr>
              <a:t>Svært at forudsige, hvem som udvikler kroniske smerter – vi kender risikofaktorer på befolkningsniveau, men det er </a:t>
            </a:r>
            <a:r>
              <a:rPr lang="da-DK" dirty="0"/>
              <a:t>svært at</a:t>
            </a:r>
            <a:r>
              <a:rPr lang="da-DK" baseline="0" dirty="0"/>
              <a:t> sige for</a:t>
            </a:r>
            <a:r>
              <a:rPr lang="da-DK" dirty="0"/>
              <a:t> den enkelte </a:t>
            </a:r>
          </a:p>
          <a:p>
            <a:pPr marL="285750" indent="-285750" rtl="0">
              <a:buFont typeface="Arial" panose="020B0604020202020204" pitchFamily="34" charset="0"/>
              <a:buChar char="•"/>
            </a:pPr>
            <a:r>
              <a:rPr lang="da-DK" dirty="0"/>
              <a:t>På trods af hyppigt forekommende, så det en forholdsvis lille del 5-7%</a:t>
            </a:r>
            <a:r>
              <a:rPr lang="da-DK" baseline="0" dirty="0"/>
              <a:t> som er hårdt ramt – den vi på vores smerteklinikker </a:t>
            </a:r>
            <a:endParaRPr lang="da-DK" dirty="0"/>
          </a:p>
          <a:p>
            <a:pPr marL="285750" indent="-285750">
              <a:buFont typeface="Arial" panose="020B0604020202020204" pitchFamily="34" charset="0"/>
              <a:buChar char="•"/>
            </a:pPr>
            <a:r>
              <a:rPr lang="da-DK" sz="1600" b="0" i="0" u="none" strike="noStrike" kern="1200" baseline="0" dirty="0">
                <a:solidFill>
                  <a:schemeClr val="tx1"/>
                </a:solidFill>
                <a:latin typeface="+mn-lt"/>
                <a:ea typeface="+mn-ea"/>
                <a:cs typeface="+mn-cs"/>
              </a:rPr>
              <a:t>Forbundet med store omkostninger </a:t>
            </a:r>
            <a:r>
              <a:rPr lang="da-DK" sz="1600" dirty="0"/>
              <a:t>60 mia.kr./årligt </a:t>
            </a:r>
            <a:r>
              <a:rPr lang="da-DK" sz="1600" b="0" i="0" u="none" strike="noStrike" kern="1200" baseline="0" dirty="0">
                <a:solidFill>
                  <a:schemeClr val="tx1"/>
                </a:solidFill>
                <a:latin typeface="+mn-lt"/>
                <a:ea typeface="+mn-ea"/>
                <a:cs typeface="+mn-cs"/>
              </a:rPr>
              <a:t>til behandling, sygefravær, førtidspension</a:t>
            </a:r>
          </a:p>
        </p:txBody>
      </p:sp>
      <p:sp>
        <p:nvSpPr>
          <p:cNvPr id="4" name="Pladsholder til slidenummer 3"/>
          <p:cNvSpPr>
            <a:spLocks noGrp="1"/>
          </p:cNvSpPr>
          <p:nvPr>
            <p:ph type="sldNum" sz="quarter" idx="10"/>
          </p:nvPr>
        </p:nvSpPr>
        <p:spPr/>
        <p:txBody>
          <a:bodyPr/>
          <a:lstStyle/>
          <a:p>
            <a:fld id="{9935DAE1-4DBC-4EBB-A0F7-2243D879E830}" type="slidenum">
              <a:rPr lang="da-DK" smtClean="0"/>
              <a:t>5</a:t>
            </a:fld>
            <a:endParaRPr lang="da-DK" dirty="0"/>
          </a:p>
        </p:txBody>
      </p:sp>
    </p:spTree>
    <p:extLst>
      <p:ext uri="{BB962C8B-B14F-4D97-AF65-F5344CB8AC3E}">
        <p14:creationId xmlns:p14="http://schemas.microsoft.com/office/powerpoint/2010/main" val="2218556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679768" y="4715153"/>
            <a:ext cx="5438140" cy="4784670"/>
          </a:xfrm>
        </p:spPr>
        <p:txBody>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Der er de senere år skift et skift i vores forståelse af smerter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dirty="0"/>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Vi ved nu at smerte ikke kun handler om en fysisk stimuli, men opleves i et meget kompleks samspil i vores hjerne og nervesystem – og som påvirkes af både biologiske, psykologiske og sociale faktorer</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dirty="0"/>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Faktisk ofte svært at fastslå, hvorfor vi har ondt i d</a:t>
            </a:r>
            <a:r>
              <a:rPr lang="da-DK" sz="1600" i="0" u="none" strike="noStrike" kern="1200" baseline="0" dirty="0">
                <a:solidFill>
                  <a:schemeClr val="tx1"/>
                </a:solidFill>
              </a:rPr>
              <a:t>e fleste tilfælde dårlig </a:t>
            </a:r>
            <a:r>
              <a:rPr lang="da-DK" sz="1600" i="0" u="none" strike="noStrike" kern="1200" dirty="0">
                <a:solidFill>
                  <a:schemeClr val="tx1"/>
                </a:solidFill>
              </a:rPr>
              <a:t> overensstemmelse mellem symptomer og det vi kan se på billeder – 10-20 % af tilfældene fastslå en specifik</a:t>
            </a:r>
            <a:r>
              <a:rPr lang="da-DK" sz="1600" i="0" u="none" strike="noStrike" kern="1200" baseline="0" dirty="0">
                <a:solidFill>
                  <a:schemeClr val="tx1"/>
                </a:solidFill>
              </a:rPr>
              <a:t> årsag til smerterne </a:t>
            </a:r>
            <a:r>
              <a:rPr lang="da-DK" sz="1600" i="0" u="none" strike="noStrike" kern="1200" dirty="0">
                <a:solidFill>
                  <a:schemeClr val="tx1"/>
                </a:solidFill>
              </a:rPr>
              <a:t> </a:t>
            </a:r>
          </a:p>
          <a:p>
            <a:pPr marL="285750" indent="-285750">
              <a:buFont typeface="Arial" panose="020B0604020202020204" pitchFamily="34" charset="0"/>
              <a:buChar char="•"/>
            </a:pPr>
            <a:endParaRPr lang="da-DK" dirty="0"/>
          </a:p>
          <a:p>
            <a:pPr marL="285750" marR="0" lvl="0" indent="-285750" algn="l" defTabSz="1219170" rtl="0" eaLnBrk="1" fontAlgn="auto" latinLnBrk="0" hangingPunct="1">
              <a:spcBef>
                <a:spcPts val="0"/>
              </a:spcBef>
              <a:spcAft>
                <a:spcPts val="0"/>
              </a:spcAft>
              <a:buClrTx/>
              <a:buSzTx/>
              <a:buFont typeface="Arial" panose="020B0604020202020204" pitchFamily="34" charset="0"/>
              <a:buChar char="•"/>
              <a:tabLst/>
              <a:defRPr/>
            </a:pPr>
            <a:r>
              <a:rPr lang="da-DK" sz="1600" i="0" u="none" strike="noStrike" kern="1200" baseline="0" dirty="0">
                <a:solidFill>
                  <a:schemeClr val="tx1"/>
                </a:solidFill>
              </a:rPr>
              <a:t>Hvis vi fx skanner alle her i rummet 1/3  diskusprolaps, 1/4 læsioner i skuldersener, og de fleste slidgigt/artrose i flere led uden I nødvendigvis har smerter </a:t>
            </a:r>
          </a:p>
          <a:p>
            <a:pPr marL="285750" marR="0" lvl="0" indent="-285750" algn="l" defTabSz="1219170" rtl="0" eaLnBrk="1" fontAlgn="auto" latinLnBrk="0" hangingPunct="1">
              <a:spcBef>
                <a:spcPts val="0"/>
              </a:spcBef>
              <a:spcAft>
                <a:spcPts val="0"/>
              </a:spcAft>
              <a:buClrTx/>
              <a:buSzTx/>
              <a:buFont typeface="Arial" panose="020B0604020202020204" pitchFamily="34" charset="0"/>
              <a:buChar char="•"/>
              <a:tabLst/>
              <a:defRPr/>
            </a:pPr>
            <a:endParaRPr lang="da-DK" sz="1600" i="0" u="none" strike="noStrike" kern="1200" baseline="0" dirty="0">
              <a:solidFill>
                <a:schemeClr val="tx1"/>
              </a:solidFill>
            </a:endParaRPr>
          </a:p>
          <a:p>
            <a:pPr marL="285750" marR="0" lvl="0" indent="-285750" algn="l" defTabSz="1219170" rtl="0" eaLnBrk="1" fontAlgn="auto" latinLnBrk="0" hangingPunct="1">
              <a:spcBef>
                <a:spcPts val="0"/>
              </a:spcBef>
              <a:spcAft>
                <a:spcPts val="0"/>
              </a:spcAft>
              <a:buClrTx/>
              <a:buSzTx/>
              <a:buFont typeface="Arial" panose="020B0604020202020204" pitchFamily="34" charset="0"/>
              <a:buChar char="•"/>
              <a:tabLst/>
              <a:defRPr/>
            </a:pPr>
            <a:r>
              <a:rPr lang="da-DK" sz="1600" i="0" u="none" strike="noStrike" kern="1200" baseline="0" dirty="0">
                <a:solidFill>
                  <a:schemeClr val="tx1"/>
                </a:solidFill>
              </a:rPr>
              <a:t>Billeddiagnostik anbefales derfor ikke at avendes rutinemæssig  </a:t>
            </a:r>
          </a:p>
          <a:p>
            <a:pPr marL="285750" marR="0" lvl="0" indent="-285750" algn="l" defTabSz="1219170" rtl="0" eaLnBrk="1" fontAlgn="auto" latinLnBrk="0" hangingPunct="1">
              <a:spcBef>
                <a:spcPts val="0"/>
              </a:spcBef>
              <a:spcAft>
                <a:spcPts val="0"/>
              </a:spcAft>
              <a:buClrTx/>
              <a:buSzTx/>
              <a:buFont typeface="Arial" panose="020B0604020202020204" pitchFamily="34" charset="0"/>
              <a:buChar char="•"/>
              <a:tabLst/>
              <a:defRPr/>
            </a:pPr>
            <a:endParaRPr lang="da-DK" sz="1600" i="0" u="none" strike="noStrike" kern="1200" baseline="0" dirty="0">
              <a:solidFill>
                <a:schemeClr val="tx1"/>
              </a:solidFill>
            </a:endParaRPr>
          </a:p>
          <a:p>
            <a:pPr marL="285750" marR="0" lvl="0" indent="-285750" algn="l" defTabSz="1219170" rtl="0" eaLnBrk="1" fontAlgn="auto" latinLnBrk="0" hangingPunct="1">
              <a:spcBef>
                <a:spcPts val="0"/>
              </a:spcBef>
              <a:spcAft>
                <a:spcPts val="0"/>
              </a:spcAft>
              <a:buClrTx/>
              <a:buSzTx/>
              <a:buFont typeface="Arial" panose="020B0604020202020204" pitchFamily="34" charset="0"/>
              <a:buChar char="•"/>
              <a:tabLst/>
              <a:defRPr/>
            </a:pPr>
            <a:r>
              <a:rPr lang="da-DK" sz="1600" b="0" i="0" u="none" strike="noStrike" kern="1200" baseline="0" dirty="0">
                <a:solidFill>
                  <a:schemeClr val="tx1"/>
                </a:solidFill>
              </a:rPr>
              <a:t>I langt de fleste tilfælde ikke har betydning for den efterfølgende behandling eller mulighed for at komme sig – vigtig pointe!</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dirty="0"/>
          </a:p>
          <a:p>
            <a:pPr marR="0" lvl="0" algn="l" defTabSz="1219170" rtl="0" eaLnBrk="1" fontAlgn="auto" latinLnBrk="0" hangingPunct="1">
              <a:lnSpc>
                <a:spcPct val="100000"/>
              </a:lnSpc>
              <a:spcBef>
                <a:spcPts val="0"/>
              </a:spcBef>
              <a:spcAft>
                <a:spcPts val="0"/>
              </a:spcAft>
              <a:buClrTx/>
              <a:buSzTx/>
              <a:tabLst/>
              <a:defRPr/>
            </a:pPr>
            <a:endParaRPr lang="da-DK" dirty="0"/>
          </a:p>
        </p:txBody>
      </p:sp>
      <p:sp>
        <p:nvSpPr>
          <p:cNvPr id="4" name="Pladsholder til slidenumm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935DAE1-4DBC-4EBB-A0F7-2243D879E830}"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2954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indent="-285750">
              <a:buFont typeface="Arial" panose="020B0604020202020204" pitchFamily="34" charset="0"/>
              <a:buChar char="•"/>
            </a:pPr>
            <a:r>
              <a:rPr lang="da-DK" dirty="0"/>
              <a:t>Vigtigt at sige at</a:t>
            </a:r>
            <a:r>
              <a:rPr lang="da-DK" baseline="0" dirty="0"/>
              <a:t> s</a:t>
            </a:r>
            <a:r>
              <a:rPr lang="da-DK" dirty="0"/>
              <a:t>merter fra muskler og led ofte</a:t>
            </a:r>
            <a:r>
              <a:rPr lang="da-DK" baseline="0" dirty="0"/>
              <a:t> </a:t>
            </a:r>
            <a:r>
              <a:rPr lang="da-DK" dirty="0"/>
              <a:t>fluktuere over tid både ved enkelt</a:t>
            </a:r>
            <a:r>
              <a:rPr lang="da-DK" baseline="0" dirty="0"/>
              <a:t> episoder og set i et livstidsperspektiv </a:t>
            </a:r>
          </a:p>
          <a:p>
            <a:pPr marL="285750" indent="-285750">
              <a:buFont typeface="Arial" panose="020B0604020202020204" pitchFamily="34" charset="0"/>
              <a:buChar char="•"/>
            </a:pPr>
            <a:endParaRPr lang="da-DK" baseline="0" dirty="0"/>
          </a:p>
          <a:p>
            <a:pPr marL="285750" indent="-285750">
              <a:buFont typeface="Arial" panose="020B0604020202020204" pitchFamily="34" charset="0"/>
              <a:buChar char="•"/>
            </a:pPr>
            <a:r>
              <a:rPr lang="da-DK" baseline="0" dirty="0"/>
              <a:t>I kender det godt, så gør det ondt, så går det lidt bedre – svingende og kan uforudsigelige  - </a:t>
            </a:r>
            <a:r>
              <a:rPr lang="da-DK" baseline="0" dirty="0" err="1"/>
              <a:t>Evt</a:t>
            </a:r>
            <a:r>
              <a:rPr lang="da-DK" baseline="0" dirty="0"/>
              <a:t> eksempler </a:t>
            </a:r>
          </a:p>
          <a:p>
            <a:pPr marL="285750" indent="-285750">
              <a:buFont typeface="Arial" panose="020B0604020202020204" pitchFamily="34" charset="0"/>
              <a:buChar char="•"/>
            </a:pPr>
            <a:endParaRPr lang="da-DK" baseline="0" dirty="0"/>
          </a:p>
          <a:p>
            <a:pPr marL="285750" indent="-285750">
              <a:buFont typeface="Arial" panose="020B0604020202020204" pitchFamily="34" charset="0"/>
              <a:buChar char="•"/>
            </a:pPr>
            <a:r>
              <a:rPr lang="da-DK" baseline="0" dirty="0"/>
              <a:t>Derfor meget svært at forebygge og behandle </a:t>
            </a:r>
          </a:p>
          <a:p>
            <a:pPr marL="285750" indent="-285750">
              <a:buFont typeface="Arial" panose="020B0604020202020204" pitchFamily="34" charset="0"/>
              <a:buChar char="•"/>
            </a:pPr>
            <a:endParaRPr lang="da-DK" baseline="0" dirty="0"/>
          </a:p>
          <a:p>
            <a:pPr marL="0" indent="0">
              <a:buFont typeface="Arial" panose="020B0604020202020204" pitchFamily="34" charset="0"/>
              <a:buNone/>
            </a:pPr>
            <a:endParaRPr lang="da-DK" baseline="0" dirty="0"/>
          </a:p>
          <a:p>
            <a:pPr marL="285750" indent="-285750">
              <a:buFont typeface="Arial" panose="020B0604020202020204" pitchFamily="34" charset="0"/>
              <a:buChar char="•"/>
            </a:pPr>
            <a:endParaRPr lang="en-GB" dirty="0"/>
          </a:p>
          <a:p>
            <a:endParaRPr lang="en-GB" dirty="0"/>
          </a:p>
        </p:txBody>
      </p:sp>
      <p:sp>
        <p:nvSpPr>
          <p:cNvPr id="4" name="Pladsholder til slidenummer 3"/>
          <p:cNvSpPr>
            <a:spLocks noGrp="1"/>
          </p:cNvSpPr>
          <p:nvPr>
            <p:ph type="sldNum" sz="quarter" idx="10"/>
          </p:nvPr>
        </p:nvSpPr>
        <p:spPr/>
        <p:txBody>
          <a:bodyPr/>
          <a:lstStyle/>
          <a:p>
            <a:fld id="{9935DAE1-4DBC-4EBB-A0F7-2243D879E830}" type="slidenum">
              <a:rPr lang="da-DK" smtClean="0"/>
              <a:t>7</a:t>
            </a:fld>
            <a:endParaRPr lang="da-DK"/>
          </a:p>
        </p:txBody>
      </p:sp>
    </p:spTree>
    <p:extLst>
      <p:ext uri="{BB962C8B-B14F-4D97-AF65-F5344CB8AC3E}">
        <p14:creationId xmlns:p14="http://schemas.microsoft.com/office/powerpoint/2010/main" val="3119498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indent="-285750">
              <a:buFont typeface="Arial" panose="020B0604020202020204" pitchFamily="34" charset="0"/>
              <a:buChar char="•"/>
            </a:pPr>
            <a:r>
              <a:rPr lang="da-DK" sz="1600" b="0" i="0" u="none" strike="noStrike" kern="1200" baseline="0" dirty="0">
                <a:solidFill>
                  <a:schemeClr val="tx1"/>
                </a:solidFill>
                <a:latin typeface="+mn-lt"/>
                <a:ea typeface="+mn-ea"/>
                <a:cs typeface="+mn-cs"/>
              </a:rPr>
              <a:t>En af de største landvindinger indenfor behandling af smerter i muskler og led er, at vi nu ved at man kommer sig bedst ved at forblive i aktivitet </a:t>
            </a:r>
          </a:p>
          <a:p>
            <a:pPr marL="285750" indent="-285750">
              <a:buFont typeface="Arial" panose="020B0604020202020204" pitchFamily="34" charset="0"/>
              <a:buChar char="•"/>
            </a:pPr>
            <a:endParaRPr lang="da-DK" sz="1600" b="0" i="0" u="none" strike="noStrike" kern="1200" baseline="0" dirty="0">
              <a:solidFill>
                <a:schemeClr val="tx1"/>
              </a:solidFill>
              <a:latin typeface="+mn-lt"/>
              <a:ea typeface="+mn-ea"/>
              <a:cs typeface="+mn-cs"/>
            </a:endParaRPr>
          </a:p>
          <a:p>
            <a:pPr marL="285750" indent="-285750">
              <a:buFont typeface="Arial" panose="020B0604020202020204" pitchFamily="34" charset="0"/>
              <a:buChar char="•"/>
            </a:pPr>
            <a:r>
              <a:rPr lang="da-DK" sz="1600" b="0" i="0" u="none" strike="noStrike" kern="1200" baseline="0" dirty="0">
                <a:solidFill>
                  <a:schemeClr val="tx1"/>
                </a:solidFill>
                <a:latin typeface="+mn-lt"/>
                <a:ea typeface="+mn-ea"/>
                <a:cs typeface="+mn-cs"/>
              </a:rPr>
              <a:t>Det gælder faktisk uanset  om det er tale om en akutte skader (fx forstuvet ankel), genoptræning efter operation eller ved kroniske smertetilstande, så kommer man sig bedre...</a:t>
            </a:r>
          </a:p>
          <a:p>
            <a:pPr marL="285750" indent="-285750">
              <a:buFont typeface="Arial" panose="020B0604020202020204" pitchFamily="34" charset="0"/>
              <a:buChar char="•"/>
            </a:pPr>
            <a:r>
              <a:rPr lang="da-DK" sz="1600" b="0" i="0" u="none" strike="noStrike" kern="1200" baseline="0" dirty="0">
                <a:solidFill>
                  <a:schemeClr val="tx1"/>
                </a:solidFill>
                <a:latin typeface="+mn-lt"/>
                <a:ea typeface="+mn-ea"/>
                <a:cs typeface="+mn-cs"/>
              </a:rPr>
              <a:t>Klik </a:t>
            </a:r>
          </a:p>
          <a:p>
            <a:pPr marL="285750" indent="-285750">
              <a:buFont typeface="Arial" panose="020B0604020202020204" pitchFamily="34" charset="0"/>
              <a:buChar char="•"/>
            </a:pPr>
            <a:r>
              <a:rPr lang="da-DK" sz="1600" b="0" i="0" u="none" strike="noStrike" kern="1200" baseline="0" dirty="0">
                <a:solidFill>
                  <a:schemeClr val="tx1"/>
                </a:solidFill>
                <a:latin typeface="+mn-lt"/>
                <a:ea typeface="+mn-ea"/>
                <a:cs typeface="+mn-cs"/>
              </a:rPr>
              <a:t>Mest lovende er behandlingstiltag som kombinere information, vejledning om </a:t>
            </a:r>
            <a:r>
              <a:rPr lang="da-DK" sz="1600" b="0" i="0" u="none" strike="noStrike" kern="1200" baseline="0" dirty="0" err="1">
                <a:solidFill>
                  <a:schemeClr val="tx1"/>
                </a:solidFill>
                <a:latin typeface="+mn-lt"/>
                <a:ea typeface="+mn-ea"/>
                <a:cs typeface="+mn-cs"/>
              </a:rPr>
              <a:t>egenhåndtering</a:t>
            </a:r>
            <a:r>
              <a:rPr lang="da-DK" sz="1600" b="0" i="0" u="none" strike="noStrike" kern="1200" baseline="0" dirty="0">
                <a:solidFill>
                  <a:schemeClr val="tx1"/>
                </a:solidFill>
                <a:latin typeface="+mn-lt"/>
                <a:ea typeface="+mn-ea"/>
                <a:cs typeface="+mn-cs"/>
              </a:rPr>
              <a:t> og forblive i aktivitet/bevægelse</a:t>
            </a:r>
          </a:p>
          <a:p>
            <a:pPr marL="285750" indent="-285750">
              <a:buFont typeface="Arial" panose="020B0604020202020204" pitchFamily="34" charset="0"/>
              <a:buChar char="•"/>
            </a:pPr>
            <a:endParaRPr lang="da-DK" sz="1600" b="0" i="0" u="none" strike="noStrike" kern="1200" baseline="0" dirty="0">
              <a:solidFill>
                <a:schemeClr val="tx1"/>
              </a:solidFill>
              <a:latin typeface="+mn-lt"/>
              <a:ea typeface="+mn-ea"/>
              <a:cs typeface="+mn-cs"/>
            </a:endParaRPr>
          </a:p>
          <a:p>
            <a:pPr marL="285750" indent="-285750">
              <a:buFont typeface="Arial" panose="020B0604020202020204" pitchFamily="34" charset="0"/>
              <a:buChar char="•"/>
            </a:pPr>
            <a:r>
              <a:rPr lang="da-DK" sz="1600" b="0" i="0" u="none" strike="noStrike" kern="1200" baseline="0" dirty="0">
                <a:solidFill>
                  <a:schemeClr val="tx1"/>
                </a:solidFill>
                <a:latin typeface="+mn-lt"/>
                <a:ea typeface="+mn-ea"/>
                <a:cs typeface="+mn-cs"/>
              </a:rPr>
              <a:t>OG fordi….</a:t>
            </a:r>
          </a:p>
          <a:p>
            <a:pPr marL="285750" indent="-285750">
              <a:buFont typeface="Arial" panose="020B0604020202020204" pitchFamily="34" charset="0"/>
              <a:buChar char="•"/>
            </a:pPr>
            <a:endParaRPr lang="da-DK" sz="1600" b="0" i="0" u="none" strike="noStrike" kern="1200" baseline="0" dirty="0">
              <a:solidFill>
                <a:schemeClr val="tx1"/>
              </a:solidFill>
              <a:latin typeface="+mn-lt"/>
              <a:ea typeface="+mn-ea"/>
              <a:cs typeface="+mn-cs"/>
            </a:endParaRPr>
          </a:p>
          <a:p>
            <a:pPr marL="285750" indent="-285750">
              <a:buFont typeface="Arial" panose="020B0604020202020204" pitchFamily="34" charset="0"/>
              <a:buChar char="•"/>
            </a:pPr>
            <a:endParaRPr lang="da-DK" sz="1600" b="0" i="0" u="none" strike="noStrike" kern="1200" baseline="0" dirty="0">
              <a:solidFill>
                <a:schemeClr val="tx1"/>
              </a:solidFill>
              <a:latin typeface="+mn-lt"/>
              <a:ea typeface="+mn-ea"/>
              <a:cs typeface="+mn-cs"/>
            </a:endParaRPr>
          </a:p>
          <a:p>
            <a:pPr marL="285750" indent="-285750">
              <a:buFont typeface="Arial" panose="020B0604020202020204" pitchFamily="34" charset="0"/>
              <a:buChar char="•"/>
            </a:pPr>
            <a:endParaRPr lang="da-DK" sz="1600" b="0" i="0" u="none" strike="noStrike" kern="1200" baseline="0" dirty="0">
              <a:solidFill>
                <a:schemeClr val="tx1"/>
              </a:solidFill>
              <a:latin typeface="+mn-lt"/>
              <a:ea typeface="+mn-ea"/>
              <a:cs typeface="+mn-cs"/>
            </a:endParaRPr>
          </a:p>
          <a:p>
            <a:pPr marL="285750" indent="-285750">
              <a:buFont typeface="Arial" panose="020B0604020202020204" pitchFamily="34" charset="0"/>
              <a:buChar char="•"/>
            </a:pPr>
            <a:endParaRPr lang="da-DK" sz="1600" b="0" i="0" u="none" strike="noStrike" kern="1200" baseline="0" dirty="0">
              <a:solidFill>
                <a:schemeClr val="tx1"/>
              </a:solidFill>
              <a:latin typeface="+mn-lt"/>
              <a:ea typeface="+mn-ea"/>
              <a:cs typeface="+mn-cs"/>
            </a:endParaRPr>
          </a:p>
          <a:p>
            <a:pPr marL="285750" indent="-285750">
              <a:buFont typeface="Arial" panose="020B0604020202020204" pitchFamily="34" charset="0"/>
              <a:buChar char="•"/>
            </a:pPr>
            <a:endParaRPr lang="da-DK" sz="1600" b="0" i="0" u="none" strike="noStrike" kern="1200" baseline="0" dirty="0">
              <a:solidFill>
                <a:schemeClr val="tx1"/>
              </a:solidFill>
              <a:latin typeface="+mn-lt"/>
              <a:ea typeface="+mn-ea"/>
              <a:cs typeface="+mn-cs"/>
            </a:endParaRPr>
          </a:p>
        </p:txBody>
      </p:sp>
      <p:sp>
        <p:nvSpPr>
          <p:cNvPr id="4" name="Pladsholder til slidenummer 3"/>
          <p:cNvSpPr>
            <a:spLocks noGrp="1"/>
          </p:cNvSpPr>
          <p:nvPr>
            <p:ph type="sldNum" sz="quarter" idx="10"/>
          </p:nvPr>
        </p:nvSpPr>
        <p:spPr/>
        <p:txBody>
          <a:bodyPr/>
          <a:lstStyle/>
          <a:p>
            <a:fld id="{9935DAE1-4DBC-4EBB-A0F7-2243D879E830}" type="slidenum">
              <a:rPr lang="da-DK" smtClean="0"/>
              <a:t>8</a:t>
            </a:fld>
            <a:endParaRPr lang="da-DK"/>
          </a:p>
        </p:txBody>
      </p:sp>
    </p:spTree>
    <p:extLst>
      <p:ext uri="{BB962C8B-B14F-4D97-AF65-F5344CB8AC3E}">
        <p14:creationId xmlns:p14="http://schemas.microsoft.com/office/powerpoint/2010/main" val="404296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indent="-285750">
              <a:buFont typeface="Arial" panose="020B0604020202020204" pitchFamily="34" charset="0"/>
              <a:buChar char="•"/>
            </a:pPr>
            <a:r>
              <a:rPr lang="da-DK" dirty="0"/>
              <a:t>Men lad os kigge lidt på hvad vi ved om smerter på arbejdspladsen</a:t>
            </a:r>
          </a:p>
          <a:p>
            <a:pPr marL="285750" indent="-285750">
              <a:buFont typeface="Arial" panose="020B0604020202020204" pitchFamily="34" charset="0"/>
              <a:buChar char="•"/>
            </a:pPr>
            <a:r>
              <a:rPr lang="da-DK" dirty="0"/>
              <a:t>Vi bruger ca. en 1/3 af vores tid på at være arbejde</a:t>
            </a:r>
          </a:p>
          <a:p>
            <a:pPr marL="285750" indent="-285750">
              <a:buFontTx/>
              <a:buChar char="-"/>
            </a:pPr>
            <a:r>
              <a:rPr lang="da-DK" dirty="0"/>
              <a:t>De påvirkninger vi udsættes for kan have betydning for udvikling eller forværring af vores smerter </a:t>
            </a:r>
          </a:p>
        </p:txBody>
      </p:sp>
      <p:sp>
        <p:nvSpPr>
          <p:cNvPr id="4" name="Pladsholder til slidenummer 3"/>
          <p:cNvSpPr>
            <a:spLocks noGrp="1"/>
          </p:cNvSpPr>
          <p:nvPr>
            <p:ph type="sldNum" sz="quarter" idx="5"/>
          </p:nvPr>
        </p:nvSpPr>
        <p:spPr/>
        <p:txBody>
          <a:bodyPr/>
          <a:lstStyle/>
          <a:p>
            <a:fld id="{9935DAE1-4DBC-4EBB-A0F7-2243D879E830}" type="slidenum">
              <a:rPr lang="da-DK" smtClean="0"/>
              <a:t>9</a:t>
            </a:fld>
            <a:endParaRPr lang="da-DK"/>
          </a:p>
        </p:txBody>
      </p:sp>
    </p:spTree>
    <p:extLst>
      <p:ext uri="{BB962C8B-B14F-4D97-AF65-F5344CB8AC3E}">
        <p14:creationId xmlns:p14="http://schemas.microsoft.com/office/powerpoint/2010/main" val="3664504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indent="-285750">
              <a:buFont typeface="Arial" panose="020B0604020202020204" pitchFamily="34" charset="0"/>
              <a:buChar char="•"/>
            </a:pPr>
            <a:r>
              <a:rPr lang="da-DK" dirty="0"/>
              <a:t>Der er fundet nogen sammenhæng mellem en række individuelle faktorer (køn alder, fysisk form), fysisk krav i arbejdet ( fx løft, ensidigt gentage arbejde) og risiko for at udvikle smerter og nedsat arbejdsevne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Denne risiko kan til en hvis grad yderlig forværres af psykologiske og sociale faktorer  </a:t>
            </a:r>
          </a:p>
        </p:txBody>
      </p:sp>
      <p:sp>
        <p:nvSpPr>
          <p:cNvPr id="4" name="Pladsholder til slidenummer 3"/>
          <p:cNvSpPr>
            <a:spLocks noGrp="1"/>
          </p:cNvSpPr>
          <p:nvPr>
            <p:ph type="sldNum" sz="quarter" idx="5"/>
          </p:nvPr>
        </p:nvSpPr>
        <p:spPr/>
        <p:txBody>
          <a:bodyPr/>
          <a:lstStyle/>
          <a:p>
            <a:fld id="{9935DAE1-4DBC-4EBB-A0F7-2243D879E830}" type="slidenum">
              <a:rPr lang="da-DK" smtClean="0"/>
              <a:t>10</a:t>
            </a:fld>
            <a:endParaRPr lang="da-DK"/>
          </a:p>
        </p:txBody>
      </p:sp>
    </p:spTree>
    <p:extLst>
      <p:ext uri="{BB962C8B-B14F-4D97-AF65-F5344CB8AC3E}">
        <p14:creationId xmlns:p14="http://schemas.microsoft.com/office/powerpoint/2010/main" val="31677313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s_RM-logo">
    <p:spTree>
      <p:nvGrpSpPr>
        <p:cNvPr id="1" name=""/>
        <p:cNvGrpSpPr/>
        <p:nvPr/>
      </p:nvGrpSpPr>
      <p:grpSpPr>
        <a:xfrm>
          <a:off x="0" y="0"/>
          <a:ext cx="0" cy="0"/>
          <a:chOff x="0" y="0"/>
          <a:chExt cx="0" cy="0"/>
        </a:xfrm>
      </p:grpSpPr>
      <p:sp>
        <p:nvSpPr>
          <p:cNvPr id="2" name="Rektangel 1"/>
          <p:cNvSpPr>
            <a:spLocks noChangeAspect="1"/>
          </p:cNvSpPr>
          <p:nvPr userDrawn="1"/>
        </p:nvSpPr>
        <p:spPr>
          <a:xfrm>
            <a:off x="1" y="0"/>
            <a:ext cx="12195175" cy="6859588"/>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da-DK" sz="2400" dirty="0">
              <a:solidFill>
                <a:srgbClr val="3F3018"/>
              </a:solidFill>
            </a:endParaRPr>
          </a:p>
        </p:txBody>
      </p:sp>
      <p:pic>
        <p:nvPicPr>
          <p:cNvPr id="3" name="Billede 2"/>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3400" y="1989634"/>
            <a:ext cx="4861361" cy="2342510"/>
          </a:xfrm>
          <a:prstGeom prst="rect">
            <a:avLst/>
          </a:prstGeom>
        </p:spPr>
      </p:pic>
      <p:sp>
        <p:nvSpPr>
          <p:cNvPr id="7" name="Rectangle 113"/>
          <p:cNvSpPr>
            <a:spLocks noGrp="1" noChangeAspect="1" noChangeArrowheads="1"/>
          </p:cNvSpPr>
          <p:nvPr>
            <p:ph type="subTitle" sz="quarter" idx="1" hasCustomPrompt="1"/>
          </p:nvPr>
        </p:nvSpPr>
        <p:spPr>
          <a:xfrm>
            <a:off x="694877" y="5342988"/>
            <a:ext cx="10805419" cy="637334"/>
          </a:xfrm>
        </p:spPr>
        <p:txBody>
          <a:bodyPr anchor="t"/>
          <a:lstStyle>
            <a:lvl1pPr marL="0" indent="0" algn="ctr">
              <a:buFont typeface="Wingdings" pitchFamily="2" charset="2"/>
              <a:buNone/>
              <a:tabLst>
                <a:tab pos="1168400" algn="l"/>
              </a:tabLst>
              <a:defRPr sz="2600">
                <a:solidFill>
                  <a:schemeClr val="bg1"/>
                </a:solidFill>
              </a:defRPr>
            </a:lvl1pPr>
          </a:lstStyle>
          <a:p>
            <a:pPr lvl="0"/>
            <a:r>
              <a:rPr lang="da-DK" altLang="da-DK" noProof="0" dirty="0"/>
              <a:t>Skriv titel her</a:t>
            </a:r>
          </a:p>
        </p:txBody>
      </p:sp>
    </p:spTree>
    <p:extLst>
      <p:ext uri="{BB962C8B-B14F-4D97-AF65-F5344CB8AC3E}">
        <p14:creationId xmlns:p14="http://schemas.microsoft.com/office/powerpoint/2010/main" val="4188144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verskrift og indhold_ORANGE">
    <p:spTree>
      <p:nvGrpSpPr>
        <p:cNvPr id="1" name=""/>
        <p:cNvGrpSpPr/>
        <p:nvPr/>
      </p:nvGrpSpPr>
      <p:grpSpPr>
        <a:xfrm>
          <a:off x="0" y="0"/>
          <a:ext cx="0" cy="0"/>
          <a:chOff x="0" y="0"/>
          <a:chExt cx="0" cy="0"/>
        </a:xfrm>
      </p:grpSpPr>
      <p:sp>
        <p:nvSpPr>
          <p:cNvPr id="5" name="Rektangel 4"/>
          <p:cNvSpPr/>
          <p:nvPr userDrawn="1"/>
        </p:nvSpPr>
        <p:spPr>
          <a:xfrm>
            <a:off x="1" y="576000"/>
            <a:ext cx="12195175" cy="5940000"/>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da-DK" sz="2400"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187" y="1188000"/>
            <a:ext cx="10082625"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3038164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verskrift og indhold_PETROL">
    <p:spTree>
      <p:nvGrpSpPr>
        <p:cNvPr id="1" name=""/>
        <p:cNvGrpSpPr/>
        <p:nvPr/>
      </p:nvGrpSpPr>
      <p:grpSpPr>
        <a:xfrm>
          <a:off x="0" y="0"/>
          <a:ext cx="0" cy="0"/>
          <a:chOff x="0" y="0"/>
          <a:chExt cx="0" cy="0"/>
        </a:xfrm>
      </p:grpSpPr>
      <p:sp>
        <p:nvSpPr>
          <p:cNvPr id="5" name="Rektangel 4"/>
          <p:cNvSpPr/>
          <p:nvPr userDrawn="1"/>
        </p:nvSpPr>
        <p:spPr>
          <a:xfrm>
            <a:off x="1" y="576000"/>
            <a:ext cx="12195175" cy="5940000"/>
          </a:xfrm>
          <a:prstGeom prst="rect">
            <a:avLst/>
          </a:prstGeom>
          <a:solidFill>
            <a:schemeClr val="accent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da-DK" sz="2400"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187" y="1188000"/>
            <a:ext cx="10082625"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3633961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tekst, overskrift og indhold_HVI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281" y="1800000"/>
            <a:ext cx="10083938" cy="720000"/>
          </a:xfrm>
        </p:spPr>
        <p:txBody>
          <a:bodyPr/>
          <a:lstStyle>
            <a:lvl1pPr>
              <a:defRPr/>
            </a:lvl1pPr>
          </a:lstStyle>
          <a:p>
            <a:r>
              <a:rPr lang="da-DK" dirty="0"/>
              <a:t>Skriv overskrift her</a:t>
            </a:r>
          </a:p>
        </p:txBody>
      </p:sp>
      <p:sp>
        <p:nvSpPr>
          <p:cNvPr id="5" name="Pladsholder til indhold 4"/>
          <p:cNvSpPr>
            <a:spLocks noGrp="1"/>
          </p:cNvSpPr>
          <p:nvPr>
            <p:ph sz="quarter" idx="11" hasCustomPrompt="1"/>
          </p:nvPr>
        </p:nvSpPr>
        <p:spPr>
          <a:xfrm>
            <a:off x="720281" y="2700000"/>
            <a:ext cx="10083938" cy="3600000"/>
          </a:xfrm>
        </p:spPr>
        <p:txBody>
          <a:bodyPr anchor="t" anchorCtr="0"/>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Pladsholder til tekst 3"/>
          <p:cNvSpPr>
            <a:spLocks noGrp="1"/>
          </p:cNvSpPr>
          <p:nvPr>
            <p:ph type="body" sz="quarter" idx="12" hasCustomPrompt="1"/>
          </p:nvPr>
        </p:nvSpPr>
        <p:spPr>
          <a:xfrm>
            <a:off x="0" y="1188001"/>
            <a:ext cx="2503151" cy="453179"/>
          </a:xfrm>
          <a:solidFill>
            <a:schemeClr val="accent3"/>
          </a:solidFill>
          <a:ln>
            <a:noFill/>
          </a:ln>
        </p:spPr>
        <p:txBody>
          <a:bodyPr wrap="none" lIns="720000" tIns="71998" rIns="180000" bIns="71998">
            <a:spAutoFit/>
          </a:bodyPr>
          <a:lstStyle>
            <a:lvl1pPr marL="0" indent="0">
              <a:buNone/>
              <a:defRPr sz="2000" b="1" baseline="0">
                <a:solidFill>
                  <a:schemeClr val="bg1"/>
                </a:solidFill>
              </a:defRPr>
            </a:lvl1pPr>
            <a:lvl2pPr marL="833946" indent="0">
              <a:buNone/>
              <a:defRPr b="1">
                <a:solidFill>
                  <a:schemeClr val="bg1"/>
                </a:solidFill>
              </a:defRPr>
            </a:lvl2pPr>
            <a:lvl3pPr marL="1549361" indent="0">
              <a:buNone/>
              <a:defRPr b="1">
                <a:solidFill>
                  <a:schemeClr val="bg1"/>
                </a:solidFill>
              </a:defRPr>
            </a:lvl3pPr>
            <a:lvl4pPr marL="2279592" indent="0">
              <a:buNone/>
              <a:defRPr b="1">
                <a:solidFill>
                  <a:schemeClr val="bg1"/>
                </a:solidFill>
              </a:defRPr>
            </a:lvl4pPr>
            <a:lvl5pPr marL="2874361" indent="0">
              <a:buNone/>
              <a:defRPr b="1">
                <a:solidFill>
                  <a:schemeClr val="bg1"/>
                </a:solidFill>
              </a:defRPr>
            </a:lvl5pPr>
          </a:lstStyle>
          <a:p>
            <a:pPr lvl="0"/>
            <a:r>
              <a:rPr lang="da-DK" dirty="0"/>
              <a:t>SKRIV HER</a:t>
            </a:r>
          </a:p>
        </p:txBody>
      </p:sp>
    </p:spTree>
    <p:extLst>
      <p:ext uri="{BB962C8B-B14F-4D97-AF65-F5344CB8AC3E}">
        <p14:creationId xmlns:p14="http://schemas.microsoft.com/office/powerpoint/2010/main" val="165870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oto i bred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1" y="576000"/>
            <a:ext cx="12195175" cy="5940000"/>
          </a:xfrm>
        </p:spPr>
        <p:txBody>
          <a:bodyPr/>
          <a:lstStyle>
            <a:lvl1pPr marL="0" indent="0" algn="ctr">
              <a:buNone/>
              <a:defRPr sz="2700" baseline="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1483631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oto i høj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3421336" y="576000"/>
            <a:ext cx="4501758" cy="5940000"/>
          </a:xfrm>
        </p:spPr>
        <p:txBody>
          <a:bodyPr/>
          <a:lstStyle>
            <a:lvl1pPr marL="0" indent="0" algn="ctr">
              <a:buNone/>
              <a:defRPr sz="2700" baseline="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dirty="0"/>
              <a:t>Klik på ikonet </a:t>
            </a:r>
            <a:br>
              <a:rPr lang="da-DK" dirty="0"/>
            </a:br>
            <a:r>
              <a:rPr lang="da-DK" dirty="0"/>
              <a:t>for at tilføje et billede</a:t>
            </a:r>
            <a:br>
              <a:rPr lang="da-DK" dirty="0"/>
            </a:br>
            <a:br>
              <a:rPr lang="da-DK" dirty="0"/>
            </a:br>
            <a:br>
              <a:rPr lang="da-DK" dirty="0"/>
            </a:br>
            <a:endParaRPr lang="da-DK" dirty="0"/>
          </a:p>
        </p:txBody>
      </p:sp>
      <p:sp>
        <p:nvSpPr>
          <p:cNvPr id="3" name="Tekstboks 2"/>
          <p:cNvSpPr txBox="1"/>
          <p:nvPr userDrawn="1"/>
        </p:nvSpPr>
        <p:spPr>
          <a:xfrm>
            <a:off x="-1489231" y="3141698"/>
            <a:ext cx="1152428" cy="430986"/>
          </a:xfrm>
          <a:prstGeom prst="rect">
            <a:avLst/>
          </a:prstGeom>
          <a:noFill/>
        </p:spPr>
        <p:txBody>
          <a:bodyPr wrap="square" lIns="0" tIns="0" rIns="0" bIns="0" rtlCol="0">
            <a:spAutoFit/>
          </a:bodyPr>
          <a:lstStyle/>
          <a:p>
            <a:r>
              <a:rPr lang="da-DK" sz="900" dirty="0"/>
              <a:t>Foto kan også placeres længere til venstre på siden</a:t>
            </a:r>
          </a:p>
        </p:txBody>
      </p:sp>
    </p:spTree>
    <p:extLst>
      <p:ext uri="{BB962C8B-B14F-4D97-AF65-F5344CB8AC3E}">
        <p14:creationId xmlns:p14="http://schemas.microsoft.com/office/powerpoint/2010/main" val="2005836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to med overskrift og billedtekst">
    <p:spTree>
      <p:nvGrpSpPr>
        <p:cNvPr id="1" name=""/>
        <p:cNvGrpSpPr/>
        <p:nvPr/>
      </p:nvGrpSpPr>
      <p:grpSpPr>
        <a:xfrm>
          <a:off x="0" y="0"/>
          <a:ext cx="0" cy="0"/>
          <a:chOff x="0" y="0"/>
          <a:chExt cx="0" cy="0"/>
        </a:xfrm>
      </p:grpSpPr>
      <p:sp>
        <p:nvSpPr>
          <p:cNvPr id="5" name="Pladsholder til billede 2"/>
          <p:cNvSpPr>
            <a:spLocks noGrp="1"/>
          </p:cNvSpPr>
          <p:nvPr>
            <p:ph type="pic" idx="11" hasCustomPrompt="1"/>
          </p:nvPr>
        </p:nvSpPr>
        <p:spPr>
          <a:xfrm>
            <a:off x="720281" y="1800000"/>
            <a:ext cx="10083938" cy="4176000"/>
          </a:xfrm>
        </p:spPr>
        <p:txBody>
          <a:bodyPr/>
          <a:lstStyle>
            <a:lvl1pPr marL="0" indent="0" algn="ctr">
              <a:buNone/>
              <a:defRPr sz="2700" baseline="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dirty="0"/>
              <a:t>Klik på ikonet for at tilføje et billede</a:t>
            </a:r>
            <a:br>
              <a:rPr lang="da-DK" dirty="0"/>
            </a:br>
            <a:br>
              <a:rPr lang="da-DK" dirty="0"/>
            </a:br>
            <a:endParaRPr lang="da-DK" dirty="0"/>
          </a:p>
        </p:txBody>
      </p:sp>
      <p:sp>
        <p:nvSpPr>
          <p:cNvPr id="3" name="Titel 1"/>
          <p:cNvSpPr>
            <a:spLocks noGrp="1" noChangeAspect="1"/>
          </p:cNvSpPr>
          <p:nvPr>
            <p:ph type="title" hasCustomPrompt="1"/>
          </p:nvPr>
        </p:nvSpPr>
        <p:spPr>
          <a:xfrm>
            <a:off x="720281" y="828000"/>
            <a:ext cx="10083938" cy="900000"/>
          </a:xfrm>
        </p:spPr>
        <p:txBody>
          <a:bodyPr/>
          <a:lstStyle>
            <a:lvl1pPr>
              <a:defRPr/>
            </a:lvl1pPr>
          </a:lstStyle>
          <a:p>
            <a:r>
              <a:rPr lang="da-DK" dirty="0"/>
              <a:t>Skriv overskrift her</a:t>
            </a:r>
          </a:p>
        </p:txBody>
      </p:sp>
      <p:sp>
        <p:nvSpPr>
          <p:cNvPr id="4" name="Pladsholder til tekst 3"/>
          <p:cNvSpPr>
            <a:spLocks noGrp="1"/>
          </p:cNvSpPr>
          <p:nvPr>
            <p:ph type="body" sz="quarter" idx="12" hasCustomPrompt="1"/>
          </p:nvPr>
        </p:nvSpPr>
        <p:spPr>
          <a:xfrm>
            <a:off x="720281" y="6048001"/>
            <a:ext cx="10083938" cy="360083"/>
          </a:xfrm>
        </p:spPr>
        <p:txBody>
          <a:bodyPr anchor="t" anchorCtr="0">
            <a:normAutofit/>
          </a:bodyPr>
          <a:lstStyle>
            <a:lvl1pPr marL="0" indent="0">
              <a:buNone/>
              <a:defRPr sz="1800" baseline="0">
                <a:solidFill>
                  <a:schemeClr val="tx1"/>
                </a:solidFill>
              </a:defRPr>
            </a:lvl1pPr>
            <a:lvl2pPr marL="833946" indent="0">
              <a:buNone/>
              <a:defRPr sz="1900">
                <a:solidFill>
                  <a:schemeClr val="tx1"/>
                </a:solidFill>
              </a:defRPr>
            </a:lvl2pPr>
            <a:lvl3pPr marL="1549361" indent="0">
              <a:buNone/>
              <a:defRPr sz="1900">
                <a:solidFill>
                  <a:schemeClr val="tx1"/>
                </a:solidFill>
              </a:defRPr>
            </a:lvl3pPr>
            <a:lvl4pPr marL="2279592" indent="0">
              <a:buNone/>
              <a:defRPr sz="1900">
                <a:solidFill>
                  <a:schemeClr val="tx1"/>
                </a:solidFill>
              </a:defRPr>
            </a:lvl4pPr>
            <a:lvl5pPr marL="2874361" indent="0">
              <a:buNone/>
              <a:defRPr sz="1900">
                <a:solidFill>
                  <a:schemeClr val="tx1"/>
                </a:solidFill>
              </a:defRPr>
            </a:lvl5pPr>
          </a:lstStyle>
          <a:p>
            <a:pPr lvl="0"/>
            <a:r>
              <a:rPr lang="da-DK" dirty="0"/>
              <a:t>Skriv tekst her</a:t>
            </a:r>
          </a:p>
        </p:txBody>
      </p:sp>
    </p:spTree>
    <p:extLst>
      <p:ext uri="{BB962C8B-B14F-4D97-AF65-F5344CB8AC3E}">
        <p14:creationId xmlns:p14="http://schemas.microsoft.com/office/powerpoint/2010/main" val="1713122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Foto på hele formatet">
    <p:spTree>
      <p:nvGrpSpPr>
        <p:cNvPr id="1" name=""/>
        <p:cNvGrpSpPr/>
        <p:nvPr/>
      </p:nvGrpSpPr>
      <p:grpSpPr>
        <a:xfrm>
          <a:off x="0" y="0"/>
          <a:ext cx="0" cy="0"/>
          <a:chOff x="0" y="0"/>
          <a:chExt cx="0" cy="0"/>
        </a:xfrm>
      </p:grpSpPr>
      <p:sp>
        <p:nvSpPr>
          <p:cNvPr id="6" name="Pladsholder til billede 2"/>
          <p:cNvSpPr>
            <a:spLocks noGrp="1"/>
          </p:cNvSpPr>
          <p:nvPr>
            <p:ph type="pic" idx="11" hasCustomPrompt="1"/>
          </p:nvPr>
        </p:nvSpPr>
        <p:spPr>
          <a:xfrm>
            <a:off x="1" y="0"/>
            <a:ext cx="12195175" cy="6859588"/>
          </a:xfrm>
        </p:spPr>
        <p:txBody>
          <a:bodyPr/>
          <a:lstStyle>
            <a:lvl1pPr marL="0" indent="0" algn="ctr">
              <a:buNone/>
              <a:defRPr sz="2700" baseline="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dirty="0"/>
              <a:t>Klik på ikonet for 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1800121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el 1"/>
          <p:cNvSpPr>
            <a:spLocks noGrp="1" noChangeAspect="1"/>
          </p:cNvSpPr>
          <p:nvPr>
            <p:ph type="title" hasCustomPrompt="1"/>
          </p:nvPr>
        </p:nvSpPr>
        <p:spPr>
          <a:xfrm>
            <a:off x="720281" y="1188000"/>
            <a:ext cx="10083938" cy="900000"/>
          </a:xfrm>
        </p:spPr>
        <p:txBody>
          <a:bodyPr anchor="t" anchorCtr="0"/>
          <a:lstStyle>
            <a:lvl1pPr>
              <a:defRPr/>
            </a:lvl1pPr>
          </a:lstStyle>
          <a:p>
            <a:r>
              <a:rPr lang="da-DK" dirty="0"/>
              <a:t>Skriv overskrift her</a:t>
            </a:r>
          </a:p>
        </p:txBody>
      </p:sp>
    </p:spTree>
    <p:extLst>
      <p:ext uri="{BB962C8B-B14F-4D97-AF65-F5344CB8AC3E}">
        <p14:creationId xmlns:p14="http://schemas.microsoft.com/office/powerpoint/2010/main" val="1023454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851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to højformat - 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1758" y="1908000"/>
            <a:ext cx="6302461" cy="900000"/>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1758" y="2880000"/>
            <a:ext cx="3061195" cy="3312000"/>
          </a:xfrm>
        </p:spPr>
        <p:txBody>
          <a:bodyPr anchor="t" anchorCtr="0"/>
          <a:lstStyle>
            <a:lvl1pPr marL="0" indent="0">
              <a:buNone/>
              <a:defRPr sz="2600"/>
            </a:lvl1pPr>
            <a:lvl2pPr marL="444500" indent="-263525">
              <a:tabLst/>
              <a:defRPr sz="2200"/>
            </a:lvl2pPr>
            <a:lvl3pPr>
              <a:defRPr sz="2700"/>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743024" y="2880000"/>
            <a:ext cx="3061195" cy="3312000"/>
          </a:xfrm>
        </p:spPr>
        <p:txBody>
          <a:bodyPr anchor="t" anchorCtr="0"/>
          <a:lstStyle>
            <a:lvl1pPr marL="0" indent="0">
              <a:buNone/>
              <a:defRPr sz="2600"/>
            </a:lvl1pPr>
            <a:lvl2pPr marL="444500" indent="-263525">
              <a:defRPr sz="2200"/>
            </a:lvl2pPr>
            <a:lvl3pPr>
              <a:defRPr sz="2700"/>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0" y="1"/>
            <a:ext cx="4141617" cy="6859588"/>
          </a:xfrm>
        </p:spPr>
        <p:txBody>
          <a:bodyPr/>
          <a:lstStyle>
            <a:lvl1pPr marL="0" indent="0" algn="ctr">
              <a:buNone/>
              <a:defRPr sz="2000" baseline="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2890177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dias_MIDTRØD">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srcRect t="13482" b="12018"/>
          <a:stretch/>
        </p:blipFill>
        <p:spPr>
          <a:xfrm>
            <a:off x="-8627" y="909514"/>
            <a:ext cx="12195174" cy="5112568"/>
          </a:xfrm>
          <a:prstGeom prst="rect">
            <a:avLst/>
          </a:prstGeom>
        </p:spPr>
      </p:pic>
      <p:sp>
        <p:nvSpPr>
          <p:cNvPr id="39024" name="Rectangle 112"/>
          <p:cNvSpPr>
            <a:spLocks noGrp="1" noChangeAspect="1" noChangeArrowheads="1"/>
          </p:cNvSpPr>
          <p:nvPr>
            <p:ph type="ctrTitle" sz="quarter" hasCustomPrompt="1"/>
          </p:nvPr>
        </p:nvSpPr>
        <p:spPr>
          <a:xfrm>
            <a:off x="1080422" y="3600000"/>
            <a:ext cx="9723797" cy="1440196"/>
          </a:xfrm>
        </p:spPr>
        <p:txBody>
          <a:bodyPr/>
          <a:lstStyle>
            <a:lvl1pPr>
              <a:lnSpc>
                <a:spcPct val="100000"/>
              </a:lnSpc>
              <a:spcAft>
                <a:spcPct val="20000"/>
              </a:spcAft>
              <a:defRPr sz="5000">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422" y="5112001"/>
            <a:ext cx="9723797" cy="719305"/>
          </a:xfrm>
        </p:spPr>
        <p:txBody>
          <a:bodyPr anchor="t"/>
          <a:lstStyle>
            <a:lvl1pPr marL="0" indent="0">
              <a:buFont typeface="Wingdings" pitchFamily="2" charset="2"/>
              <a:buNone/>
              <a:defRPr sz="2600"/>
            </a:lvl1pPr>
          </a:lstStyle>
          <a:p>
            <a:pPr lvl="0"/>
            <a:r>
              <a:rPr lang="da-DK" altLang="da-DK" noProof="0" dirty="0"/>
              <a:t>Skriv undertitel her</a:t>
            </a:r>
          </a:p>
        </p:txBody>
      </p:sp>
    </p:spTree>
    <p:extLst>
      <p:ext uri="{BB962C8B-B14F-4D97-AF65-F5344CB8AC3E}">
        <p14:creationId xmlns:p14="http://schemas.microsoft.com/office/powerpoint/2010/main" val="8866724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to højformat - overskrift og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1758" y="1908000"/>
            <a:ext cx="6302461" cy="900000"/>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1758" y="2880000"/>
            <a:ext cx="6302461" cy="3312000"/>
          </a:xfrm>
        </p:spPr>
        <p:txBody>
          <a:bodyPr anchor="t" anchorCtr="0"/>
          <a:lstStyle>
            <a:lvl1pPr marL="0" indent="0">
              <a:buNone/>
              <a:defRPr sz="2600"/>
            </a:lvl1pPr>
            <a:lvl2pPr marL="1079500" indent="-246063">
              <a:defRPr sz="2200"/>
            </a:lvl2pPr>
            <a:lvl3pPr>
              <a:defRPr sz="2700"/>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0" y="0"/>
            <a:ext cx="4141617" cy="6859588"/>
          </a:xfrm>
        </p:spPr>
        <p:txBody>
          <a:bodyPr/>
          <a:lstStyle>
            <a:lvl1pPr marL="0" indent="0" algn="ctr">
              <a:buNone/>
              <a:defRPr sz="2000" baseline="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2318858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to bredformat - overskrift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281" y="1188000"/>
            <a:ext cx="10083938" cy="540000"/>
          </a:xfrm>
        </p:spPr>
        <p:txBody>
          <a:bodyPr anchor="t" anchorCtr="0"/>
          <a:lstStyle>
            <a:lvl1pPr>
              <a:defRPr/>
            </a:lvl1pPr>
          </a:lstStyle>
          <a:p>
            <a:r>
              <a:rPr lang="da-DK" dirty="0"/>
              <a:t>Skriv overskrift her</a:t>
            </a:r>
          </a:p>
        </p:txBody>
      </p:sp>
      <p:sp>
        <p:nvSpPr>
          <p:cNvPr id="6" name="Pladsholder til indhold 2"/>
          <p:cNvSpPr>
            <a:spLocks noGrp="1"/>
          </p:cNvSpPr>
          <p:nvPr>
            <p:ph sz="half" idx="11" hasCustomPrompt="1"/>
          </p:nvPr>
        </p:nvSpPr>
        <p:spPr>
          <a:xfrm>
            <a:off x="7562953" y="1800000"/>
            <a:ext cx="3241266" cy="4392000"/>
          </a:xfrm>
        </p:spPr>
        <p:txBody>
          <a:bodyPr anchor="t" anchorCtr="0"/>
          <a:lstStyle>
            <a:lvl1pPr marL="0" indent="0">
              <a:buNone/>
              <a:defRPr sz="2600"/>
            </a:lvl1pPr>
            <a:lvl2pPr marL="444500" indent="-263525">
              <a:defRPr sz="2200"/>
            </a:lvl2pPr>
            <a:lvl3pPr>
              <a:defRPr sz="2700"/>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720281" y="1800000"/>
            <a:ext cx="6662602" cy="4392000"/>
          </a:xfrm>
        </p:spPr>
        <p:txBody>
          <a:bodyPr/>
          <a:lstStyle>
            <a:lvl1pPr marL="0" indent="0" algn="ctr">
              <a:buNone/>
              <a:defRPr sz="2700" baseline="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524582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281" y="1188000"/>
            <a:ext cx="10083938" cy="900000"/>
          </a:xfrm>
        </p:spPr>
        <p:txBody>
          <a:bodyPr anchor="t" anchorCtr="0"/>
          <a:lstStyle>
            <a:lvl1pPr>
              <a:defRPr baseline="0"/>
            </a:lvl1pPr>
          </a:lstStyle>
          <a:p>
            <a:r>
              <a:rPr lang="da-DK" dirty="0"/>
              <a:t>Skriv overskrift her</a:t>
            </a:r>
          </a:p>
        </p:txBody>
      </p:sp>
      <p:sp>
        <p:nvSpPr>
          <p:cNvPr id="3" name="Pladsholder til indhold 2"/>
          <p:cNvSpPr>
            <a:spLocks noGrp="1" noChangeAspect="1"/>
          </p:cNvSpPr>
          <p:nvPr>
            <p:ph sz="half" idx="1" hasCustomPrompt="1"/>
          </p:nvPr>
        </p:nvSpPr>
        <p:spPr>
          <a:xfrm>
            <a:off x="720281" y="2159502"/>
            <a:ext cx="4861898" cy="4032000"/>
          </a:xfrm>
        </p:spPr>
        <p:txBody>
          <a:bodyPr anchor="t" anchorCtr="0"/>
          <a:lstStyle>
            <a:lvl1pPr>
              <a:defRPr sz="3200"/>
            </a:lvl1pPr>
            <a:lvl2pPr marL="715963" indent="-271463">
              <a:defRPr sz="2600"/>
            </a:lvl2pPr>
            <a:lvl3pPr marL="985838" indent="-269875">
              <a:defRPr sz="2600"/>
            </a:lvl3pPr>
            <a:lvl4pPr marL="1343025" indent="-269875">
              <a:defRPr sz="2200"/>
            </a:lvl4pPr>
            <a:lvl5pPr marL="1701800" indent="-269875">
              <a:defRPr sz="18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noChangeAspect="1"/>
          </p:cNvSpPr>
          <p:nvPr>
            <p:ph sz="half" idx="10" hasCustomPrompt="1"/>
          </p:nvPr>
        </p:nvSpPr>
        <p:spPr>
          <a:xfrm>
            <a:off x="5942321" y="2160000"/>
            <a:ext cx="4861898" cy="4032000"/>
          </a:xfrm>
        </p:spPr>
        <p:txBody>
          <a:bodyPr anchor="t" anchorCtr="0"/>
          <a:lstStyle>
            <a:lvl1pPr>
              <a:defRPr sz="3200"/>
            </a:lvl1pPr>
            <a:lvl2pPr marL="357188" indent="-357188">
              <a:defRPr sz="2600"/>
            </a:lvl2pPr>
            <a:lvl3pPr marL="715963" indent="-271463">
              <a:defRPr sz="2600"/>
            </a:lvl3pPr>
            <a:lvl4pPr marL="1343025" indent="-269875">
              <a:defRPr sz="2200"/>
            </a:lvl4pPr>
            <a:lvl5pPr marL="1701800" indent="-269875">
              <a:defRPr sz="18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2"/>
            <a:r>
              <a:rPr lang="da-DK" altLang="da-DK" dirty="0"/>
              <a:t>første niveau</a:t>
            </a:r>
          </a:p>
        </p:txBody>
      </p:sp>
    </p:spTree>
    <p:extLst>
      <p:ext uri="{BB962C8B-B14F-4D97-AF65-F5344CB8AC3E}">
        <p14:creationId xmlns:p14="http://schemas.microsoft.com/office/powerpoint/2010/main" val="1285695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Overskrift og tre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281" y="1188000"/>
            <a:ext cx="10083938" cy="900000"/>
          </a:xfrm>
        </p:spPr>
        <p:txBody>
          <a:bodyPr anchor="t" anchorCtr="0"/>
          <a:lstStyle>
            <a:lvl1pPr>
              <a:defRPr/>
            </a:lvl1pPr>
          </a:lstStyle>
          <a:p>
            <a:r>
              <a:rPr lang="da-DK" dirty="0"/>
              <a:t>Skriv overskrift her</a:t>
            </a:r>
          </a:p>
        </p:txBody>
      </p:sp>
      <p:sp>
        <p:nvSpPr>
          <p:cNvPr id="3" name="Pladsholder til indhold 2"/>
          <p:cNvSpPr>
            <a:spLocks noGrp="1"/>
          </p:cNvSpPr>
          <p:nvPr>
            <p:ph sz="half" idx="1" hasCustomPrompt="1"/>
          </p:nvPr>
        </p:nvSpPr>
        <p:spPr>
          <a:xfrm>
            <a:off x="720281" y="2159502"/>
            <a:ext cx="3241266" cy="4032000"/>
          </a:xfrm>
        </p:spPr>
        <p:txBody>
          <a:bodyPr anchor="t" anchorCtr="0"/>
          <a:lstStyle>
            <a:lvl1pPr marL="0" indent="0">
              <a:buNone/>
              <a:defRPr sz="2600"/>
            </a:lvl1pPr>
            <a:lvl2pPr marL="444500" indent="-263525">
              <a:defRPr sz="2200"/>
            </a:lvl2pPr>
            <a:lvl3pPr marL="1549361" indent="0">
              <a:buNone/>
              <a:defRPr sz="2700"/>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5" name="Pladsholder til indhold 2"/>
          <p:cNvSpPr>
            <a:spLocks noGrp="1"/>
          </p:cNvSpPr>
          <p:nvPr>
            <p:ph sz="half" idx="10" hasCustomPrompt="1"/>
          </p:nvPr>
        </p:nvSpPr>
        <p:spPr>
          <a:xfrm>
            <a:off x="4141617" y="2160000"/>
            <a:ext cx="3241266" cy="4032000"/>
          </a:xfrm>
        </p:spPr>
        <p:txBody>
          <a:bodyPr anchor="t" anchorCtr="0"/>
          <a:lstStyle>
            <a:lvl1pPr marL="0" indent="0">
              <a:buNone/>
              <a:defRPr sz="2600"/>
            </a:lvl1pPr>
            <a:lvl2pPr marL="444500" indent="-263525">
              <a:defRPr sz="2200"/>
            </a:lvl2pPr>
            <a:lvl3pPr>
              <a:defRPr sz="2700"/>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562953" y="2160000"/>
            <a:ext cx="3241266" cy="4032000"/>
          </a:xfrm>
        </p:spPr>
        <p:txBody>
          <a:bodyPr anchor="t" anchorCtr="0"/>
          <a:lstStyle>
            <a:lvl1pPr marL="0" indent="0">
              <a:buNone/>
              <a:defRPr sz="2600"/>
            </a:lvl1pPr>
            <a:lvl2pPr marL="444500" indent="-263525">
              <a:defRPr sz="2200"/>
            </a:lvl2pPr>
            <a:lvl3pPr>
              <a:defRPr sz="2700"/>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Tree>
    <p:extLst>
      <p:ext uri="{BB962C8B-B14F-4D97-AF65-F5344CB8AC3E}">
        <p14:creationId xmlns:p14="http://schemas.microsoft.com/office/powerpoint/2010/main" val="41668018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verskrift og tre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281" y="1188000"/>
            <a:ext cx="10083938" cy="900000"/>
          </a:xfrm>
        </p:spPr>
        <p:txBody>
          <a:bodyPr anchor="t" anchorCtr="0"/>
          <a:lstStyle>
            <a:lvl1pPr>
              <a:defRPr/>
            </a:lvl1pPr>
          </a:lstStyle>
          <a:p>
            <a:r>
              <a:rPr lang="da-DK" dirty="0"/>
              <a:t>Skriv overskrift her</a:t>
            </a:r>
          </a:p>
        </p:txBody>
      </p:sp>
      <p:sp>
        <p:nvSpPr>
          <p:cNvPr id="9" name="Pladsholder til billede 8"/>
          <p:cNvSpPr>
            <a:spLocks noGrp="1" noChangeAspect="1"/>
          </p:cNvSpPr>
          <p:nvPr>
            <p:ph type="pic" sz="quarter" idx="10" hasCustomPrompt="1"/>
          </p:nvPr>
        </p:nvSpPr>
        <p:spPr>
          <a:xfrm>
            <a:off x="720281" y="2160000"/>
            <a:ext cx="3241266" cy="4032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1" hasCustomPrompt="1"/>
          </p:nvPr>
        </p:nvSpPr>
        <p:spPr>
          <a:xfrm>
            <a:off x="4141617" y="2160000"/>
            <a:ext cx="3241266" cy="4032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2" hasCustomPrompt="1"/>
          </p:nvPr>
        </p:nvSpPr>
        <p:spPr>
          <a:xfrm>
            <a:off x="7562953" y="2160000"/>
            <a:ext cx="3241266" cy="4032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3075175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e billeder - højformat">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281" y="576000"/>
            <a:ext cx="3241266" cy="594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6" name="Pladsholder til billede 8"/>
          <p:cNvSpPr>
            <a:spLocks noGrp="1" noChangeAspect="1"/>
          </p:cNvSpPr>
          <p:nvPr>
            <p:ph type="pic" sz="quarter" idx="11" hasCustomPrompt="1"/>
          </p:nvPr>
        </p:nvSpPr>
        <p:spPr>
          <a:xfrm>
            <a:off x="4141617" y="576000"/>
            <a:ext cx="3241266" cy="594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2953" y="576000"/>
            <a:ext cx="3241266" cy="594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2930559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em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281" y="576000"/>
            <a:ext cx="3241266" cy="288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2953" y="576000"/>
            <a:ext cx="3241266" cy="594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281" y="3636000"/>
            <a:ext cx="3241266" cy="288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1617" y="576000"/>
            <a:ext cx="3241266" cy="288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1617" y="3636000"/>
            <a:ext cx="3241266" cy="288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3970725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ks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281" y="576000"/>
            <a:ext cx="3241266" cy="288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281" y="3636000"/>
            <a:ext cx="3241266" cy="288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1617" y="576000"/>
            <a:ext cx="3241266" cy="288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1617" y="3636000"/>
            <a:ext cx="3241266" cy="288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8" name="Pladsholder til billede 8"/>
          <p:cNvSpPr>
            <a:spLocks noGrp="1" noChangeAspect="1"/>
          </p:cNvSpPr>
          <p:nvPr>
            <p:ph type="pic" sz="quarter" idx="16" hasCustomPrompt="1"/>
          </p:nvPr>
        </p:nvSpPr>
        <p:spPr>
          <a:xfrm>
            <a:off x="7562953" y="576000"/>
            <a:ext cx="3241266" cy="288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7" hasCustomPrompt="1"/>
          </p:nvPr>
        </p:nvSpPr>
        <p:spPr>
          <a:xfrm>
            <a:off x="7562953" y="3636000"/>
            <a:ext cx="3241266" cy="288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2633279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914639" y="1122623"/>
            <a:ext cx="10365899" cy="2388153"/>
          </a:xfrm>
        </p:spPr>
        <p:txBody>
          <a:bodyPr anchor="b"/>
          <a:lstStyle>
            <a:lvl1pPr algn="ctr">
              <a:defRPr sz="3183"/>
            </a:lvl1pPr>
          </a:lstStyle>
          <a:p>
            <a:r>
              <a:rPr lang="da-DK"/>
              <a:t>Klik for at redigere titeltypografien i masteren</a:t>
            </a:r>
            <a:endParaRPr lang="en-US" dirty="0"/>
          </a:p>
        </p:txBody>
      </p:sp>
      <p:sp>
        <p:nvSpPr>
          <p:cNvPr id="3" name="Subtitle 2"/>
          <p:cNvSpPr>
            <a:spLocks noGrp="1"/>
          </p:cNvSpPr>
          <p:nvPr>
            <p:ph type="subTitle" idx="1"/>
          </p:nvPr>
        </p:nvSpPr>
        <p:spPr>
          <a:xfrm>
            <a:off x="1524397" y="3602872"/>
            <a:ext cx="9146382" cy="1656145"/>
          </a:xfrm>
        </p:spPr>
        <p:txBody>
          <a:bodyPr/>
          <a:lstStyle>
            <a:lvl1pPr marL="0" indent="0" algn="ctr">
              <a:buNone/>
              <a:defRPr sz="1273"/>
            </a:lvl1pPr>
            <a:lvl2pPr marL="242550" indent="0" algn="ctr">
              <a:buNone/>
              <a:defRPr sz="1061"/>
            </a:lvl2pPr>
            <a:lvl3pPr marL="485100" indent="0" algn="ctr">
              <a:buNone/>
              <a:defRPr sz="955"/>
            </a:lvl3pPr>
            <a:lvl4pPr marL="727650" indent="0" algn="ctr">
              <a:buNone/>
              <a:defRPr sz="849"/>
            </a:lvl4pPr>
            <a:lvl5pPr marL="970199" indent="0" algn="ctr">
              <a:buNone/>
              <a:defRPr sz="849"/>
            </a:lvl5pPr>
            <a:lvl6pPr marL="1212749" indent="0" algn="ctr">
              <a:buNone/>
              <a:defRPr sz="849"/>
            </a:lvl6pPr>
            <a:lvl7pPr marL="1455299" indent="0" algn="ctr">
              <a:buNone/>
              <a:defRPr sz="849"/>
            </a:lvl7pPr>
            <a:lvl8pPr marL="1697849" indent="0" algn="ctr">
              <a:buNone/>
              <a:defRPr sz="849"/>
            </a:lvl8pPr>
            <a:lvl9pPr marL="1940399" indent="0" algn="ctr">
              <a:buNone/>
              <a:defRPr sz="849"/>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BB9738C2-D6C8-3D4A-88E0-0ABAAB3E8E81}" type="datetimeFigureOut">
              <a:rPr lang="da-DK" smtClean="0"/>
              <a:t>16-09-2024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B1C6044-9802-F64B-8BBD-52D4395FDFE3}" type="slidenum">
              <a:rPr lang="da-DK" smtClean="0"/>
              <a:t>‹nr.›</a:t>
            </a:fld>
            <a:endParaRPr lang="da-DK"/>
          </a:p>
        </p:txBody>
      </p:sp>
    </p:spTree>
    <p:extLst>
      <p:ext uri="{BB962C8B-B14F-4D97-AF65-F5344CB8AC3E}">
        <p14:creationId xmlns:p14="http://schemas.microsoft.com/office/powerpoint/2010/main" val="2498457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n-lt"/>
              </a:defRPr>
            </a:lvl1pPr>
          </a:lstStyle>
          <a:p>
            <a:r>
              <a:rPr lang="da-DK"/>
              <a:t>Klik for at redigere i masteren</a:t>
            </a:r>
          </a:p>
        </p:txBody>
      </p:sp>
      <p:sp>
        <p:nvSpPr>
          <p:cNvPr id="3" name="Pladsholder til indhold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717445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dias_LYSGRØN">
    <p:spTree>
      <p:nvGrpSpPr>
        <p:cNvPr id="1" name=""/>
        <p:cNvGrpSpPr/>
        <p:nvPr/>
      </p:nvGrpSpPr>
      <p:grpSpPr>
        <a:xfrm>
          <a:off x="0" y="0"/>
          <a:ext cx="0" cy="0"/>
          <a:chOff x="0" y="0"/>
          <a:chExt cx="0" cy="0"/>
        </a:xfrm>
      </p:grpSpPr>
      <p:sp>
        <p:nvSpPr>
          <p:cNvPr id="2" name="Rektangel 1"/>
          <p:cNvSpPr>
            <a:spLocks noChangeAspect="1"/>
          </p:cNvSpPr>
          <p:nvPr/>
        </p:nvSpPr>
        <p:spPr>
          <a:xfrm>
            <a:off x="1" y="576000"/>
            <a:ext cx="12195175" cy="5940000"/>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da-DK" sz="2400" dirty="0">
              <a:solidFill>
                <a:srgbClr val="3F3018"/>
              </a:solidFill>
            </a:endParaRPr>
          </a:p>
        </p:txBody>
      </p:sp>
      <p:sp>
        <p:nvSpPr>
          <p:cNvPr id="39024" name="Rectangle 112"/>
          <p:cNvSpPr>
            <a:spLocks noGrp="1" noChangeAspect="1" noChangeArrowheads="1"/>
          </p:cNvSpPr>
          <p:nvPr>
            <p:ph type="ctrTitle" sz="quarter" hasCustomPrompt="1"/>
          </p:nvPr>
        </p:nvSpPr>
        <p:spPr>
          <a:xfrm>
            <a:off x="1080422" y="3600000"/>
            <a:ext cx="9723797" cy="1440196"/>
          </a:xfrm>
        </p:spPr>
        <p:txBody>
          <a:bodyPr/>
          <a:lstStyle>
            <a:lvl1pPr>
              <a:lnSpc>
                <a:spcPct val="100000"/>
              </a:lnSpc>
              <a:spcAft>
                <a:spcPct val="20000"/>
              </a:spcAft>
              <a:defRPr sz="5000">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422" y="5112001"/>
            <a:ext cx="9723797" cy="719305"/>
          </a:xfrm>
        </p:spPr>
        <p:txBody>
          <a:bodyPr anchor="t"/>
          <a:lstStyle>
            <a:lvl1pPr marL="0" indent="0">
              <a:buFont typeface="Wingdings" pitchFamily="2" charset="2"/>
              <a:buNone/>
              <a:defRPr sz="2600"/>
            </a:lvl1pPr>
          </a:lstStyle>
          <a:p>
            <a:pPr lvl="0"/>
            <a:r>
              <a:rPr lang="da-DK" altLang="da-DK" noProof="0" dirty="0"/>
              <a:t>Skriv undertitel her</a:t>
            </a:r>
          </a:p>
        </p:txBody>
      </p:sp>
    </p:spTree>
    <p:extLst>
      <p:ext uri="{BB962C8B-B14F-4D97-AF65-F5344CB8AC3E}">
        <p14:creationId xmlns:p14="http://schemas.microsoft.com/office/powerpoint/2010/main" val="1092917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eldias_RM-logo">
    <p:spTree>
      <p:nvGrpSpPr>
        <p:cNvPr id="1" name=""/>
        <p:cNvGrpSpPr/>
        <p:nvPr/>
      </p:nvGrpSpPr>
      <p:grpSpPr>
        <a:xfrm>
          <a:off x="0" y="0"/>
          <a:ext cx="0" cy="0"/>
          <a:chOff x="0" y="0"/>
          <a:chExt cx="0" cy="0"/>
        </a:xfrm>
      </p:grpSpPr>
      <p:sp>
        <p:nvSpPr>
          <p:cNvPr id="2" name="Rektangel 1"/>
          <p:cNvSpPr>
            <a:spLocks noChangeAspect="1"/>
          </p:cNvSpPr>
          <p:nvPr userDrawn="1"/>
        </p:nvSpPr>
        <p:spPr>
          <a:xfrm>
            <a:off x="1" y="0"/>
            <a:ext cx="12195175" cy="6859588"/>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rgbClr val="3F3018"/>
              </a:solidFill>
              <a:effectLst/>
              <a:uLnTx/>
              <a:uFillTx/>
              <a:latin typeface="Verdana"/>
              <a:ea typeface="+mn-ea"/>
              <a:cs typeface="+mn-cs"/>
            </a:endParaRPr>
          </a:p>
        </p:txBody>
      </p:sp>
      <p:pic>
        <p:nvPicPr>
          <p:cNvPr id="3" name="Billede 2"/>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3400" y="1989634"/>
            <a:ext cx="4861361" cy="2342510"/>
          </a:xfrm>
          <a:prstGeom prst="rect">
            <a:avLst/>
          </a:prstGeom>
        </p:spPr>
      </p:pic>
      <p:sp>
        <p:nvSpPr>
          <p:cNvPr id="7" name="Rectangle 113"/>
          <p:cNvSpPr>
            <a:spLocks noGrp="1" noChangeAspect="1" noChangeArrowheads="1"/>
          </p:cNvSpPr>
          <p:nvPr>
            <p:ph type="subTitle" sz="quarter" idx="1" hasCustomPrompt="1"/>
          </p:nvPr>
        </p:nvSpPr>
        <p:spPr>
          <a:xfrm>
            <a:off x="694877" y="5342988"/>
            <a:ext cx="10805419" cy="637334"/>
          </a:xfrm>
        </p:spPr>
        <p:txBody>
          <a:bodyPr anchor="t"/>
          <a:lstStyle>
            <a:lvl1pPr marL="0" indent="0" algn="ctr">
              <a:buFont typeface="Wingdings" pitchFamily="2" charset="2"/>
              <a:buNone/>
              <a:tabLst>
                <a:tab pos="1168400" algn="l"/>
              </a:tabLst>
              <a:defRPr sz="2600">
                <a:solidFill>
                  <a:schemeClr val="bg1"/>
                </a:solidFill>
              </a:defRPr>
            </a:lvl1pPr>
          </a:lstStyle>
          <a:p>
            <a:pPr lvl="0"/>
            <a:r>
              <a:rPr lang="da-DK" altLang="da-DK" noProof="0" dirty="0"/>
              <a:t>Skriv titel her</a:t>
            </a:r>
          </a:p>
        </p:txBody>
      </p:sp>
    </p:spTree>
    <p:extLst>
      <p:ext uri="{BB962C8B-B14F-4D97-AF65-F5344CB8AC3E}">
        <p14:creationId xmlns:p14="http://schemas.microsoft.com/office/powerpoint/2010/main" val="286611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eldias_MIDTRØD">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srcRect t="13482" b="12018"/>
          <a:stretch/>
        </p:blipFill>
        <p:spPr>
          <a:xfrm>
            <a:off x="-8627" y="909514"/>
            <a:ext cx="12195174" cy="5112568"/>
          </a:xfrm>
          <a:prstGeom prst="rect">
            <a:avLst/>
          </a:prstGeom>
        </p:spPr>
      </p:pic>
      <p:sp>
        <p:nvSpPr>
          <p:cNvPr id="39024" name="Rectangle 112"/>
          <p:cNvSpPr>
            <a:spLocks noGrp="1" noChangeAspect="1" noChangeArrowheads="1"/>
          </p:cNvSpPr>
          <p:nvPr>
            <p:ph type="ctrTitle" sz="quarter" hasCustomPrompt="1"/>
          </p:nvPr>
        </p:nvSpPr>
        <p:spPr>
          <a:xfrm>
            <a:off x="1080422" y="3600000"/>
            <a:ext cx="9723797" cy="1440196"/>
          </a:xfrm>
        </p:spPr>
        <p:txBody>
          <a:bodyPr/>
          <a:lstStyle>
            <a:lvl1pPr>
              <a:lnSpc>
                <a:spcPct val="100000"/>
              </a:lnSpc>
              <a:spcAft>
                <a:spcPct val="20000"/>
              </a:spcAft>
              <a:defRPr sz="5000">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422" y="5112001"/>
            <a:ext cx="9723797" cy="719305"/>
          </a:xfrm>
        </p:spPr>
        <p:txBody>
          <a:bodyPr anchor="t"/>
          <a:lstStyle>
            <a:lvl1pPr marL="0" indent="0">
              <a:buFont typeface="Wingdings" pitchFamily="2" charset="2"/>
              <a:buNone/>
              <a:defRPr sz="2600"/>
            </a:lvl1pPr>
          </a:lstStyle>
          <a:p>
            <a:pPr lvl="0"/>
            <a:r>
              <a:rPr lang="da-DK" altLang="da-DK" noProof="0" dirty="0"/>
              <a:t>Skriv undertitel her</a:t>
            </a:r>
          </a:p>
        </p:txBody>
      </p:sp>
    </p:spTree>
    <p:extLst>
      <p:ext uri="{BB962C8B-B14F-4D97-AF65-F5344CB8AC3E}">
        <p14:creationId xmlns:p14="http://schemas.microsoft.com/office/powerpoint/2010/main" val="2213372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eldias_LYSGRØN">
    <p:spTree>
      <p:nvGrpSpPr>
        <p:cNvPr id="1" name=""/>
        <p:cNvGrpSpPr/>
        <p:nvPr/>
      </p:nvGrpSpPr>
      <p:grpSpPr>
        <a:xfrm>
          <a:off x="0" y="0"/>
          <a:ext cx="0" cy="0"/>
          <a:chOff x="0" y="0"/>
          <a:chExt cx="0" cy="0"/>
        </a:xfrm>
      </p:grpSpPr>
      <p:sp>
        <p:nvSpPr>
          <p:cNvPr id="2" name="Rektangel 1"/>
          <p:cNvSpPr>
            <a:spLocks noChangeAspect="1"/>
          </p:cNvSpPr>
          <p:nvPr/>
        </p:nvSpPr>
        <p:spPr>
          <a:xfrm>
            <a:off x="1" y="576000"/>
            <a:ext cx="12195175" cy="5940000"/>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rgbClr val="3F3018"/>
              </a:solidFill>
              <a:effectLst/>
              <a:uLnTx/>
              <a:uFillTx/>
              <a:latin typeface="Verdana"/>
              <a:ea typeface="+mn-ea"/>
              <a:cs typeface="+mn-cs"/>
            </a:endParaRPr>
          </a:p>
        </p:txBody>
      </p:sp>
      <p:sp>
        <p:nvSpPr>
          <p:cNvPr id="39024" name="Rectangle 112"/>
          <p:cNvSpPr>
            <a:spLocks noGrp="1" noChangeAspect="1" noChangeArrowheads="1"/>
          </p:cNvSpPr>
          <p:nvPr>
            <p:ph type="ctrTitle" sz="quarter" hasCustomPrompt="1"/>
          </p:nvPr>
        </p:nvSpPr>
        <p:spPr>
          <a:xfrm>
            <a:off x="1080422" y="3600000"/>
            <a:ext cx="9723797" cy="1440196"/>
          </a:xfrm>
        </p:spPr>
        <p:txBody>
          <a:bodyPr/>
          <a:lstStyle>
            <a:lvl1pPr>
              <a:lnSpc>
                <a:spcPct val="100000"/>
              </a:lnSpc>
              <a:spcAft>
                <a:spcPct val="20000"/>
              </a:spcAft>
              <a:defRPr sz="5000">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422" y="5112001"/>
            <a:ext cx="9723797" cy="719305"/>
          </a:xfrm>
        </p:spPr>
        <p:txBody>
          <a:bodyPr anchor="t"/>
          <a:lstStyle>
            <a:lvl1pPr marL="0" indent="0">
              <a:buFont typeface="Wingdings" pitchFamily="2" charset="2"/>
              <a:buNone/>
              <a:defRPr sz="2600"/>
            </a:lvl1pPr>
          </a:lstStyle>
          <a:p>
            <a:pPr lvl="0"/>
            <a:r>
              <a:rPr lang="da-DK" altLang="da-DK" noProof="0" dirty="0"/>
              <a:t>Skriv undertitel her</a:t>
            </a:r>
          </a:p>
        </p:txBody>
      </p:sp>
    </p:spTree>
    <p:extLst>
      <p:ext uri="{BB962C8B-B14F-4D97-AF65-F5344CB8AC3E}">
        <p14:creationId xmlns:p14="http://schemas.microsoft.com/office/powerpoint/2010/main" val="1775726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eldias_ORANGE">
    <p:spTree>
      <p:nvGrpSpPr>
        <p:cNvPr id="1" name=""/>
        <p:cNvGrpSpPr/>
        <p:nvPr/>
      </p:nvGrpSpPr>
      <p:grpSpPr>
        <a:xfrm>
          <a:off x="0" y="0"/>
          <a:ext cx="0" cy="0"/>
          <a:chOff x="0" y="0"/>
          <a:chExt cx="0" cy="0"/>
        </a:xfrm>
      </p:grpSpPr>
      <p:sp>
        <p:nvSpPr>
          <p:cNvPr id="2" name="Rektangel 1"/>
          <p:cNvSpPr>
            <a:spLocks noChangeAspect="1"/>
          </p:cNvSpPr>
          <p:nvPr/>
        </p:nvSpPr>
        <p:spPr>
          <a:xfrm>
            <a:off x="1" y="576000"/>
            <a:ext cx="12195175" cy="5940000"/>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rgbClr val="3F3018"/>
              </a:solidFill>
              <a:effectLst/>
              <a:uLnTx/>
              <a:uFillTx/>
              <a:latin typeface="Verdana"/>
              <a:ea typeface="+mn-ea"/>
              <a:cs typeface="+mn-cs"/>
            </a:endParaRPr>
          </a:p>
        </p:txBody>
      </p:sp>
      <p:sp>
        <p:nvSpPr>
          <p:cNvPr id="39024" name="Rectangle 112"/>
          <p:cNvSpPr>
            <a:spLocks noGrp="1" noChangeAspect="1" noChangeArrowheads="1"/>
          </p:cNvSpPr>
          <p:nvPr>
            <p:ph type="ctrTitle" sz="quarter" hasCustomPrompt="1"/>
          </p:nvPr>
        </p:nvSpPr>
        <p:spPr>
          <a:xfrm>
            <a:off x="1080422" y="3600000"/>
            <a:ext cx="9723797" cy="1440196"/>
          </a:xfrm>
        </p:spPr>
        <p:txBody>
          <a:bodyPr/>
          <a:lstStyle>
            <a:lvl1pPr>
              <a:lnSpc>
                <a:spcPct val="100000"/>
              </a:lnSpc>
              <a:spcAft>
                <a:spcPct val="20000"/>
              </a:spcAft>
              <a:defRPr sz="5000">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422" y="5112001"/>
            <a:ext cx="9723797" cy="719305"/>
          </a:xfrm>
        </p:spPr>
        <p:txBody>
          <a:bodyPr anchor="t"/>
          <a:lstStyle>
            <a:lvl1pPr marL="0" indent="0">
              <a:buFont typeface="Wingdings" pitchFamily="2" charset="2"/>
              <a:buNone/>
              <a:defRPr sz="2600"/>
            </a:lvl1pPr>
          </a:lstStyle>
          <a:p>
            <a:pPr lvl="0"/>
            <a:r>
              <a:rPr lang="da-DK" altLang="da-DK" noProof="0" dirty="0"/>
              <a:t>Skriv undertitel her</a:t>
            </a:r>
          </a:p>
        </p:txBody>
      </p:sp>
    </p:spTree>
    <p:extLst>
      <p:ext uri="{BB962C8B-B14F-4D97-AF65-F5344CB8AC3E}">
        <p14:creationId xmlns:p14="http://schemas.microsoft.com/office/powerpoint/2010/main" val="32306243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eldias_PETROL">
    <p:spTree>
      <p:nvGrpSpPr>
        <p:cNvPr id="1" name=""/>
        <p:cNvGrpSpPr/>
        <p:nvPr/>
      </p:nvGrpSpPr>
      <p:grpSpPr>
        <a:xfrm>
          <a:off x="0" y="0"/>
          <a:ext cx="0" cy="0"/>
          <a:chOff x="0" y="0"/>
          <a:chExt cx="0" cy="0"/>
        </a:xfrm>
      </p:grpSpPr>
      <p:sp>
        <p:nvSpPr>
          <p:cNvPr id="2" name="Rektangel 1"/>
          <p:cNvSpPr>
            <a:spLocks noChangeAspect="1"/>
          </p:cNvSpPr>
          <p:nvPr/>
        </p:nvSpPr>
        <p:spPr>
          <a:xfrm>
            <a:off x="1" y="576000"/>
            <a:ext cx="12195175" cy="5940000"/>
          </a:xfrm>
          <a:prstGeom prst="rect">
            <a:avLst/>
          </a:prstGeom>
          <a:solidFill>
            <a:schemeClr val="accent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rgbClr val="3F3018"/>
              </a:solidFill>
              <a:effectLst/>
              <a:uLnTx/>
              <a:uFillTx/>
              <a:latin typeface="Verdana"/>
              <a:ea typeface="+mn-ea"/>
              <a:cs typeface="+mn-cs"/>
            </a:endParaRPr>
          </a:p>
        </p:txBody>
      </p:sp>
      <p:sp>
        <p:nvSpPr>
          <p:cNvPr id="39024" name="Rectangle 112"/>
          <p:cNvSpPr>
            <a:spLocks noGrp="1" noChangeAspect="1" noChangeArrowheads="1"/>
          </p:cNvSpPr>
          <p:nvPr>
            <p:ph type="ctrTitle" sz="quarter" hasCustomPrompt="1"/>
          </p:nvPr>
        </p:nvSpPr>
        <p:spPr>
          <a:xfrm>
            <a:off x="1080422" y="3600000"/>
            <a:ext cx="9723797" cy="1440196"/>
          </a:xfrm>
        </p:spPr>
        <p:txBody>
          <a:bodyPr/>
          <a:lstStyle>
            <a:lvl1pPr>
              <a:lnSpc>
                <a:spcPct val="100000"/>
              </a:lnSpc>
              <a:spcAft>
                <a:spcPct val="20000"/>
              </a:spcAft>
              <a:defRPr sz="5000">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422" y="5112001"/>
            <a:ext cx="9723797" cy="719305"/>
          </a:xfrm>
        </p:spPr>
        <p:txBody>
          <a:bodyPr anchor="t"/>
          <a:lstStyle>
            <a:lvl1pPr marL="0" indent="0">
              <a:buFont typeface="Wingdings" pitchFamily="2" charset="2"/>
              <a:buNone/>
              <a:defRPr sz="2600"/>
            </a:lvl1pPr>
          </a:lstStyle>
          <a:p>
            <a:pPr lvl="0"/>
            <a:r>
              <a:rPr lang="da-DK" altLang="da-DK" noProof="0" dirty="0"/>
              <a:t>Skriv undertitel her</a:t>
            </a:r>
          </a:p>
        </p:txBody>
      </p:sp>
    </p:spTree>
    <p:extLst>
      <p:ext uri="{BB962C8B-B14F-4D97-AF65-F5344CB8AC3E}">
        <p14:creationId xmlns:p14="http://schemas.microsoft.com/office/powerpoint/2010/main" val="13140773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187" y="1188000"/>
            <a:ext cx="10082625"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187" y="2159502"/>
            <a:ext cx="10082625" cy="4032000"/>
          </a:xfrm>
        </p:spPr>
        <p:txBody>
          <a:bodyPr/>
          <a:lstStyle>
            <a:lvl1pPr marL="457200" indent="-457200">
              <a:buClr>
                <a:schemeClr val="accent3"/>
              </a:buClr>
              <a:buFont typeface="Wingdings" panose="05000000000000000000" pitchFamily="2" charset="2"/>
              <a:buChar char="§"/>
              <a:defRPr/>
            </a:lvl1pPr>
            <a:lvl2pPr marL="1198003" indent="-364058">
              <a:buClr>
                <a:schemeClr val="accent3"/>
              </a:buClr>
              <a:buFont typeface="Wingdings" panose="05000000000000000000" pitchFamily="2" charset="2"/>
              <a:buChar char="§"/>
              <a:defRPr/>
            </a:lvl2pPr>
            <a:lvl3pPr marL="1790655" indent="-241294">
              <a:buClr>
                <a:schemeClr val="accent3"/>
              </a:buClr>
              <a:buFont typeface="Wingdings" panose="05000000000000000000" pitchFamily="2" charset="2"/>
              <a:buChar char="§"/>
              <a:defRPr/>
            </a:lvl3pPr>
            <a:lvl4pPr marL="2523004" indent="-243411">
              <a:buClr>
                <a:schemeClr val="accent3"/>
              </a:buClr>
              <a:buFont typeface="Wingdings" panose="05000000000000000000" pitchFamily="2" charset="2"/>
              <a:buChar char="§"/>
              <a:defRPr/>
            </a:lvl4pPr>
            <a:lvl5pPr marL="3160111" indent="-285750">
              <a:buClr>
                <a:schemeClr val="accent3"/>
              </a:buClr>
              <a:buFont typeface="Wingdings" panose="05000000000000000000" pitchFamily="2" charset="2"/>
              <a:buChar cha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2581048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verskrift og indhold_MIDTLYS">
    <p:spTree>
      <p:nvGrpSpPr>
        <p:cNvPr id="1" name=""/>
        <p:cNvGrpSpPr/>
        <p:nvPr/>
      </p:nvGrpSpPr>
      <p:grpSpPr>
        <a:xfrm>
          <a:off x="0" y="0"/>
          <a:ext cx="0" cy="0"/>
          <a:chOff x="0" y="0"/>
          <a:chExt cx="0" cy="0"/>
        </a:xfrm>
      </p:grpSpPr>
      <p:sp>
        <p:nvSpPr>
          <p:cNvPr id="5" name="Rektangel 4"/>
          <p:cNvSpPr/>
          <p:nvPr userDrawn="1"/>
        </p:nvSpPr>
        <p:spPr>
          <a:xfrm>
            <a:off x="1" y="576000"/>
            <a:ext cx="12195175" cy="5940000"/>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rgbClr val="3F3018"/>
              </a:solidFill>
              <a:effectLst/>
              <a:uLnTx/>
              <a:uFillTx/>
              <a:latin typeface="Verdana"/>
              <a:ea typeface="+mn-ea"/>
              <a:cs typeface="+mn-cs"/>
            </a:endParaRPr>
          </a:p>
        </p:txBody>
      </p:sp>
      <p:sp>
        <p:nvSpPr>
          <p:cNvPr id="3" name="Pladsholder til indhold 2"/>
          <p:cNvSpPr>
            <a:spLocks noGrp="1"/>
          </p:cNvSpPr>
          <p:nvPr>
            <p:ph idx="1" hasCustomPrompt="1"/>
          </p:nvPr>
        </p:nvSpPr>
        <p:spPr/>
        <p:txBody>
          <a:bodyPr/>
          <a:lstStyle>
            <a:lvl1pPr marL="457200" indent="-457200">
              <a:buClr>
                <a:schemeClr val="accent6"/>
              </a:buClr>
              <a:buFont typeface="Wingdings" panose="05000000000000000000" pitchFamily="2"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187" y="1188000"/>
            <a:ext cx="10082625"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accent6"/>
                </a:solidFill>
              </a:defRPr>
            </a:lvl1pPr>
          </a:lstStyle>
          <a:p>
            <a:pPr lvl="0"/>
            <a:r>
              <a:rPr lang="da-DK" altLang="da-DK" dirty="0"/>
              <a:t>Skriv overskrift her</a:t>
            </a:r>
          </a:p>
        </p:txBody>
      </p:sp>
    </p:spTree>
    <p:extLst>
      <p:ext uri="{BB962C8B-B14F-4D97-AF65-F5344CB8AC3E}">
        <p14:creationId xmlns:p14="http://schemas.microsoft.com/office/powerpoint/2010/main" val="2532695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skrift og indhold_MIDTRØD">
    <p:spTree>
      <p:nvGrpSpPr>
        <p:cNvPr id="1" name=""/>
        <p:cNvGrpSpPr/>
        <p:nvPr/>
      </p:nvGrpSpPr>
      <p:grpSpPr>
        <a:xfrm>
          <a:off x="0" y="0"/>
          <a:ext cx="0" cy="0"/>
          <a:chOff x="0" y="0"/>
          <a:chExt cx="0" cy="0"/>
        </a:xfrm>
      </p:grpSpPr>
      <p:sp>
        <p:nvSpPr>
          <p:cNvPr id="5" name="Rektangel 4"/>
          <p:cNvSpPr/>
          <p:nvPr userDrawn="1"/>
        </p:nvSpPr>
        <p:spPr>
          <a:xfrm>
            <a:off x="1" y="576000"/>
            <a:ext cx="12195175" cy="5940000"/>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rgbClr val="3F3018"/>
              </a:solidFill>
              <a:effectLst/>
              <a:uLnTx/>
              <a:uFillTx/>
              <a:latin typeface="Verdana"/>
              <a:ea typeface="+mn-ea"/>
              <a:cs typeface="+mn-cs"/>
            </a:endParaRPr>
          </a:p>
        </p:txBody>
      </p:sp>
      <p:sp>
        <p:nvSpPr>
          <p:cNvPr id="4" name="Rectangle 4"/>
          <p:cNvSpPr>
            <a:spLocks noGrp="1" noChangeArrowheads="1"/>
          </p:cNvSpPr>
          <p:nvPr>
            <p:ph type="title" hasCustomPrompt="1"/>
          </p:nvPr>
        </p:nvSpPr>
        <p:spPr bwMode="auto">
          <a:xfrm>
            <a:off x="720187" y="1188000"/>
            <a:ext cx="10082625"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187" y="2159502"/>
            <a:ext cx="10082625" cy="4032000"/>
          </a:xfrm>
        </p:spPr>
        <p:txBody>
          <a:bodyPr/>
          <a:lstStyle>
            <a:lvl1pPr marL="457200" indent="-457200">
              <a:buClr>
                <a:schemeClr val="bg1"/>
              </a:buClr>
              <a:buFont typeface="Wingdings" panose="05000000000000000000" pitchFamily="2" charset="2"/>
              <a:buChar char="§"/>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12950438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verskrift og indhold_LYSGRØN">
    <p:spTree>
      <p:nvGrpSpPr>
        <p:cNvPr id="1" name=""/>
        <p:cNvGrpSpPr/>
        <p:nvPr/>
      </p:nvGrpSpPr>
      <p:grpSpPr>
        <a:xfrm>
          <a:off x="0" y="0"/>
          <a:ext cx="0" cy="0"/>
          <a:chOff x="0" y="0"/>
          <a:chExt cx="0" cy="0"/>
        </a:xfrm>
      </p:grpSpPr>
      <p:sp>
        <p:nvSpPr>
          <p:cNvPr id="5" name="Rektangel 4"/>
          <p:cNvSpPr/>
          <p:nvPr userDrawn="1"/>
        </p:nvSpPr>
        <p:spPr>
          <a:xfrm>
            <a:off x="1" y="576000"/>
            <a:ext cx="12195175" cy="5940000"/>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rgbClr val="3F3018"/>
              </a:solidFill>
              <a:effectLst/>
              <a:uLnTx/>
              <a:uFillTx/>
              <a:latin typeface="Verdana"/>
              <a:ea typeface="+mn-ea"/>
              <a:cs typeface="+mn-cs"/>
            </a:endParaRPr>
          </a:p>
        </p:txBody>
      </p:sp>
      <p:sp>
        <p:nvSpPr>
          <p:cNvPr id="4" name="Rectangle 4"/>
          <p:cNvSpPr>
            <a:spLocks noGrp="1" noChangeArrowheads="1"/>
          </p:cNvSpPr>
          <p:nvPr>
            <p:ph type="title" hasCustomPrompt="1"/>
          </p:nvPr>
        </p:nvSpPr>
        <p:spPr bwMode="auto">
          <a:xfrm>
            <a:off x="720187" y="1188000"/>
            <a:ext cx="10082625"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accent1">
                    <a:lumMod val="50000"/>
                  </a:schemeClr>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187" y="2159502"/>
            <a:ext cx="10082625" cy="4032000"/>
          </a:xfrm>
        </p:spPr>
        <p:txBody>
          <a:bodyPr/>
          <a:lstStyle>
            <a:lvl1pPr marL="0" indent="0">
              <a:buClr>
                <a:schemeClr val="bg1"/>
              </a:buClr>
              <a:buFont typeface="Wingdings" panose="05000000000000000000" pitchFamily="2" charset="2"/>
              <a:buNone/>
              <a:defRPr>
                <a:solidFill>
                  <a:schemeClr val="accent1">
                    <a:lumMod val="50000"/>
                  </a:schemeClr>
                </a:solidFill>
              </a:defRPr>
            </a:lvl1pPr>
            <a:lvl2pPr>
              <a:buClr>
                <a:schemeClr val="bg1"/>
              </a:buClr>
              <a:defRPr>
                <a:solidFill>
                  <a:schemeClr val="accent1">
                    <a:lumMod val="50000"/>
                  </a:schemeClr>
                </a:solidFill>
              </a:defRPr>
            </a:lvl2pPr>
            <a:lvl3pPr>
              <a:buClr>
                <a:schemeClr val="bg1"/>
              </a:buClr>
              <a:defRPr>
                <a:solidFill>
                  <a:schemeClr val="accent1">
                    <a:lumMod val="50000"/>
                  </a:schemeClr>
                </a:solidFill>
              </a:defRPr>
            </a:lvl3pPr>
            <a:lvl4pPr>
              <a:buClr>
                <a:schemeClr val="bg1"/>
              </a:buClr>
              <a:defRPr>
                <a:solidFill>
                  <a:schemeClr val="accent1">
                    <a:lumMod val="50000"/>
                  </a:schemeClr>
                </a:solidFill>
              </a:defRPr>
            </a:lvl4pPr>
            <a:lvl5pPr>
              <a:buClr>
                <a:schemeClr val="bg1"/>
              </a:buClr>
              <a:defRPr>
                <a:solidFill>
                  <a:schemeClr val="accent1">
                    <a:lumMod val="50000"/>
                  </a:schemeClr>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34449348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verskrift og indhold_ORANGE">
    <p:spTree>
      <p:nvGrpSpPr>
        <p:cNvPr id="1" name=""/>
        <p:cNvGrpSpPr/>
        <p:nvPr/>
      </p:nvGrpSpPr>
      <p:grpSpPr>
        <a:xfrm>
          <a:off x="0" y="0"/>
          <a:ext cx="0" cy="0"/>
          <a:chOff x="0" y="0"/>
          <a:chExt cx="0" cy="0"/>
        </a:xfrm>
      </p:grpSpPr>
      <p:sp>
        <p:nvSpPr>
          <p:cNvPr id="5" name="Rektangel 4"/>
          <p:cNvSpPr/>
          <p:nvPr userDrawn="1"/>
        </p:nvSpPr>
        <p:spPr>
          <a:xfrm>
            <a:off x="1" y="576000"/>
            <a:ext cx="12195175" cy="5940000"/>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rgbClr val="3F3018"/>
              </a:solidFill>
              <a:effectLst/>
              <a:uLnTx/>
              <a:uFillTx/>
              <a:latin typeface="Verdana"/>
              <a:ea typeface="+mn-ea"/>
              <a:cs typeface="+mn-cs"/>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187" y="1188000"/>
            <a:ext cx="10082625"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1306277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dias_ORANGE">
    <p:spTree>
      <p:nvGrpSpPr>
        <p:cNvPr id="1" name=""/>
        <p:cNvGrpSpPr/>
        <p:nvPr/>
      </p:nvGrpSpPr>
      <p:grpSpPr>
        <a:xfrm>
          <a:off x="0" y="0"/>
          <a:ext cx="0" cy="0"/>
          <a:chOff x="0" y="0"/>
          <a:chExt cx="0" cy="0"/>
        </a:xfrm>
      </p:grpSpPr>
      <p:sp>
        <p:nvSpPr>
          <p:cNvPr id="2" name="Rektangel 1"/>
          <p:cNvSpPr>
            <a:spLocks noChangeAspect="1"/>
          </p:cNvSpPr>
          <p:nvPr/>
        </p:nvSpPr>
        <p:spPr>
          <a:xfrm>
            <a:off x="1" y="576000"/>
            <a:ext cx="12195175" cy="5940000"/>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da-DK" sz="2400" dirty="0">
              <a:solidFill>
                <a:srgbClr val="3F3018"/>
              </a:solidFill>
            </a:endParaRPr>
          </a:p>
        </p:txBody>
      </p:sp>
      <p:sp>
        <p:nvSpPr>
          <p:cNvPr id="39024" name="Rectangle 112"/>
          <p:cNvSpPr>
            <a:spLocks noGrp="1" noChangeAspect="1" noChangeArrowheads="1"/>
          </p:cNvSpPr>
          <p:nvPr>
            <p:ph type="ctrTitle" sz="quarter" hasCustomPrompt="1"/>
          </p:nvPr>
        </p:nvSpPr>
        <p:spPr>
          <a:xfrm>
            <a:off x="1080422" y="3600000"/>
            <a:ext cx="9723797" cy="1440196"/>
          </a:xfrm>
        </p:spPr>
        <p:txBody>
          <a:bodyPr/>
          <a:lstStyle>
            <a:lvl1pPr>
              <a:lnSpc>
                <a:spcPct val="100000"/>
              </a:lnSpc>
              <a:spcAft>
                <a:spcPct val="20000"/>
              </a:spcAft>
              <a:defRPr sz="5000">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422" y="5112001"/>
            <a:ext cx="9723797" cy="719305"/>
          </a:xfrm>
        </p:spPr>
        <p:txBody>
          <a:bodyPr anchor="t"/>
          <a:lstStyle>
            <a:lvl1pPr marL="0" indent="0">
              <a:buFont typeface="Wingdings" pitchFamily="2" charset="2"/>
              <a:buNone/>
              <a:defRPr sz="2600"/>
            </a:lvl1pPr>
          </a:lstStyle>
          <a:p>
            <a:pPr lvl="0"/>
            <a:r>
              <a:rPr lang="da-DK" altLang="da-DK" noProof="0" dirty="0"/>
              <a:t>Skriv undertitel her</a:t>
            </a:r>
          </a:p>
        </p:txBody>
      </p:sp>
    </p:spTree>
    <p:extLst>
      <p:ext uri="{BB962C8B-B14F-4D97-AF65-F5344CB8AC3E}">
        <p14:creationId xmlns:p14="http://schemas.microsoft.com/office/powerpoint/2010/main" val="17291249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verskrift og indhold_PETROL">
    <p:spTree>
      <p:nvGrpSpPr>
        <p:cNvPr id="1" name=""/>
        <p:cNvGrpSpPr/>
        <p:nvPr/>
      </p:nvGrpSpPr>
      <p:grpSpPr>
        <a:xfrm>
          <a:off x="0" y="0"/>
          <a:ext cx="0" cy="0"/>
          <a:chOff x="0" y="0"/>
          <a:chExt cx="0" cy="0"/>
        </a:xfrm>
      </p:grpSpPr>
      <p:sp>
        <p:nvSpPr>
          <p:cNvPr id="5" name="Rektangel 4"/>
          <p:cNvSpPr/>
          <p:nvPr userDrawn="1"/>
        </p:nvSpPr>
        <p:spPr>
          <a:xfrm>
            <a:off x="1" y="576000"/>
            <a:ext cx="12195175" cy="5940000"/>
          </a:xfrm>
          <a:prstGeom prst="rect">
            <a:avLst/>
          </a:prstGeom>
          <a:solidFill>
            <a:schemeClr val="accent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rgbClr val="3F3018"/>
              </a:solidFill>
              <a:effectLst/>
              <a:uLnTx/>
              <a:uFillTx/>
              <a:latin typeface="Verdana"/>
              <a:ea typeface="+mn-ea"/>
              <a:cs typeface="+mn-cs"/>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187" y="1188000"/>
            <a:ext cx="10082625"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3638695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ptekst, overskrift og indhold_HVI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281" y="1800000"/>
            <a:ext cx="10083938" cy="720000"/>
          </a:xfrm>
        </p:spPr>
        <p:txBody>
          <a:bodyPr/>
          <a:lstStyle>
            <a:lvl1pPr>
              <a:defRPr/>
            </a:lvl1pPr>
          </a:lstStyle>
          <a:p>
            <a:r>
              <a:rPr lang="da-DK" dirty="0"/>
              <a:t>Skriv overskrift her</a:t>
            </a:r>
          </a:p>
        </p:txBody>
      </p:sp>
      <p:sp>
        <p:nvSpPr>
          <p:cNvPr id="5" name="Pladsholder til indhold 4"/>
          <p:cNvSpPr>
            <a:spLocks noGrp="1"/>
          </p:cNvSpPr>
          <p:nvPr>
            <p:ph sz="quarter" idx="11" hasCustomPrompt="1"/>
          </p:nvPr>
        </p:nvSpPr>
        <p:spPr>
          <a:xfrm>
            <a:off x="720281" y="2700000"/>
            <a:ext cx="10083938" cy="3600000"/>
          </a:xfrm>
        </p:spPr>
        <p:txBody>
          <a:bodyPr anchor="t" anchorCtr="0"/>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Pladsholder til tekst 3"/>
          <p:cNvSpPr>
            <a:spLocks noGrp="1"/>
          </p:cNvSpPr>
          <p:nvPr>
            <p:ph type="body" sz="quarter" idx="12" hasCustomPrompt="1"/>
          </p:nvPr>
        </p:nvSpPr>
        <p:spPr>
          <a:xfrm>
            <a:off x="0" y="1188001"/>
            <a:ext cx="2503151" cy="453179"/>
          </a:xfrm>
          <a:solidFill>
            <a:schemeClr val="accent3"/>
          </a:solidFill>
          <a:ln>
            <a:noFill/>
          </a:ln>
        </p:spPr>
        <p:txBody>
          <a:bodyPr wrap="none" lIns="720000" tIns="71998" rIns="180000" bIns="71998">
            <a:spAutoFit/>
          </a:bodyPr>
          <a:lstStyle>
            <a:lvl1pPr marL="0" indent="0">
              <a:buNone/>
              <a:defRPr sz="2000" b="1" baseline="0">
                <a:solidFill>
                  <a:schemeClr val="bg1"/>
                </a:solidFill>
              </a:defRPr>
            </a:lvl1pPr>
            <a:lvl2pPr marL="833946" indent="0">
              <a:buNone/>
              <a:defRPr b="1">
                <a:solidFill>
                  <a:schemeClr val="bg1"/>
                </a:solidFill>
              </a:defRPr>
            </a:lvl2pPr>
            <a:lvl3pPr marL="1549361" indent="0">
              <a:buNone/>
              <a:defRPr b="1">
                <a:solidFill>
                  <a:schemeClr val="bg1"/>
                </a:solidFill>
              </a:defRPr>
            </a:lvl3pPr>
            <a:lvl4pPr marL="2279592" indent="0">
              <a:buNone/>
              <a:defRPr b="1">
                <a:solidFill>
                  <a:schemeClr val="bg1"/>
                </a:solidFill>
              </a:defRPr>
            </a:lvl4pPr>
            <a:lvl5pPr marL="2874361" indent="0">
              <a:buNone/>
              <a:defRPr b="1">
                <a:solidFill>
                  <a:schemeClr val="bg1"/>
                </a:solidFill>
              </a:defRPr>
            </a:lvl5pPr>
          </a:lstStyle>
          <a:p>
            <a:pPr lvl="0"/>
            <a:r>
              <a:rPr lang="da-DK" dirty="0"/>
              <a:t>SKRIV HER</a:t>
            </a:r>
          </a:p>
        </p:txBody>
      </p:sp>
    </p:spTree>
    <p:extLst>
      <p:ext uri="{BB962C8B-B14F-4D97-AF65-F5344CB8AC3E}">
        <p14:creationId xmlns:p14="http://schemas.microsoft.com/office/powerpoint/2010/main" val="673114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Foto i bred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1" y="576000"/>
            <a:ext cx="12195175" cy="5940000"/>
          </a:xfrm>
        </p:spPr>
        <p:txBody>
          <a:bodyPr/>
          <a:lstStyle>
            <a:lvl1pPr marL="0" indent="0" algn="ctr">
              <a:buNone/>
              <a:defRPr sz="2700" baseline="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39676536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Foto i høj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3421336" y="576000"/>
            <a:ext cx="4501758" cy="5940000"/>
          </a:xfrm>
        </p:spPr>
        <p:txBody>
          <a:bodyPr/>
          <a:lstStyle>
            <a:lvl1pPr marL="0" indent="0" algn="ctr">
              <a:buNone/>
              <a:defRPr sz="2700" baseline="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dirty="0"/>
              <a:t>Klik på ikonet </a:t>
            </a:r>
            <a:br>
              <a:rPr lang="da-DK" dirty="0"/>
            </a:br>
            <a:r>
              <a:rPr lang="da-DK" dirty="0"/>
              <a:t>for at tilføje et billede</a:t>
            </a:r>
            <a:br>
              <a:rPr lang="da-DK" dirty="0"/>
            </a:br>
            <a:br>
              <a:rPr lang="da-DK" dirty="0"/>
            </a:br>
            <a:br>
              <a:rPr lang="da-DK" dirty="0"/>
            </a:br>
            <a:endParaRPr lang="da-DK" dirty="0"/>
          </a:p>
        </p:txBody>
      </p:sp>
      <p:sp>
        <p:nvSpPr>
          <p:cNvPr id="3" name="Tekstboks 2"/>
          <p:cNvSpPr txBox="1"/>
          <p:nvPr userDrawn="1"/>
        </p:nvSpPr>
        <p:spPr>
          <a:xfrm>
            <a:off x="-1489231" y="3141698"/>
            <a:ext cx="1152428" cy="430986"/>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0000"/>
                </a:solidFill>
                <a:effectLst/>
                <a:uLnTx/>
                <a:uFillTx/>
                <a:latin typeface="Verdana"/>
                <a:ea typeface="+mn-ea"/>
                <a:cs typeface="+mn-cs"/>
              </a:rPr>
              <a:t>Foto kan også placeres længere til venstre på siden</a:t>
            </a:r>
          </a:p>
        </p:txBody>
      </p:sp>
    </p:spTree>
    <p:extLst>
      <p:ext uri="{BB962C8B-B14F-4D97-AF65-F5344CB8AC3E}">
        <p14:creationId xmlns:p14="http://schemas.microsoft.com/office/powerpoint/2010/main" val="2211629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to med overskrift og billedtekst">
    <p:spTree>
      <p:nvGrpSpPr>
        <p:cNvPr id="1" name=""/>
        <p:cNvGrpSpPr/>
        <p:nvPr/>
      </p:nvGrpSpPr>
      <p:grpSpPr>
        <a:xfrm>
          <a:off x="0" y="0"/>
          <a:ext cx="0" cy="0"/>
          <a:chOff x="0" y="0"/>
          <a:chExt cx="0" cy="0"/>
        </a:xfrm>
      </p:grpSpPr>
      <p:sp>
        <p:nvSpPr>
          <p:cNvPr id="5" name="Pladsholder til billede 2"/>
          <p:cNvSpPr>
            <a:spLocks noGrp="1"/>
          </p:cNvSpPr>
          <p:nvPr>
            <p:ph type="pic" idx="11" hasCustomPrompt="1"/>
          </p:nvPr>
        </p:nvSpPr>
        <p:spPr>
          <a:xfrm>
            <a:off x="720281" y="1800000"/>
            <a:ext cx="10083938" cy="4176000"/>
          </a:xfrm>
        </p:spPr>
        <p:txBody>
          <a:bodyPr/>
          <a:lstStyle>
            <a:lvl1pPr marL="0" indent="0" algn="ctr">
              <a:buNone/>
              <a:defRPr sz="2700" baseline="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dirty="0"/>
              <a:t>Klik på ikonet for at tilføje et billede</a:t>
            </a:r>
            <a:br>
              <a:rPr lang="da-DK" dirty="0"/>
            </a:br>
            <a:br>
              <a:rPr lang="da-DK" dirty="0"/>
            </a:br>
            <a:endParaRPr lang="da-DK" dirty="0"/>
          </a:p>
        </p:txBody>
      </p:sp>
      <p:sp>
        <p:nvSpPr>
          <p:cNvPr id="3" name="Titel 1"/>
          <p:cNvSpPr>
            <a:spLocks noGrp="1" noChangeAspect="1"/>
          </p:cNvSpPr>
          <p:nvPr>
            <p:ph type="title" hasCustomPrompt="1"/>
          </p:nvPr>
        </p:nvSpPr>
        <p:spPr>
          <a:xfrm>
            <a:off x="720281" y="828000"/>
            <a:ext cx="10083938" cy="900000"/>
          </a:xfrm>
        </p:spPr>
        <p:txBody>
          <a:bodyPr/>
          <a:lstStyle>
            <a:lvl1pPr>
              <a:defRPr/>
            </a:lvl1pPr>
          </a:lstStyle>
          <a:p>
            <a:r>
              <a:rPr lang="da-DK" dirty="0"/>
              <a:t>Skriv overskrift her</a:t>
            </a:r>
          </a:p>
        </p:txBody>
      </p:sp>
      <p:sp>
        <p:nvSpPr>
          <p:cNvPr id="4" name="Pladsholder til tekst 3"/>
          <p:cNvSpPr>
            <a:spLocks noGrp="1"/>
          </p:cNvSpPr>
          <p:nvPr>
            <p:ph type="body" sz="quarter" idx="12" hasCustomPrompt="1"/>
          </p:nvPr>
        </p:nvSpPr>
        <p:spPr>
          <a:xfrm>
            <a:off x="720281" y="6048001"/>
            <a:ext cx="10083938" cy="360083"/>
          </a:xfrm>
        </p:spPr>
        <p:txBody>
          <a:bodyPr anchor="t" anchorCtr="0">
            <a:normAutofit/>
          </a:bodyPr>
          <a:lstStyle>
            <a:lvl1pPr marL="0" indent="0">
              <a:buNone/>
              <a:defRPr sz="1800" baseline="0">
                <a:solidFill>
                  <a:schemeClr val="tx1"/>
                </a:solidFill>
              </a:defRPr>
            </a:lvl1pPr>
            <a:lvl2pPr marL="833946" indent="0">
              <a:buNone/>
              <a:defRPr sz="1900">
                <a:solidFill>
                  <a:schemeClr val="tx1"/>
                </a:solidFill>
              </a:defRPr>
            </a:lvl2pPr>
            <a:lvl3pPr marL="1549361" indent="0">
              <a:buNone/>
              <a:defRPr sz="1900">
                <a:solidFill>
                  <a:schemeClr val="tx1"/>
                </a:solidFill>
              </a:defRPr>
            </a:lvl3pPr>
            <a:lvl4pPr marL="2279592" indent="0">
              <a:buNone/>
              <a:defRPr sz="1900">
                <a:solidFill>
                  <a:schemeClr val="tx1"/>
                </a:solidFill>
              </a:defRPr>
            </a:lvl4pPr>
            <a:lvl5pPr marL="2874361" indent="0">
              <a:buNone/>
              <a:defRPr sz="1900">
                <a:solidFill>
                  <a:schemeClr val="tx1"/>
                </a:solidFill>
              </a:defRPr>
            </a:lvl5pPr>
          </a:lstStyle>
          <a:p>
            <a:pPr lvl="0"/>
            <a:r>
              <a:rPr lang="da-DK" dirty="0"/>
              <a:t>Skriv tekst her</a:t>
            </a:r>
          </a:p>
        </p:txBody>
      </p:sp>
    </p:spTree>
    <p:extLst>
      <p:ext uri="{BB962C8B-B14F-4D97-AF65-F5344CB8AC3E}">
        <p14:creationId xmlns:p14="http://schemas.microsoft.com/office/powerpoint/2010/main" val="2172716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Foto på hele formatet">
    <p:spTree>
      <p:nvGrpSpPr>
        <p:cNvPr id="1" name=""/>
        <p:cNvGrpSpPr/>
        <p:nvPr/>
      </p:nvGrpSpPr>
      <p:grpSpPr>
        <a:xfrm>
          <a:off x="0" y="0"/>
          <a:ext cx="0" cy="0"/>
          <a:chOff x="0" y="0"/>
          <a:chExt cx="0" cy="0"/>
        </a:xfrm>
      </p:grpSpPr>
      <p:sp>
        <p:nvSpPr>
          <p:cNvPr id="6" name="Pladsholder til billede 2"/>
          <p:cNvSpPr>
            <a:spLocks noGrp="1"/>
          </p:cNvSpPr>
          <p:nvPr>
            <p:ph type="pic" idx="11" hasCustomPrompt="1"/>
          </p:nvPr>
        </p:nvSpPr>
        <p:spPr>
          <a:xfrm>
            <a:off x="1" y="0"/>
            <a:ext cx="12195175" cy="6859588"/>
          </a:xfrm>
        </p:spPr>
        <p:txBody>
          <a:bodyPr/>
          <a:lstStyle>
            <a:lvl1pPr marL="0" indent="0" algn="ctr">
              <a:buNone/>
              <a:defRPr sz="2700" baseline="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dirty="0"/>
              <a:t>Klik på ikonet for 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41967767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el 1"/>
          <p:cNvSpPr>
            <a:spLocks noGrp="1" noChangeAspect="1"/>
          </p:cNvSpPr>
          <p:nvPr>
            <p:ph type="title" hasCustomPrompt="1"/>
          </p:nvPr>
        </p:nvSpPr>
        <p:spPr>
          <a:xfrm>
            <a:off x="720281" y="1188000"/>
            <a:ext cx="10083938" cy="900000"/>
          </a:xfrm>
        </p:spPr>
        <p:txBody>
          <a:bodyPr anchor="t" anchorCtr="0"/>
          <a:lstStyle>
            <a:lvl1pPr>
              <a:defRPr/>
            </a:lvl1pPr>
          </a:lstStyle>
          <a:p>
            <a:r>
              <a:rPr lang="da-DK" dirty="0"/>
              <a:t>Skriv overskrift her</a:t>
            </a:r>
          </a:p>
        </p:txBody>
      </p:sp>
    </p:spTree>
    <p:extLst>
      <p:ext uri="{BB962C8B-B14F-4D97-AF65-F5344CB8AC3E}">
        <p14:creationId xmlns:p14="http://schemas.microsoft.com/office/powerpoint/2010/main" val="2895024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8612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to højformat - 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1758" y="1908000"/>
            <a:ext cx="6302461" cy="900000"/>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1758" y="2880000"/>
            <a:ext cx="3061195" cy="3312000"/>
          </a:xfrm>
        </p:spPr>
        <p:txBody>
          <a:bodyPr anchor="t" anchorCtr="0"/>
          <a:lstStyle>
            <a:lvl1pPr marL="0" indent="0">
              <a:buNone/>
              <a:defRPr sz="2600"/>
            </a:lvl1pPr>
            <a:lvl2pPr marL="444500" indent="-263525">
              <a:tabLst/>
              <a:defRPr sz="2200"/>
            </a:lvl2pPr>
            <a:lvl3pPr>
              <a:defRPr sz="2700"/>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743024" y="2880000"/>
            <a:ext cx="3061195" cy="3312000"/>
          </a:xfrm>
        </p:spPr>
        <p:txBody>
          <a:bodyPr anchor="t" anchorCtr="0"/>
          <a:lstStyle>
            <a:lvl1pPr marL="0" indent="0">
              <a:buNone/>
              <a:defRPr sz="2600"/>
            </a:lvl1pPr>
            <a:lvl2pPr marL="444500" indent="-263525">
              <a:defRPr sz="2200"/>
            </a:lvl2pPr>
            <a:lvl3pPr>
              <a:defRPr sz="2700"/>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0" y="1"/>
            <a:ext cx="4141617" cy="6859588"/>
          </a:xfrm>
        </p:spPr>
        <p:txBody>
          <a:bodyPr/>
          <a:lstStyle>
            <a:lvl1pPr marL="0" indent="0" algn="ctr">
              <a:buNone/>
              <a:defRPr sz="2000" baseline="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9412027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to højformat - overskrift og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1758" y="1908000"/>
            <a:ext cx="6302461" cy="900000"/>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1758" y="2880000"/>
            <a:ext cx="6302461" cy="3312000"/>
          </a:xfrm>
        </p:spPr>
        <p:txBody>
          <a:bodyPr anchor="t" anchorCtr="0"/>
          <a:lstStyle>
            <a:lvl1pPr marL="0" indent="0">
              <a:buNone/>
              <a:defRPr sz="2600"/>
            </a:lvl1pPr>
            <a:lvl2pPr marL="1079500" indent="-246063">
              <a:defRPr sz="2200"/>
            </a:lvl2pPr>
            <a:lvl3pPr>
              <a:defRPr sz="2700"/>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0" y="0"/>
            <a:ext cx="4141617" cy="6859588"/>
          </a:xfrm>
        </p:spPr>
        <p:txBody>
          <a:bodyPr/>
          <a:lstStyle>
            <a:lvl1pPr marL="0" indent="0" algn="ctr">
              <a:buNone/>
              <a:defRPr sz="2000" baseline="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1014183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dias_PETROL">
    <p:spTree>
      <p:nvGrpSpPr>
        <p:cNvPr id="1" name=""/>
        <p:cNvGrpSpPr/>
        <p:nvPr/>
      </p:nvGrpSpPr>
      <p:grpSpPr>
        <a:xfrm>
          <a:off x="0" y="0"/>
          <a:ext cx="0" cy="0"/>
          <a:chOff x="0" y="0"/>
          <a:chExt cx="0" cy="0"/>
        </a:xfrm>
      </p:grpSpPr>
      <p:sp>
        <p:nvSpPr>
          <p:cNvPr id="2" name="Rektangel 1"/>
          <p:cNvSpPr>
            <a:spLocks noChangeAspect="1"/>
          </p:cNvSpPr>
          <p:nvPr/>
        </p:nvSpPr>
        <p:spPr>
          <a:xfrm>
            <a:off x="1" y="576000"/>
            <a:ext cx="12195175" cy="5940000"/>
          </a:xfrm>
          <a:prstGeom prst="rect">
            <a:avLst/>
          </a:prstGeom>
          <a:solidFill>
            <a:schemeClr val="accent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da-DK" sz="2400" dirty="0">
              <a:solidFill>
                <a:srgbClr val="3F3018"/>
              </a:solidFill>
            </a:endParaRPr>
          </a:p>
        </p:txBody>
      </p:sp>
      <p:sp>
        <p:nvSpPr>
          <p:cNvPr id="39024" name="Rectangle 112"/>
          <p:cNvSpPr>
            <a:spLocks noGrp="1" noChangeAspect="1" noChangeArrowheads="1"/>
          </p:cNvSpPr>
          <p:nvPr>
            <p:ph type="ctrTitle" sz="quarter" hasCustomPrompt="1"/>
          </p:nvPr>
        </p:nvSpPr>
        <p:spPr>
          <a:xfrm>
            <a:off x="1080422" y="3600000"/>
            <a:ext cx="9723797" cy="1440196"/>
          </a:xfrm>
        </p:spPr>
        <p:txBody>
          <a:bodyPr/>
          <a:lstStyle>
            <a:lvl1pPr>
              <a:lnSpc>
                <a:spcPct val="100000"/>
              </a:lnSpc>
              <a:spcAft>
                <a:spcPct val="20000"/>
              </a:spcAft>
              <a:defRPr sz="5000">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422" y="5112001"/>
            <a:ext cx="9723797" cy="719305"/>
          </a:xfrm>
        </p:spPr>
        <p:txBody>
          <a:bodyPr anchor="t"/>
          <a:lstStyle>
            <a:lvl1pPr marL="0" indent="0">
              <a:buFont typeface="Wingdings" pitchFamily="2" charset="2"/>
              <a:buNone/>
              <a:defRPr sz="2600"/>
            </a:lvl1pPr>
          </a:lstStyle>
          <a:p>
            <a:pPr lvl="0"/>
            <a:r>
              <a:rPr lang="da-DK" altLang="da-DK" noProof="0" dirty="0"/>
              <a:t>Skriv undertitel her</a:t>
            </a:r>
          </a:p>
        </p:txBody>
      </p:sp>
    </p:spTree>
    <p:extLst>
      <p:ext uri="{BB962C8B-B14F-4D97-AF65-F5344CB8AC3E}">
        <p14:creationId xmlns:p14="http://schemas.microsoft.com/office/powerpoint/2010/main" val="20857562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to bredformat - overskrift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281" y="1188000"/>
            <a:ext cx="10083938" cy="540000"/>
          </a:xfrm>
        </p:spPr>
        <p:txBody>
          <a:bodyPr anchor="t" anchorCtr="0"/>
          <a:lstStyle>
            <a:lvl1pPr>
              <a:defRPr/>
            </a:lvl1pPr>
          </a:lstStyle>
          <a:p>
            <a:r>
              <a:rPr lang="da-DK" dirty="0"/>
              <a:t>Skriv overskrift her</a:t>
            </a:r>
          </a:p>
        </p:txBody>
      </p:sp>
      <p:sp>
        <p:nvSpPr>
          <p:cNvPr id="6" name="Pladsholder til indhold 2"/>
          <p:cNvSpPr>
            <a:spLocks noGrp="1"/>
          </p:cNvSpPr>
          <p:nvPr>
            <p:ph sz="half" idx="11" hasCustomPrompt="1"/>
          </p:nvPr>
        </p:nvSpPr>
        <p:spPr>
          <a:xfrm>
            <a:off x="7562953" y="1800000"/>
            <a:ext cx="3241266" cy="4392000"/>
          </a:xfrm>
        </p:spPr>
        <p:txBody>
          <a:bodyPr anchor="t" anchorCtr="0"/>
          <a:lstStyle>
            <a:lvl1pPr marL="0" indent="0">
              <a:buNone/>
              <a:defRPr sz="2600"/>
            </a:lvl1pPr>
            <a:lvl2pPr marL="444500" indent="-263525">
              <a:defRPr sz="2200"/>
            </a:lvl2pPr>
            <a:lvl3pPr>
              <a:defRPr sz="2700"/>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720281" y="1800000"/>
            <a:ext cx="6662602" cy="4392000"/>
          </a:xfrm>
        </p:spPr>
        <p:txBody>
          <a:bodyPr/>
          <a:lstStyle>
            <a:lvl1pPr marL="0" indent="0" algn="ctr">
              <a:buNone/>
              <a:defRPr sz="2700" baseline="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25047844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281" y="1188000"/>
            <a:ext cx="10083938" cy="900000"/>
          </a:xfrm>
        </p:spPr>
        <p:txBody>
          <a:bodyPr anchor="t" anchorCtr="0"/>
          <a:lstStyle>
            <a:lvl1pPr>
              <a:defRPr baseline="0"/>
            </a:lvl1pPr>
          </a:lstStyle>
          <a:p>
            <a:r>
              <a:rPr lang="da-DK" dirty="0"/>
              <a:t>Skriv overskrift her</a:t>
            </a:r>
          </a:p>
        </p:txBody>
      </p:sp>
      <p:sp>
        <p:nvSpPr>
          <p:cNvPr id="3" name="Pladsholder til indhold 2"/>
          <p:cNvSpPr>
            <a:spLocks noGrp="1" noChangeAspect="1"/>
          </p:cNvSpPr>
          <p:nvPr>
            <p:ph sz="half" idx="1" hasCustomPrompt="1"/>
          </p:nvPr>
        </p:nvSpPr>
        <p:spPr>
          <a:xfrm>
            <a:off x="720281" y="2159502"/>
            <a:ext cx="4861898" cy="4032000"/>
          </a:xfrm>
        </p:spPr>
        <p:txBody>
          <a:bodyPr anchor="t" anchorCtr="0"/>
          <a:lstStyle>
            <a:lvl1pPr>
              <a:defRPr sz="3200"/>
            </a:lvl1pPr>
            <a:lvl2pPr marL="715963" indent="-271463">
              <a:defRPr sz="2600"/>
            </a:lvl2pPr>
            <a:lvl3pPr marL="985838" indent="-269875">
              <a:defRPr sz="2600"/>
            </a:lvl3pPr>
            <a:lvl4pPr marL="1343025" indent="-269875">
              <a:defRPr sz="2200"/>
            </a:lvl4pPr>
            <a:lvl5pPr marL="1701800" indent="-269875">
              <a:defRPr sz="18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noChangeAspect="1"/>
          </p:cNvSpPr>
          <p:nvPr>
            <p:ph sz="half" idx="10" hasCustomPrompt="1"/>
          </p:nvPr>
        </p:nvSpPr>
        <p:spPr>
          <a:xfrm>
            <a:off x="5942321" y="2160000"/>
            <a:ext cx="4861898" cy="4032000"/>
          </a:xfrm>
        </p:spPr>
        <p:txBody>
          <a:bodyPr anchor="t" anchorCtr="0"/>
          <a:lstStyle>
            <a:lvl1pPr>
              <a:defRPr sz="3200"/>
            </a:lvl1pPr>
            <a:lvl2pPr marL="357188" indent="-357188">
              <a:defRPr sz="2600"/>
            </a:lvl2pPr>
            <a:lvl3pPr marL="715963" indent="-271463">
              <a:defRPr sz="2600"/>
            </a:lvl3pPr>
            <a:lvl4pPr marL="1343025" indent="-269875">
              <a:defRPr sz="2200"/>
            </a:lvl4pPr>
            <a:lvl5pPr marL="1701800" indent="-269875">
              <a:defRPr sz="18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2"/>
            <a:r>
              <a:rPr lang="da-DK" altLang="da-DK" dirty="0"/>
              <a:t>første niveau</a:t>
            </a:r>
          </a:p>
        </p:txBody>
      </p:sp>
    </p:spTree>
    <p:extLst>
      <p:ext uri="{BB962C8B-B14F-4D97-AF65-F5344CB8AC3E}">
        <p14:creationId xmlns:p14="http://schemas.microsoft.com/office/powerpoint/2010/main" val="7063776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Overskrift og tre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281" y="1188000"/>
            <a:ext cx="10083938" cy="900000"/>
          </a:xfrm>
        </p:spPr>
        <p:txBody>
          <a:bodyPr anchor="t" anchorCtr="0"/>
          <a:lstStyle>
            <a:lvl1pPr>
              <a:defRPr/>
            </a:lvl1pPr>
          </a:lstStyle>
          <a:p>
            <a:r>
              <a:rPr lang="da-DK" dirty="0"/>
              <a:t>Skriv overskrift her</a:t>
            </a:r>
          </a:p>
        </p:txBody>
      </p:sp>
      <p:sp>
        <p:nvSpPr>
          <p:cNvPr id="3" name="Pladsholder til indhold 2"/>
          <p:cNvSpPr>
            <a:spLocks noGrp="1"/>
          </p:cNvSpPr>
          <p:nvPr>
            <p:ph sz="half" idx="1" hasCustomPrompt="1"/>
          </p:nvPr>
        </p:nvSpPr>
        <p:spPr>
          <a:xfrm>
            <a:off x="720281" y="2159502"/>
            <a:ext cx="3241266" cy="4032000"/>
          </a:xfrm>
        </p:spPr>
        <p:txBody>
          <a:bodyPr anchor="t" anchorCtr="0"/>
          <a:lstStyle>
            <a:lvl1pPr marL="0" indent="0">
              <a:buNone/>
              <a:defRPr sz="2600"/>
            </a:lvl1pPr>
            <a:lvl2pPr marL="444500" indent="-263525">
              <a:defRPr sz="2200"/>
            </a:lvl2pPr>
            <a:lvl3pPr marL="1549361" indent="0">
              <a:buNone/>
              <a:defRPr sz="2700"/>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5" name="Pladsholder til indhold 2"/>
          <p:cNvSpPr>
            <a:spLocks noGrp="1"/>
          </p:cNvSpPr>
          <p:nvPr>
            <p:ph sz="half" idx="10" hasCustomPrompt="1"/>
          </p:nvPr>
        </p:nvSpPr>
        <p:spPr>
          <a:xfrm>
            <a:off x="4141617" y="2160000"/>
            <a:ext cx="3241266" cy="4032000"/>
          </a:xfrm>
        </p:spPr>
        <p:txBody>
          <a:bodyPr anchor="t" anchorCtr="0"/>
          <a:lstStyle>
            <a:lvl1pPr marL="0" indent="0">
              <a:buNone/>
              <a:defRPr sz="2600"/>
            </a:lvl1pPr>
            <a:lvl2pPr marL="444500" indent="-263525">
              <a:defRPr sz="2200"/>
            </a:lvl2pPr>
            <a:lvl3pPr>
              <a:defRPr sz="2700"/>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562953" y="2160000"/>
            <a:ext cx="3241266" cy="4032000"/>
          </a:xfrm>
        </p:spPr>
        <p:txBody>
          <a:bodyPr anchor="t" anchorCtr="0"/>
          <a:lstStyle>
            <a:lvl1pPr marL="0" indent="0">
              <a:buNone/>
              <a:defRPr sz="2600"/>
            </a:lvl1pPr>
            <a:lvl2pPr marL="444500" indent="-263525">
              <a:defRPr sz="2200"/>
            </a:lvl2pPr>
            <a:lvl3pPr>
              <a:defRPr sz="2700"/>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Tree>
    <p:extLst>
      <p:ext uri="{BB962C8B-B14F-4D97-AF65-F5344CB8AC3E}">
        <p14:creationId xmlns:p14="http://schemas.microsoft.com/office/powerpoint/2010/main" val="1553014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verskrift og tre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281" y="1188000"/>
            <a:ext cx="10083938" cy="900000"/>
          </a:xfrm>
        </p:spPr>
        <p:txBody>
          <a:bodyPr anchor="t" anchorCtr="0"/>
          <a:lstStyle>
            <a:lvl1pPr>
              <a:defRPr/>
            </a:lvl1pPr>
          </a:lstStyle>
          <a:p>
            <a:r>
              <a:rPr lang="da-DK" dirty="0"/>
              <a:t>Skriv overskrift her</a:t>
            </a:r>
          </a:p>
        </p:txBody>
      </p:sp>
      <p:sp>
        <p:nvSpPr>
          <p:cNvPr id="9" name="Pladsholder til billede 8"/>
          <p:cNvSpPr>
            <a:spLocks noGrp="1" noChangeAspect="1"/>
          </p:cNvSpPr>
          <p:nvPr>
            <p:ph type="pic" sz="quarter" idx="10" hasCustomPrompt="1"/>
          </p:nvPr>
        </p:nvSpPr>
        <p:spPr>
          <a:xfrm>
            <a:off x="720281" y="2160000"/>
            <a:ext cx="3241266" cy="4032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1" hasCustomPrompt="1"/>
          </p:nvPr>
        </p:nvSpPr>
        <p:spPr>
          <a:xfrm>
            <a:off x="4141617" y="2160000"/>
            <a:ext cx="3241266" cy="4032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2" hasCustomPrompt="1"/>
          </p:nvPr>
        </p:nvSpPr>
        <p:spPr>
          <a:xfrm>
            <a:off x="7562953" y="2160000"/>
            <a:ext cx="3241266" cy="4032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1006869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re billeder - højformat">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281" y="576000"/>
            <a:ext cx="3241266" cy="594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6" name="Pladsholder til billede 8"/>
          <p:cNvSpPr>
            <a:spLocks noGrp="1" noChangeAspect="1"/>
          </p:cNvSpPr>
          <p:nvPr>
            <p:ph type="pic" sz="quarter" idx="11" hasCustomPrompt="1"/>
          </p:nvPr>
        </p:nvSpPr>
        <p:spPr>
          <a:xfrm>
            <a:off x="4141617" y="576000"/>
            <a:ext cx="3241266" cy="594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2953" y="576000"/>
            <a:ext cx="3241266" cy="594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1791683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em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281" y="576000"/>
            <a:ext cx="3241266" cy="288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2953" y="576000"/>
            <a:ext cx="3241266" cy="594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281" y="3636000"/>
            <a:ext cx="3241266" cy="288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1617" y="576000"/>
            <a:ext cx="3241266" cy="288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1617" y="3636000"/>
            <a:ext cx="3241266" cy="288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2799507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ks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281" y="576000"/>
            <a:ext cx="3241266" cy="288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281" y="3636000"/>
            <a:ext cx="3241266" cy="288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1617" y="576000"/>
            <a:ext cx="3241266" cy="288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1617" y="3636000"/>
            <a:ext cx="3241266" cy="288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8" name="Pladsholder til billede 8"/>
          <p:cNvSpPr>
            <a:spLocks noGrp="1" noChangeAspect="1"/>
          </p:cNvSpPr>
          <p:nvPr>
            <p:ph type="pic" sz="quarter" idx="16" hasCustomPrompt="1"/>
          </p:nvPr>
        </p:nvSpPr>
        <p:spPr>
          <a:xfrm>
            <a:off x="7562953" y="576000"/>
            <a:ext cx="3241266" cy="288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7" hasCustomPrompt="1"/>
          </p:nvPr>
        </p:nvSpPr>
        <p:spPr>
          <a:xfrm>
            <a:off x="7562953" y="3636000"/>
            <a:ext cx="3241266" cy="2880000"/>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24473834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pic>
        <p:nvPicPr>
          <p:cNvPr id="4" name="Picture 2" descr="https://medarbejdere.au.dk/fileadmin/www.medarbejdere.au.dk/Kommunikation/branding/Showcase/logovar_dk_new.png"/>
          <p:cNvPicPr>
            <a:picLocks noChangeAspect="1" noChangeArrowheads="1"/>
          </p:cNvPicPr>
          <p:nvPr userDrawn="1"/>
        </p:nvPicPr>
        <p:blipFill>
          <a:blip r:embed="rId2">
            <a:extLst>
              <a:ext uri="{28A0092B-C50C-407E-A947-70E740481C1C}">
                <a14:useLocalDpi xmlns:a14="http://schemas.microsoft.com/office/drawing/2010/main" val="0"/>
              </a:ext>
            </a:extLst>
          </a:blip>
          <a:srcRect l="49834" t="14885" b="18394"/>
          <a:stretch>
            <a:fillRect/>
          </a:stretch>
        </p:blipFill>
        <p:spPr bwMode="auto">
          <a:xfrm>
            <a:off x="143972" y="130205"/>
            <a:ext cx="2353216" cy="437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lvl1pPr>
              <a:defRPr/>
            </a:lvl1pPr>
          </a:lstStyle>
          <a:p>
            <a:r>
              <a:rPr lang="da-DK"/>
              <a:t>Klik for at redigere titeltypografi i masteren</a:t>
            </a:r>
            <a:endParaRPr lang="da-DK" dirty="0"/>
          </a:p>
        </p:txBody>
      </p:sp>
      <p:sp>
        <p:nvSpPr>
          <p:cNvPr id="3" name="Pladsholder til indhold 2"/>
          <p:cNvSpPr>
            <a:spLocks noGrp="1"/>
          </p:cNvSpPr>
          <p:nvPr>
            <p:ph idx="1"/>
          </p:nvPr>
        </p:nvSpPr>
        <p:spPr/>
        <p:txBody>
          <a:body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Rectangle 4"/>
          <p:cNvSpPr>
            <a:spLocks noGrp="1" noChangeArrowheads="1"/>
          </p:cNvSpPr>
          <p:nvPr>
            <p:ph type="dt" sz="half" idx="10"/>
          </p:nvPr>
        </p:nvSpPr>
        <p:spPr/>
        <p:txBody>
          <a:bodyPr/>
          <a:lstStyle>
            <a:lvl1pPr>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000000"/>
              </a:solidFill>
              <a:effectLst/>
              <a:uLnTx/>
              <a:uFillTx/>
              <a:latin typeface="Verdana"/>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000000"/>
              </a:solidFill>
              <a:effectLst/>
              <a:uLnTx/>
              <a:uFillTx/>
              <a:latin typeface="Verdana"/>
              <a:ea typeface="+mn-ea"/>
              <a:cs typeface="+mn-cs"/>
            </a:endParaRPr>
          </a:p>
        </p:txBody>
      </p:sp>
      <p:sp>
        <p:nvSpPr>
          <p:cNvPr id="7" name="Rectangle 6"/>
          <p:cNvSpPr>
            <a:spLocks noGrp="1" noChangeArrowheads="1"/>
          </p:cNvSpPr>
          <p:nvPr>
            <p:ph type="sldNum" sz="quarter" idx="12"/>
          </p:nvPr>
        </p:nvSpPr>
        <p:spPr/>
        <p:txBody>
          <a:bodyPr/>
          <a:lstStyle>
            <a:lvl1pPr>
              <a:defRPr smtClean="0"/>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A00E9011-19DC-427D-88AD-F372FAE3EFFF}" type="slidenum">
              <a:rPr kumimoji="0" lang="da-DK" altLang="en-US" sz="2400" b="0" i="0" u="none" strike="noStrike" kern="1200" cap="none" spc="0" normalizeH="0" baseline="0" noProof="0">
                <a:ln>
                  <a:noFill/>
                </a:ln>
                <a:solidFill>
                  <a:srgbClr val="000000"/>
                </a:solidFill>
                <a:effectLst/>
                <a:uLnTx/>
                <a:uFillTx/>
                <a:latin typeface="Verdana"/>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‹nr.›</a:t>
            </a:fld>
            <a:endParaRPr kumimoji="0" lang="da-DK" altLang="en-US" sz="24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7705414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914639" y="1122623"/>
            <a:ext cx="10365899" cy="2388153"/>
          </a:xfrm>
        </p:spPr>
        <p:txBody>
          <a:bodyPr anchor="b"/>
          <a:lstStyle>
            <a:lvl1pPr algn="ctr">
              <a:defRPr sz="3183"/>
            </a:lvl1pPr>
          </a:lstStyle>
          <a:p>
            <a:r>
              <a:rPr lang="da-DK"/>
              <a:t>Klik for at redigere titeltypografien i masteren</a:t>
            </a:r>
            <a:endParaRPr lang="en-US" dirty="0"/>
          </a:p>
        </p:txBody>
      </p:sp>
      <p:sp>
        <p:nvSpPr>
          <p:cNvPr id="3" name="Subtitle 2"/>
          <p:cNvSpPr>
            <a:spLocks noGrp="1"/>
          </p:cNvSpPr>
          <p:nvPr>
            <p:ph type="subTitle" idx="1"/>
          </p:nvPr>
        </p:nvSpPr>
        <p:spPr>
          <a:xfrm>
            <a:off x="1524397" y="3602872"/>
            <a:ext cx="9146382" cy="1656145"/>
          </a:xfrm>
        </p:spPr>
        <p:txBody>
          <a:bodyPr/>
          <a:lstStyle>
            <a:lvl1pPr marL="0" indent="0" algn="ctr">
              <a:buNone/>
              <a:defRPr sz="1273"/>
            </a:lvl1pPr>
            <a:lvl2pPr marL="242550" indent="0" algn="ctr">
              <a:buNone/>
              <a:defRPr sz="1061"/>
            </a:lvl2pPr>
            <a:lvl3pPr marL="485100" indent="0" algn="ctr">
              <a:buNone/>
              <a:defRPr sz="955"/>
            </a:lvl3pPr>
            <a:lvl4pPr marL="727650" indent="0" algn="ctr">
              <a:buNone/>
              <a:defRPr sz="849"/>
            </a:lvl4pPr>
            <a:lvl5pPr marL="970199" indent="0" algn="ctr">
              <a:buNone/>
              <a:defRPr sz="849"/>
            </a:lvl5pPr>
            <a:lvl6pPr marL="1212749" indent="0" algn="ctr">
              <a:buNone/>
              <a:defRPr sz="849"/>
            </a:lvl6pPr>
            <a:lvl7pPr marL="1455299" indent="0" algn="ctr">
              <a:buNone/>
              <a:defRPr sz="849"/>
            </a:lvl7pPr>
            <a:lvl8pPr marL="1697849" indent="0" algn="ctr">
              <a:buNone/>
              <a:defRPr sz="849"/>
            </a:lvl8pPr>
            <a:lvl9pPr marL="1940399" indent="0" algn="ctr">
              <a:buNone/>
              <a:defRPr sz="849"/>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B9738C2-D6C8-3D4A-88E0-0ABAAB3E8E81}" type="datetimeFigureOut">
              <a:rPr kumimoji="0" lang="da-DK" sz="2400"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16-09-2024</a:t>
            </a:fld>
            <a:endParaRPr kumimoji="0" lang="da-DK" sz="2400" b="0" i="0" u="none" strike="noStrike" kern="1200" cap="none" spc="0" normalizeH="0" baseline="0" noProof="0">
              <a:ln>
                <a:noFill/>
              </a:ln>
              <a:solidFill>
                <a:srgbClr val="000000"/>
              </a:solidFill>
              <a:effectLst/>
              <a:uLnTx/>
              <a:uFillTx/>
              <a:latin typeface="Verdana"/>
              <a:ea typeface="+mn-ea"/>
              <a:cs typeface="+mn-cs"/>
            </a:endParaRPr>
          </a:p>
        </p:txBody>
      </p:sp>
      <p:sp>
        <p:nvSpPr>
          <p:cNvPr id="5" name="Footer Placeholder 4"/>
          <p:cNvSpPr>
            <a:spLocks noGrp="1"/>
          </p:cNvSpPr>
          <p:nvPr>
            <p:ph type="ftr" sz="quarter" idx="1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000000"/>
              </a:solidFill>
              <a:effectLst/>
              <a:uLnTx/>
              <a:uFillTx/>
              <a:latin typeface="Verdana"/>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0B1C6044-9802-F64B-8BBD-52D4395FDFE3}" type="slidenum">
              <a:rPr kumimoji="0" lang="da-DK" sz="2400"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‹nr.›</a:t>
            </a:fld>
            <a:endParaRPr kumimoji="0" lang="da-DK" sz="24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892861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187" y="1188000"/>
            <a:ext cx="10082625"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187" y="2159502"/>
            <a:ext cx="10082625" cy="4032000"/>
          </a:xfrm>
        </p:spPr>
        <p:txBody>
          <a:bodyPr/>
          <a:lstStyle>
            <a:lvl1pPr marL="457200" indent="-457200">
              <a:buClr>
                <a:schemeClr val="accent3"/>
              </a:buClr>
              <a:buFont typeface="Wingdings" panose="05000000000000000000" pitchFamily="2" charset="2"/>
              <a:buChar char="§"/>
              <a:defRPr/>
            </a:lvl1pPr>
            <a:lvl2pPr marL="1198003" indent="-364058">
              <a:buClr>
                <a:schemeClr val="accent3"/>
              </a:buClr>
              <a:buFont typeface="Wingdings" panose="05000000000000000000" pitchFamily="2" charset="2"/>
              <a:buChar char="§"/>
              <a:defRPr/>
            </a:lvl2pPr>
            <a:lvl3pPr marL="1790655" indent="-241294">
              <a:buClr>
                <a:schemeClr val="accent3"/>
              </a:buClr>
              <a:buFont typeface="Wingdings" panose="05000000000000000000" pitchFamily="2" charset="2"/>
              <a:buChar char="§"/>
              <a:defRPr/>
            </a:lvl3pPr>
            <a:lvl4pPr marL="2523004" indent="-243411">
              <a:buClr>
                <a:schemeClr val="accent3"/>
              </a:buClr>
              <a:buFont typeface="Wingdings" panose="05000000000000000000" pitchFamily="2" charset="2"/>
              <a:buChar char="§"/>
              <a:defRPr/>
            </a:lvl4pPr>
            <a:lvl5pPr marL="3160111" indent="-285750">
              <a:buClr>
                <a:schemeClr val="accent3"/>
              </a:buClr>
              <a:buFont typeface="Wingdings" panose="05000000000000000000" pitchFamily="2" charset="2"/>
              <a:buChar cha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2430491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skrift og indhold_MIDTLYS">
    <p:spTree>
      <p:nvGrpSpPr>
        <p:cNvPr id="1" name=""/>
        <p:cNvGrpSpPr/>
        <p:nvPr/>
      </p:nvGrpSpPr>
      <p:grpSpPr>
        <a:xfrm>
          <a:off x="0" y="0"/>
          <a:ext cx="0" cy="0"/>
          <a:chOff x="0" y="0"/>
          <a:chExt cx="0" cy="0"/>
        </a:xfrm>
      </p:grpSpPr>
      <p:sp>
        <p:nvSpPr>
          <p:cNvPr id="5" name="Rektangel 4"/>
          <p:cNvSpPr/>
          <p:nvPr userDrawn="1"/>
        </p:nvSpPr>
        <p:spPr>
          <a:xfrm>
            <a:off x="1" y="576000"/>
            <a:ext cx="12195175" cy="5940000"/>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da-DK" sz="2400" dirty="0">
              <a:solidFill>
                <a:srgbClr val="3F3018"/>
              </a:solidFill>
            </a:endParaRPr>
          </a:p>
        </p:txBody>
      </p:sp>
      <p:sp>
        <p:nvSpPr>
          <p:cNvPr id="3" name="Pladsholder til indhold 2"/>
          <p:cNvSpPr>
            <a:spLocks noGrp="1"/>
          </p:cNvSpPr>
          <p:nvPr>
            <p:ph idx="1" hasCustomPrompt="1"/>
          </p:nvPr>
        </p:nvSpPr>
        <p:spPr/>
        <p:txBody>
          <a:bodyPr/>
          <a:lstStyle>
            <a:lvl1pPr marL="457200" indent="-457200">
              <a:buClr>
                <a:schemeClr val="accent6"/>
              </a:buClr>
              <a:buFont typeface="Wingdings" panose="05000000000000000000" pitchFamily="2"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187" y="1188000"/>
            <a:ext cx="10082625"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accent6"/>
                </a:solidFill>
              </a:defRPr>
            </a:lvl1pPr>
          </a:lstStyle>
          <a:p>
            <a:pPr lvl="0"/>
            <a:r>
              <a:rPr lang="da-DK" altLang="da-DK" dirty="0"/>
              <a:t>Skriv overskrift her</a:t>
            </a:r>
          </a:p>
        </p:txBody>
      </p:sp>
    </p:spTree>
    <p:extLst>
      <p:ext uri="{BB962C8B-B14F-4D97-AF65-F5344CB8AC3E}">
        <p14:creationId xmlns:p14="http://schemas.microsoft.com/office/powerpoint/2010/main" val="874690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verskrift og indhold_MIDTRØD">
    <p:spTree>
      <p:nvGrpSpPr>
        <p:cNvPr id="1" name=""/>
        <p:cNvGrpSpPr/>
        <p:nvPr/>
      </p:nvGrpSpPr>
      <p:grpSpPr>
        <a:xfrm>
          <a:off x="0" y="0"/>
          <a:ext cx="0" cy="0"/>
          <a:chOff x="0" y="0"/>
          <a:chExt cx="0" cy="0"/>
        </a:xfrm>
      </p:grpSpPr>
      <p:sp>
        <p:nvSpPr>
          <p:cNvPr id="5" name="Rektangel 4"/>
          <p:cNvSpPr/>
          <p:nvPr userDrawn="1"/>
        </p:nvSpPr>
        <p:spPr>
          <a:xfrm>
            <a:off x="1" y="576000"/>
            <a:ext cx="12195175" cy="5940000"/>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da-DK" sz="2400" dirty="0">
              <a:solidFill>
                <a:srgbClr val="3F3018"/>
              </a:solidFill>
            </a:endParaRPr>
          </a:p>
        </p:txBody>
      </p:sp>
      <p:sp>
        <p:nvSpPr>
          <p:cNvPr id="4" name="Rectangle 4"/>
          <p:cNvSpPr>
            <a:spLocks noGrp="1" noChangeArrowheads="1"/>
          </p:cNvSpPr>
          <p:nvPr>
            <p:ph type="title" hasCustomPrompt="1"/>
          </p:nvPr>
        </p:nvSpPr>
        <p:spPr bwMode="auto">
          <a:xfrm>
            <a:off x="720187" y="1188000"/>
            <a:ext cx="10082625"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187" y="2159502"/>
            <a:ext cx="10082625" cy="4032000"/>
          </a:xfrm>
        </p:spPr>
        <p:txBody>
          <a:bodyPr/>
          <a:lstStyle>
            <a:lvl1pPr marL="457200" indent="-457200">
              <a:buClr>
                <a:schemeClr val="bg1"/>
              </a:buClr>
              <a:buFont typeface="Wingdings" panose="05000000000000000000" pitchFamily="2" charset="2"/>
              <a:buChar char="§"/>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3164536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verskrift og indhold_LYSGRØN">
    <p:spTree>
      <p:nvGrpSpPr>
        <p:cNvPr id="1" name=""/>
        <p:cNvGrpSpPr/>
        <p:nvPr/>
      </p:nvGrpSpPr>
      <p:grpSpPr>
        <a:xfrm>
          <a:off x="0" y="0"/>
          <a:ext cx="0" cy="0"/>
          <a:chOff x="0" y="0"/>
          <a:chExt cx="0" cy="0"/>
        </a:xfrm>
      </p:grpSpPr>
      <p:sp>
        <p:nvSpPr>
          <p:cNvPr id="5" name="Rektangel 4"/>
          <p:cNvSpPr/>
          <p:nvPr userDrawn="1"/>
        </p:nvSpPr>
        <p:spPr>
          <a:xfrm>
            <a:off x="1" y="576000"/>
            <a:ext cx="12195175" cy="5940000"/>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da-DK" sz="2400" dirty="0">
              <a:solidFill>
                <a:srgbClr val="3F3018"/>
              </a:solidFill>
            </a:endParaRPr>
          </a:p>
        </p:txBody>
      </p:sp>
      <p:sp>
        <p:nvSpPr>
          <p:cNvPr id="4" name="Rectangle 4"/>
          <p:cNvSpPr>
            <a:spLocks noGrp="1" noChangeArrowheads="1"/>
          </p:cNvSpPr>
          <p:nvPr>
            <p:ph type="title" hasCustomPrompt="1"/>
          </p:nvPr>
        </p:nvSpPr>
        <p:spPr bwMode="auto">
          <a:xfrm>
            <a:off x="720187" y="1188000"/>
            <a:ext cx="10082625"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accent1">
                    <a:lumMod val="50000"/>
                  </a:schemeClr>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187" y="2159502"/>
            <a:ext cx="10082625" cy="4032000"/>
          </a:xfrm>
        </p:spPr>
        <p:txBody>
          <a:bodyPr/>
          <a:lstStyle>
            <a:lvl1pPr marL="0" indent="0">
              <a:buClr>
                <a:schemeClr val="bg1"/>
              </a:buClr>
              <a:buFont typeface="Wingdings" panose="05000000000000000000" pitchFamily="2" charset="2"/>
              <a:buNone/>
              <a:defRPr>
                <a:solidFill>
                  <a:schemeClr val="accent1">
                    <a:lumMod val="50000"/>
                  </a:schemeClr>
                </a:solidFill>
              </a:defRPr>
            </a:lvl1pPr>
            <a:lvl2pPr>
              <a:buClr>
                <a:schemeClr val="bg1"/>
              </a:buClr>
              <a:defRPr>
                <a:solidFill>
                  <a:schemeClr val="accent1">
                    <a:lumMod val="50000"/>
                  </a:schemeClr>
                </a:solidFill>
              </a:defRPr>
            </a:lvl2pPr>
            <a:lvl3pPr>
              <a:buClr>
                <a:schemeClr val="bg1"/>
              </a:buClr>
              <a:defRPr>
                <a:solidFill>
                  <a:schemeClr val="accent1">
                    <a:lumMod val="50000"/>
                  </a:schemeClr>
                </a:solidFill>
              </a:defRPr>
            </a:lvl3pPr>
            <a:lvl4pPr>
              <a:buClr>
                <a:schemeClr val="bg1"/>
              </a:buClr>
              <a:defRPr>
                <a:solidFill>
                  <a:schemeClr val="accent1">
                    <a:lumMod val="50000"/>
                  </a:schemeClr>
                </a:solidFill>
              </a:defRPr>
            </a:lvl4pPr>
            <a:lvl5pPr>
              <a:buClr>
                <a:schemeClr val="bg1"/>
              </a:buClr>
              <a:defRPr>
                <a:solidFill>
                  <a:schemeClr val="accent1">
                    <a:lumMod val="50000"/>
                  </a:schemeClr>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3034385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image" Target="../media/image2.pn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image" Target="../media/image1.emf"/><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2" name="Rectangle 4"/>
          <p:cNvSpPr>
            <a:spLocks noGrp="1" noChangeAspect="1" noChangeArrowheads="1"/>
          </p:cNvSpPr>
          <p:nvPr>
            <p:ph type="title"/>
          </p:nvPr>
        </p:nvSpPr>
        <p:spPr bwMode="auto">
          <a:xfrm>
            <a:off x="720187" y="1188000"/>
            <a:ext cx="10082625"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a-DK" altLang="da-DK" dirty="0"/>
              <a:t>Skriv overskrift her</a:t>
            </a:r>
          </a:p>
        </p:txBody>
      </p:sp>
      <p:sp>
        <p:nvSpPr>
          <p:cNvPr id="37893" name="Rectangle 5"/>
          <p:cNvSpPr>
            <a:spLocks noGrp="1" noChangeAspect="1" noChangeArrowheads="1"/>
          </p:cNvSpPr>
          <p:nvPr>
            <p:ph type="body" idx="1"/>
          </p:nvPr>
        </p:nvSpPr>
        <p:spPr bwMode="auto">
          <a:xfrm>
            <a:off x="720187" y="2159502"/>
            <a:ext cx="10082625" cy="4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a-DK" altLang="da-DK" dirty="0"/>
              <a:t>Skriv tekst</a:t>
            </a:r>
          </a:p>
          <a:p>
            <a:pPr lvl="1"/>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pic>
        <p:nvPicPr>
          <p:cNvPr id="2" name="Billede 1"/>
          <p:cNvPicPr preferRelativeResize="0">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1236387" y="108001"/>
            <a:ext cx="841687" cy="405577"/>
          </a:xfrm>
          <a:prstGeom prst="rect">
            <a:avLst/>
          </a:prstGeom>
        </p:spPr>
      </p:pic>
      <p:pic>
        <p:nvPicPr>
          <p:cNvPr id="6" name="Pladsholder til indhold 3"/>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0544" y="93033"/>
            <a:ext cx="5202947" cy="600457"/>
          </a:xfrm>
          <a:prstGeom prst="rect">
            <a:avLst/>
          </a:prstGeom>
        </p:spPr>
      </p:pic>
    </p:spTree>
    <p:extLst>
      <p:ext uri="{BB962C8B-B14F-4D97-AF65-F5344CB8AC3E}">
        <p14:creationId xmlns:p14="http://schemas.microsoft.com/office/powerpoint/2010/main" val="4160304995"/>
      </p:ext>
    </p:extLst>
  </p:cSld>
  <p:clrMap bg1="lt1" tx1="dk1" bg2="lt2" tx2="dk2" accent1="accent1" accent2="accent2" accent3="accent3" accent4="accent4" accent5="accent5" accent6="accent6" hlink="hlink" folHlink="folHlink"/>
  <p:sldLayoutIdLst>
    <p:sldLayoutId id="2147483836" r:id="rId1"/>
    <p:sldLayoutId id="2147483862" r:id="rId2"/>
    <p:sldLayoutId id="2147483853" r:id="rId3"/>
    <p:sldLayoutId id="2147483852" r:id="rId4"/>
    <p:sldLayoutId id="2147483861" r:id="rId5"/>
    <p:sldLayoutId id="2147483837" r:id="rId6"/>
    <p:sldLayoutId id="2147483851" r:id="rId7"/>
    <p:sldLayoutId id="2147483850" r:id="rId8"/>
    <p:sldLayoutId id="2147483868" r:id="rId9"/>
    <p:sldLayoutId id="2147483854" r:id="rId10"/>
    <p:sldLayoutId id="2147483867" r:id="rId11"/>
    <p:sldLayoutId id="2147483842" r:id="rId12"/>
    <p:sldLayoutId id="2147483838" r:id="rId13"/>
    <p:sldLayoutId id="2147483849" r:id="rId14"/>
    <p:sldLayoutId id="2147483839" r:id="rId15"/>
    <p:sldLayoutId id="2147483840" r:id="rId16"/>
    <p:sldLayoutId id="2147483844" r:id="rId17"/>
    <p:sldLayoutId id="2147483845" r:id="rId18"/>
    <p:sldLayoutId id="2147483855" r:id="rId19"/>
    <p:sldLayoutId id="2147483857" r:id="rId20"/>
    <p:sldLayoutId id="2147483859" r:id="rId21"/>
    <p:sldLayoutId id="2147483846" r:id="rId22"/>
    <p:sldLayoutId id="2147483856" r:id="rId23"/>
    <p:sldLayoutId id="2147483863" r:id="rId24"/>
    <p:sldLayoutId id="2147483864" r:id="rId25"/>
    <p:sldLayoutId id="2147483865" r:id="rId26"/>
    <p:sldLayoutId id="2147483866" r:id="rId27"/>
    <p:sldLayoutId id="2147483870" r:id="rId28"/>
    <p:sldLayoutId id="2147483901" r:id="rId29"/>
  </p:sldLayoutIdLst>
  <p:txStyles>
    <p:titleStyle>
      <a:lvl1pPr algn="l" rtl="0" eaLnBrk="1" fontAlgn="base" hangingPunct="1">
        <a:lnSpc>
          <a:spcPct val="80000"/>
        </a:lnSpc>
        <a:spcBef>
          <a:spcPct val="0"/>
        </a:spcBef>
        <a:spcAft>
          <a:spcPct val="0"/>
        </a:spcAft>
        <a:defRPr sz="3600" b="1" baseline="0">
          <a:solidFill>
            <a:schemeClr val="tx2"/>
          </a:solidFill>
          <a:latin typeface="+mj-lt"/>
          <a:ea typeface="+mj-ea"/>
          <a:cs typeface="+mj-cs"/>
        </a:defRPr>
      </a:lvl1pPr>
      <a:lvl2pPr algn="l" rtl="0" eaLnBrk="1" fontAlgn="base" hangingPunct="1">
        <a:lnSpc>
          <a:spcPct val="80000"/>
        </a:lnSpc>
        <a:spcBef>
          <a:spcPct val="0"/>
        </a:spcBef>
        <a:spcAft>
          <a:spcPct val="0"/>
        </a:spcAft>
        <a:defRPr sz="4000" b="1">
          <a:solidFill>
            <a:srgbClr val="3F3018"/>
          </a:solidFill>
          <a:latin typeface="Verdana" pitchFamily="34" charset="0"/>
        </a:defRPr>
      </a:lvl2pPr>
      <a:lvl3pPr algn="l" rtl="0" eaLnBrk="1" fontAlgn="base" hangingPunct="1">
        <a:lnSpc>
          <a:spcPct val="80000"/>
        </a:lnSpc>
        <a:spcBef>
          <a:spcPct val="0"/>
        </a:spcBef>
        <a:spcAft>
          <a:spcPct val="0"/>
        </a:spcAft>
        <a:defRPr sz="4000" b="1">
          <a:solidFill>
            <a:srgbClr val="3F3018"/>
          </a:solidFill>
          <a:latin typeface="Verdana" pitchFamily="34" charset="0"/>
        </a:defRPr>
      </a:lvl3pPr>
      <a:lvl4pPr algn="l" rtl="0" eaLnBrk="1" fontAlgn="base" hangingPunct="1">
        <a:lnSpc>
          <a:spcPct val="80000"/>
        </a:lnSpc>
        <a:spcBef>
          <a:spcPct val="0"/>
        </a:spcBef>
        <a:spcAft>
          <a:spcPct val="0"/>
        </a:spcAft>
        <a:defRPr sz="4000" b="1">
          <a:solidFill>
            <a:srgbClr val="3F3018"/>
          </a:solidFill>
          <a:latin typeface="Verdana" pitchFamily="34" charset="0"/>
        </a:defRPr>
      </a:lvl4pPr>
      <a:lvl5pPr algn="l" rtl="0" eaLnBrk="1" fontAlgn="base" hangingPunct="1">
        <a:lnSpc>
          <a:spcPct val="80000"/>
        </a:lnSpc>
        <a:spcBef>
          <a:spcPct val="0"/>
        </a:spcBef>
        <a:spcAft>
          <a:spcPct val="0"/>
        </a:spcAft>
        <a:defRPr sz="4000" b="1">
          <a:solidFill>
            <a:srgbClr val="3F3018"/>
          </a:solidFill>
          <a:latin typeface="Verdana" pitchFamily="34" charset="0"/>
        </a:defRPr>
      </a:lvl5pPr>
      <a:lvl6pPr marL="609585" algn="l" rtl="0" eaLnBrk="1" fontAlgn="base" hangingPunct="1">
        <a:lnSpc>
          <a:spcPct val="80000"/>
        </a:lnSpc>
        <a:spcBef>
          <a:spcPct val="0"/>
        </a:spcBef>
        <a:spcAft>
          <a:spcPct val="0"/>
        </a:spcAft>
        <a:defRPr sz="4000" b="1">
          <a:solidFill>
            <a:srgbClr val="3F3018"/>
          </a:solidFill>
          <a:latin typeface="Verdana" pitchFamily="34" charset="0"/>
        </a:defRPr>
      </a:lvl6pPr>
      <a:lvl7pPr marL="1219170" algn="l" rtl="0" eaLnBrk="1" fontAlgn="base" hangingPunct="1">
        <a:lnSpc>
          <a:spcPct val="80000"/>
        </a:lnSpc>
        <a:spcBef>
          <a:spcPct val="0"/>
        </a:spcBef>
        <a:spcAft>
          <a:spcPct val="0"/>
        </a:spcAft>
        <a:defRPr sz="4000" b="1">
          <a:solidFill>
            <a:srgbClr val="3F3018"/>
          </a:solidFill>
          <a:latin typeface="Verdana" pitchFamily="34" charset="0"/>
        </a:defRPr>
      </a:lvl7pPr>
      <a:lvl8pPr marL="1828754" algn="l" rtl="0" eaLnBrk="1" fontAlgn="base" hangingPunct="1">
        <a:lnSpc>
          <a:spcPct val="80000"/>
        </a:lnSpc>
        <a:spcBef>
          <a:spcPct val="0"/>
        </a:spcBef>
        <a:spcAft>
          <a:spcPct val="0"/>
        </a:spcAft>
        <a:defRPr sz="4000" b="1">
          <a:solidFill>
            <a:srgbClr val="3F3018"/>
          </a:solidFill>
          <a:latin typeface="Verdana" pitchFamily="34" charset="0"/>
        </a:defRPr>
      </a:lvl8pPr>
      <a:lvl9pPr marL="2438339" algn="l" rtl="0" eaLnBrk="1" fontAlgn="base" hangingPunct="1">
        <a:lnSpc>
          <a:spcPct val="80000"/>
        </a:lnSpc>
        <a:spcBef>
          <a:spcPct val="0"/>
        </a:spcBef>
        <a:spcAft>
          <a:spcPct val="0"/>
        </a:spcAft>
        <a:defRPr sz="4000" b="1">
          <a:solidFill>
            <a:srgbClr val="3F3018"/>
          </a:solidFill>
          <a:latin typeface="Verdana" pitchFamily="34" charset="0"/>
        </a:defRPr>
      </a:lvl9pPr>
    </p:titleStyle>
    <p:bodyStyle>
      <a:lvl1pPr marL="457200" marR="0" indent="-457200" algn="l" defTabSz="914400"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3200">
          <a:solidFill>
            <a:schemeClr val="tx1"/>
          </a:solidFill>
          <a:latin typeface="+mn-lt"/>
          <a:ea typeface="+mn-ea"/>
          <a:cs typeface="+mn-cs"/>
        </a:defRPr>
      </a:lvl1pPr>
      <a:lvl2pPr marL="1198003" indent="-364058" algn="l" rtl="0" eaLnBrk="1" fontAlgn="base" hangingPunct="1">
        <a:spcBef>
          <a:spcPct val="0"/>
        </a:spcBef>
        <a:spcAft>
          <a:spcPct val="20000"/>
        </a:spcAft>
        <a:buClr>
          <a:schemeClr val="accent3"/>
        </a:buClr>
        <a:buFont typeface="Wingdings" pitchFamily="2" charset="2"/>
        <a:buChar char="§"/>
        <a:defRPr sz="3200">
          <a:solidFill>
            <a:schemeClr val="tx1"/>
          </a:solidFill>
          <a:latin typeface="+mn-lt"/>
        </a:defRPr>
      </a:lvl2pPr>
      <a:lvl3pPr marL="1790655" indent="-241294" algn="l" rtl="0" eaLnBrk="1" fontAlgn="base" hangingPunct="1">
        <a:spcBef>
          <a:spcPct val="0"/>
        </a:spcBef>
        <a:spcAft>
          <a:spcPct val="20000"/>
        </a:spcAft>
        <a:buClr>
          <a:schemeClr val="accent3"/>
        </a:buClr>
        <a:buFont typeface="Wingdings" pitchFamily="2" charset="2"/>
        <a:buChar char="§"/>
        <a:defRPr sz="2600">
          <a:solidFill>
            <a:schemeClr val="tx1"/>
          </a:solidFill>
          <a:latin typeface="+mn-lt"/>
        </a:defRPr>
      </a:lvl3pPr>
      <a:lvl4pPr marL="2523004" indent="-243411" algn="l" rtl="0" eaLnBrk="1" fontAlgn="base" hangingPunct="1">
        <a:spcBef>
          <a:spcPct val="0"/>
        </a:spcBef>
        <a:spcAft>
          <a:spcPct val="20000"/>
        </a:spcAft>
        <a:buClr>
          <a:schemeClr val="accent3"/>
        </a:buClr>
        <a:buFont typeface="Wingdings" pitchFamily="2" charset="2"/>
        <a:buChar char="§"/>
        <a:defRPr sz="2200">
          <a:solidFill>
            <a:schemeClr val="tx1"/>
          </a:solidFill>
          <a:latin typeface="+mn-lt"/>
        </a:defRPr>
      </a:lvl4pPr>
      <a:lvl5pPr marL="3109306" indent="-234945" algn="l" rtl="0" eaLnBrk="1" fontAlgn="base" hangingPunct="1">
        <a:spcBef>
          <a:spcPct val="0"/>
        </a:spcBef>
        <a:spcAft>
          <a:spcPct val="20000"/>
        </a:spcAft>
        <a:buClr>
          <a:schemeClr val="accent3"/>
        </a:buClr>
        <a:buFont typeface="Wingdings" pitchFamily="2" charset="2"/>
        <a:buChar char="§"/>
        <a:defRPr sz="1800">
          <a:solidFill>
            <a:schemeClr val="tx1"/>
          </a:solidFill>
          <a:latin typeface="+mn-lt"/>
        </a:defRPr>
      </a:lvl5pPr>
      <a:lvl6pPr marL="371889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6pPr>
      <a:lvl7pPr marL="4328476"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7pPr>
      <a:lvl8pPr marL="493806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8pPr>
      <a:lvl9pPr marL="5547645"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9pPr>
    </p:bodyStyle>
    <p:other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2" name="Rectangle 4"/>
          <p:cNvSpPr>
            <a:spLocks noGrp="1" noChangeAspect="1" noChangeArrowheads="1"/>
          </p:cNvSpPr>
          <p:nvPr>
            <p:ph type="title"/>
          </p:nvPr>
        </p:nvSpPr>
        <p:spPr bwMode="auto">
          <a:xfrm>
            <a:off x="720187" y="1188000"/>
            <a:ext cx="10082625"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a-DK" altLang="da-DK" dirty="0"/>
              <a:t>Skriv overskrift her</a:t>
            </a:r>
          </a:p>
        </p:txBody>
      </p:sp>
      <p:sp>
        <p:nvSpPr>
          <p:cNvPr id="37893" name="Rectangle 5"/>
          <p:cNvSpPr>
            <a:spLocks noGrp="1" noChangeAspect="1" noChangeArrowheads="1"/>
          </p:cNvSpPr>
          <p:nvPr>
            <p:ph type="body" idx="1"/>
          </p:nvPr>
        </p:nvSpPr>
        <p:spPr bwMode="auto">
          <a:xfrm>
            <a:off x="720187" y="2159502"/>
            <a:ext cx="10082625" cy="4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a-DK" altLang="da-DK" dirty="0"/>
              <a:t>Skriv tekst</a:t>
            </a:r>
          </a:p>
          <a:p>
            <a:pPr lvl="1"/>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sp>
        <p:nvSpPr>
          <p:cNvPr id="26" name="Rectangle 7"/>
          <p:cNvSpPr txBox="1">
            <a:spLocks noChangeArrowheads="1"/>
          </p:cNvSpPr>
          <p:nvPr/>
        </p:nvSpPr>
        <p:spPr bwMode="auto">
          <a:xfrm>
            <a:off x="8967502" y="6444000"/>
            <a:ext cx="3099607" cy="308046"/>
          </a:xfrm>
          <a:prstGeom prst="rect">
            <a:avLst/>
          </a:prstGeom>
          <a:noFill/>
          <a:ln>
            <a:noFill/>
          </a:ln>
          <a:effectLst/>
        </p:spPr>
        <p:txBody>
          <a:bodyPr vert="horz" wrap="square" lIns="0" tIns="0" rIns="0" bIns="0" numCol="1" anchor="b" anchorCtr="0" compatLnSpc="1">
            <a:prstTxWarp prst="textNoShape">
              <a:avLst/>
            </a:prstTxWarp>
          </a:bodyPr>
          <a:lstStyle>
            <a:defPPr>
              <a:defRPr lang="da-DK"/>
            </a:defPPr>
            <a:lvl1pPr marL="0" algn="r" defTabSz="914400" rtl="0" eaLnBrk="0" latinLnBrk="0" hangingPunct="0">
              <a:defRPr sz="9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166C9427-3C37-4B67-A51B-8175507267F1}" type="slidenum">
              <a:rPr kumimoji="0" lang="da-DK" altLang="da-DK" sz="800" b="1" i="0" u="none" strike="noStrike" kern="1200" cap="none" spc="0" normalizeH="0" baseline="0" noProof="0" smtClean="0">
                <a:ln>
                  <a:noFill/>
                </a:ln>
                <a:solidFill>
                  <a:srgbClr val="EFECE6"/>
                </a:solidFill>
                <a:effectLst/>
                <a:uLnTx/>
                <a:uFillTx/>
                <a:latin typeface="Verdana"/>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‹nr.›</a:t>
            </a:fld>
            <a:r>
              <a:rPr kumimoji="0" lang="da-DK" altLang="da-DK" sz="800" b="1" i="0" u="none" strike="noStrike" kern="1200" cap="none" spc="0" normalizeH="0" baseline="0" noProof="0" dirty="0">
                <a:ln>
                  <a:noFill/>
                </a:ln>
                <a:solidFill>
                  <a:srgbClr val="EFECE6"/>
                </a:solidFill>
                <a:effectLst/>
                <a:uLnTx/>
                <a:uFillTx/>
                <a:latin typeface="Verdana"/>
                <a:ea typeface="+mn-ea"/>
                <a:cs typeface="+mn-cs"/>
              </a:rPr>
              <a:t>  ▪  www.regionmidtjylland.dk</a:t>
            </a:r>
          </a:p>
        </p:txBody>
      </p:sp>
      <p:pic>
        <p:nvPicPr>
          <p:cNvPr id="2" name="Billede 1"/>
          <p:cNvPicPr preferRelativeResize="0">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1236387" y="108001"/>
            <a:ext cx="841687" cy="405577"/>
          </a:xfrm>
          <a:prstGeom prst="rect">
            <a:avLst/>
          </a:prstGeom>
        </p:spPr>
      </p:pic>
      <p:pic>
        <p:nvPicPr>
          <p:cNvPr id="6" name="Pladsholder til indhold 3"/>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0544" y="93033"/>
            <a:ext cx="5202947" cy="600457"/>
          </a:xfrm>
          <a:prstGeom prst="rect">
            <a:avLst/>
          </a:prstGeom>
        </p:spPr>
      </p:pic>
    </p:spTree>
    <p:extLst>
      <p:ext uri="{BB962C8B-B14F-4D97-AF65-F5344CB8AC3E}">
        <p14:creationId xmlns:p14="http://schemas.microsoft.com/office/powerpoint/2010/main" val="2000445505"/>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 id="2147483889" r:id="rId18"/>
    <p:sldLayoutId id="2147483890" r:id="rId19"/>
    <p:sldLayoutId id="2147483891" r:id="rId20"/>
    <p:sldLayoutId id="2147483892" r:id="rId21"/>
    <p:sldLayoutId id="2147483893" r:id="rId22"/>
    <p:sldLayoutId id="2147483894" r:id="rId23"/>
    <p:sldLayoutId id="2147483895" r:id="rId24"/>
    <p:sldLayoutId id="2147483896" r:id="rId25"/>
    <p:sldLayoutId id="2147483897" r:id="rId26"/>
    <p:sldLayoutId id="2147483898" r:id="rId27"/>
    <p:sldLayoutId id="2147483899" r:id="rId28"/>
    <p:sldLayoutId id="2147483900" r:id="rId29"/>
  </p:sldLayoutIdLst>
  <p:txStyles>
    <p:titleStyle>
      <a:lvl1pPr algn="l" rtl="0" eaLnBrk="1" fontAlgn="base" hangingPunct="1">
        <a:lnSpc>
          <a:spcPct val="80000"/>
        </a:lnSpc>
        <a:spcBef>
          <a:spcPct val="0"/>
        </a:spcBef>
        <a:spcAft>
          <a:spcPct val="0"/>
        </a:spcAft>
        <a:defRPr sz="3600" b="1" baseline="0">
          <a:solidFill>
            <a:schemeClr val="tx2"/>
          </a:solidFill>
          <a:latin typeface="+mj-lt"/>
          <a:ea typeface="+mj-ea"/>
          <a:cs typeface="+mj-cs"/>
        </a:defRPr>
      </a:lvl1pPr>
      <a:lvl2pPr algn="l" rtl="0" eaLnBrk="1" fontAlgn="base" hangingPunct="1">
        <a:lnSpc>
          <a:spcPct val="80000"/>
        </a:lnSpc>
        <a:spcBef>
          <a:spcPct val="0"/>
        </a:spcBef>
        <a:spcAft>
          <a:spcPct val="0"/>
        </a:spcAft>
        <a:defRPr sz="4000" b="1">
          <a:solidFill>
            <a:srgbClr val="3F3018"/>
          </a:solidFill>
          <a:latin typeface="Verdana" pitchFamily="34" charset="0"/>
        </a:defRPr>
      </a:lvl2pPr>
      <a:lvl3pPr algn="l" rtl="0" eaLnBrk="1" fontAlgn="base" hangingPunct="1">
        <a:lnSpc>
          <a:spcPct val="80000"/>
        </a:lnSpc>
        <a:spcBef>
          <a:spcPct val="0"/>
        </a:spcBef>
        <a:spcAft>
          <a:spcPct val="0"/>
        </a:spcAft>
        <a:defRPr sz="4000" b="1">
          <a:solidFill>
            <a:srgbClr val="3F3018"/>
          </a:solidFill>
          <a:latin typeface="Verdana" pitchFamily="34" charset="0"/>
        </a:defRPr>
      </a:lvl3pPr>
      <a:lvl4pPr algn="l" rtl="0" eaLnBrk="1" fontAlgn="base" hangingPunct="1">
        <a:lnSpc>
          <a:spcPct val="80000"/>
        </a:lnSpc>
        <a:spcBef>
          <a:spcPct val="0"/>
        </a:spcBef>
        <a:spcAft>
          <a:spcPct val="0"/>
        </a:spcAft>
        <a:defRPr sz="4000" b="1">
          <a:solidFill>
            <a:srgbClr val="3F3018"/>
          </a:solidFill>
          <a:latin typeface="Verdana" pitchFamily="34" charset="0"/>
        </a:defRPr>
      </a:lvl4pPr>
      <a:lvl5pPr algn="l" rtl="0" eaLnBrk="1" fontAlgn="base" hangingPunct="1">
        <a:lnSpc>
          <a:spcPct val="80000"/>
        </a:lnSpc>
        <a:spcBef>
          <a:spcPct val="0"/>
        </a:spcBef>
        <a:spcAft>
          <a:spcPct val="0"/>
        </a:spcAft>
        <a:defRPr sz="4000" b="1">
          <a:solidFill>
            <a:srgbClr val="3F3018"/>
          </a:solidFill>
          <a:latin typeface="Verdana" pitchFamily="34" charset="0"/>
        </a:defRPr>
      </a:lvl5pPr>
      <a:lvl6pPr marL="609585" algn="l" rtl="0" eaLnBrk="1" fontAlgn="base" hangingPunct="1">
        <a:lnSpc>
          <a:spcPct val="80000"/>
        </a:lnSpc>
        <a:spcBef>
          <a:spcPct val="0"/>
        </a:spcBef>
        <a:spcAft>
          <a:spcPct val="0"/>
        </a:spcAft>
        <a:defRPr sz="4000" b="1">
          <a:solidFill>
            <a:srgbClr val="3F3018"/>
          </a:solidFill>
          <a:latin typeface="Verdana" pitchFamily="34" charset="0"/>
        </a:defRPr>
      </a:lvl6pPr>
      <a:lvl7pPr marL="1219170" algn="l" rtl="0" eaLnBrk="1" fontAlgn="base" hangingPunct="1">
        <a:lnSpc>
          <a:spcPct val="80000"/>
        </a:lnSpc>
        <a:spcBef>
          <a:spcPct val="0"/>
        </a:spcBef>
        <a:spcAft>
          <a:spcPct val="0"/>
        </a:spcAft>
        <a:defRPr sz="4000" b="1">
          <a:solidFill>
            <a:srgbClr val="3F3018"/>
          </a:solidFill>
          <a:latin typeface="Verdana" pitchFamily="34" charset="0"/>
        </a:defRPr>
      </a:lvl7pPr>
      <a:lvl8pPr marL="1828754" algn="l" rtl="0" eaLnBrk="1" fontAlgn="base" hangingPunct="1">
        <a:lnSpc>
          <a:spcPct val="80000"/>
        </a:lnSpc>
        <a:spcBef>
          <a:spcPct val="0"/>
        </a:spcBef>
        <a:spcAft>
          <a:spcPct val="0"/>
        </a:spcAft>
        <a:defRPr sz="4000" b="1">
          <a:solidFill>
            <a:srgbClr val="3F3018"/>
          </a:solidFill>
          <a:latin typeface="Verdana" pitchFamily="34" charset="0"/>
        </a:defRPr>
      </a:lvl8pPr>
      <a:lvl9pPr marL="2438339" algn="l" rtl="0" eaLnBrk="1" fontAlgn="base" hangingPunct="1">
        <a:lnSpc>
          <a:spcPct val="80000"/>
        </a:lnSpc>
        <a:spcBef>
          <a:spcPct val="0"/>
        </a:spcBef>
        <a:spcAft>
          <a:spcPct val="0"/>
        </a:spcAft>
        <a:defRPr sz="4000" b="1">
          <a:solidFill>
            <a:srgbClr val="3F3018"/>
          </a:solidFill>
          <a:latin typeface="Verdana" pitchFamily="34" charset="0"/>
        </a:defRPr>
      </a:lvl9pPr>
    </p:titleStyle>
    <p:bodyStyle>
      <a:lvl1pPr marL="457200" marR="0" indent="-457200" algn="l" defTabSz="914400"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3200">
          <a:solidFill>
            <a:schemeClr val="tx1"/>
          </a:solidFill>
          <a:latin typeface="+mn-lt"/>
          <a:ea typeface="+mn-ea"/>
          <a:cs typeface="+mn-cs"/>
        </a:defRPr>
      </a:lvl1pPr>
      <a:lvl2pPr marL="1198003" indent="-364058" algn="l" rtl="0" eaLnBrk="1" fontAlgn="base" hangingPunct="1">
        <a:spcBef>
          <a:spcPct val="0"/>
        </a:spcBef>
        <a:spcAft>
          <a:spcPct val="20000"/>
        </a:spcAft>
        <a:buClr>
          <a:schemeClr val="accent3"/>
        </a:buClr>
        <a:buFont typeface="Wingdings" pitchFamily="2" charset="2"/>
        <a:buChar char="§"/>
        <a:defRPr sz="3200">
          <a:solidFill>
            <a:schemeClr val="tx1"/>
          </a:solidFill>
          <a:latin typeface="+mn-lt"/>
        </a:defRPr>
      </a:lvl2pPr>
      <a:lvl3pPr marL="1790655" indent="-241294" algn="l" rtl="0" eaLnBrk="1" fontAlgn="base" hangingPunct="1">
        <a:spcBef>
          <a:spcPct val="0"/>
        </a:spcBef>
        <a:spcAft>
          <a:spcPct val="20000"/>
        </a:spcAft>
        <a:buClr>
          <a:schemeClr val="accent3"/>
        </a:buClr>
        <a:buFont typeface="Wingdings" pitchFamily="2" charset="2"/>
        <a:buChar char="§"/>
        <a:defRPr sz="2600">
          <a:solidFill>
            <a:schemeClr val="tx1"/>
          </a:solidFill>
          <a:latin typeface="+mn-lt"/>
        </a:defRPr>
      </a:lvl3pPr>
      <a:lvl4pPr marL="2523004" indent="-243411" algn="l" rtl="0" eaLnBrk="1" fontAlgn="base" hangingPunct="1">
        <a:spcBef>
          <a:spcPct val="0"/>
        </a:spcBef>
        <a:spcAft>
          <a:spcPct val="20000"/>
        </a:spcAft>
        <a:buClr>
          <a:schemeClr val="accent3"/>
        </a:buClr>
        <a:buFont typeface="Wingdings" pitchFamily="2" charset="2"/>
        <a:buChar char="§"/>
        <a:defRPr sz="2200">
          <a:solidFill>
            <a:schemeClr val="tx1"/>
          </a:solidFill>
          <a:latin typeface="+mn-lt"/>
        </a:defRPr>
      </a:lvl4pPr>
      <a:lvl5pPr marL="3109306" indent="-234945" algn="l" rtl="0" eaLnBrk="1" fontAlgn="base" hangingPunct="1">
        <a:spcBef>
          <a:spcPct val="0"/>
        </a:spcBef>
        <a:spcAft>
          <a:spcPct val="20000"/>
        </a:spcAft>
        <a:buClr>
          <a:schemeClr val="accent3"/>
        </a:buClr>
        <a:buFont typeface="Wingdings" pitchFamily="2" charset="2"/>
        <a:buChar char="§"/>
        <a:defRPr sz="1800">
          <a:solidFill>
            <a:schemeClr val="tx1"/>
          </a:solidFill>
          <a:latin typeface="+mn-lt"/>
        </a:defRPr>
      </a:lvl5pPr>
      <a:lvl6pPr marL="371889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6pPr>
      <a:lvl7pPr marL="4328476"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7pPr>
      <a:lvl8pPr marL="493806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8pPr>
      <a:lvl9pPr marL="5547645"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9pPr>
    </p:bodyStyle>
    <p:other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29.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hyperlink" Target="https://www.godtarbejdsmiljo.dk/talomsmerter" TargetMode="Externa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s://www.sst.dk/da/Kroniskesmerte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sz="quarter"/>
          </p:nvPr>
        </p:nvSpPr>
        <p:spPr>
          <a:xfrm>
            <a:off x="1286106" y="2565698"/>
            <a:ext cx="9409653" cy="1440196"/>
          </a:xfrm>
        </p:spPr>
        <p:txBody>
          <a:bodyPr/>
          <a:lstStyle/>
          <a:p>
            <a:r>
              <a:rPr lang="da-DK" dirty="0">
                <a:effectLst>
                  <a:outerShdw blurRad="38100" dist="38100" dir="2700000" algn="tl">
                    <a:srgbClr val="000000">
                      <a:alpha val="43137"/>
                    </a:srgbClr>
                  </a:outerShdw>
                </a:effectLst>
              </a:rPr>
              <a:t>Smerter i muskler og led – lev med det? </a:t>
            </a:r>
            <a:endParaRPr lang="en-GB" dirty="0">
              <a:effectLst>
                <a:outerShdw blurRad="38100" dist="38100" dir="2700000" algn="tl">
                  <a:srgbClr val="000000">
                    <a:alpha val="43137"/>
                  </a:srgbClr>
                </a:outerShdw>
              </a:effectLst>
            </a:endParaRPr>
          </a:p>
        </p:txBody>
      </p:sp>
      <p:sp>
        <p:nvSpPr>
          <p:cNvPr id="3" name="Undertitel 2"/>
          <p:cNvSpPr>
            <a:spLocks noGrp="1"/>
          </p:cNvSpPr>
          <p:nvPr>
            <p:ph type="subTitle" sz="quarter" idx="1"/>
          </p:nvPr>
        </p:nvSpPr>
        <p:spPr>
          <a:xfrm>
            <a:off x="480963" y="6094090"/>
            <a:ext cx="10369152" cy="719305"/>
          </a:xfrm>
        </p:spPr>
        <p:txBody>
          <a:bodyPr/>
          <a:lstStyle/>
          <a:p>
            <a:r>
              <a:rPr lang="da-DK" sz="1200" dirty="0"/>
              <a:t>David Høyrup Christiansen Fysioterapeut, Professor </a:t>
            </a:r>
          </a:p>
          <a:p>
            <a:r>
              <a:rPr lang="da-DK" sz="1200" dirty="0"/>
              <a:t>Hospitalsenhed Midt, Region Midtjylland  </a:t>
            </a:r>
          </a:p>
          <a:p>
            <a:r>
              <a:rPr lang="da-DK" sz="1200" dirty="0"/>
              <a:t>Institut for Klinisk Medicin, Aarhus Universitet    </a:t>
            </a:r>
            <a:endParaRPr lang="en-GB" sz="1200" dirty="0"/>
          </a:p>
        </p:txBody>
      </p:sp>
      <p:pic>
        <p:nvPicPr>
          <p:cNvPr id="1026" name="Billede 63">
            <a:extLst>
              <a:ext uri="{FF2B5EF4-FFF2-40B4-BE49-F238E27FC236}">
                <a16:creationId xmlns:a16="http://schemas.microsoft.com/office/drawing/2014/main" id="{CA369E7C-9286-3821-1678-43BC691346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6749" y="6022820"/>
            <a:ext cx="25241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04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546439" y="4225888"/>
            <a:ext cx="2650143" cy="420756"/>
          </a:xfrm>
          <a:prstGeom prst="rect">
            <a:avLst/>
          </a:prstGeom>
          <a:noFill/>
          <a:ln>
            <a:solidFill>
              <a:sysClr val="windowText" lastClr="000000"/>
            </a:solidFill>
          </a:ln>
        </p:spPr>
        <p:txBody>
          <a:bodyPr wrap="square" rtlCol="0">
            <a:spAutoFit/>
          </a:bodyPr>
          <a:lstStyle/>
          <a:p>
            <a:pPr marL="0" marR="0" lvl="0" indent="0" algn="ctr" defTabSz="1219444" rtl="0" eaLnBrk="1" fontAlgn="auto" latinLnBrk="0" hangingPunct="1">
              <a:lnSpc>
                <a:spcPct val="100000"/>
              </a:lnSpc>
              <a:spcBef>
                <a:spcPts val="0"/>
              </a:spcBef>
              <a:spcAft>
                <a:spcPts val="0"/>
              </a:spcAft>
              <a:buClrTx/>
              <a:buSzTx/>
              <a:buFontTx/>
              <a:buNone/>
              <a:tabLst/>
              <a:defRPr/>
            </a:pPr>
            <a:r>
              <a:rPr kumimoji="0" lang="en-US" sz="2134" b="0" i="0" u="none" strike="noStrike" kern="0" cap="none" spc="0" normalizeH="0" baseline="0" noProof="0" dirty="0" err="1">
                <a:ln>
                  <a:noFill/>
                </a:ln>
                <a:solidFill>
                  <a:prstClr val="black"/>
                </a:solidFill>
                <a:effectLst/>
                <a:uLnTx/>
                <a:uFillTx/>
                <a:latin typeface="Calibri"/>
                <a:ea typeface="+mn-ea"/>
                <a:cs typeface="Arial" charset="0"/>
              </a:rPr>
              <a:t>Biomekaniske</a:t>
            </a:r>
            <a:r>
              <a:rPr kumimoji="0" lang="en-US" sz="2134" b="0" i="0" u="none" strike="noStrike" kern="0" cap="none" spc="0" normalizeH="0" baseline="0" noProof="0" dirty="0">
                <a:ln>
                  <a:noFill/>
                </a:ln>
                <a:solidFill>
                  <a:prstClr val="black"/>
                </a:solidFill>
                <a:effectLst/>
                <a:uLnTx/>
                <a:uFillTx/>
                <a:latin typeface="Calibri"/>
                <a:ea typeface="+mn-ea"/>
                <a:cs typeface="Arial" charset="0"/>
              </a:rPr>
              <a:t> </a:t>
            </a:r>
            <a:r>
              <a:rPr kumimoji="0" lang="en-US" sz="2134" b="0" i="0" u="none" strike="noStrike" kern="0" cap="none" spc="0" normalizeH="0" baseline="0" noProof="0" dirty="0" err="1">
                <a:ln>
                  <a:noFill/>
                </a:ln>
                <a:solidFill>
                  <a:prstClr val="black"/>
                </a:solidFill>
                <a:effectLst/>
                <a:uLnTx/>
                <a:uFillTx/>
                <a:latin typeface="Calibri"/>
                <a:ea typeface="+mn-ea"/>
                <a:cs typeface="Arial" charset="0"/>
              </a:rPr>
              <a:t>krav</a:t>
            </a:r>
            <a:endParaRPr kumimoji="0" lang="en-US" sz="2134"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3" name="Tekstboks 2"/>
          <p:cNvSpPr txBox="1"/>
          <p:nvPr/>
        </p:nvSpPr>
        <p:spPr>
          <a:xfrm>
            <a:off x="546437" y="3345038"/>
            <a:ext cx="2650144" cy="420756"/>
          </a:xfrm>
          <a:prstGeom prst="rect">
            <a:avLst/>
          </a:prstGeom>
          <a:noFill/>
          <a:ln>
            <a:solidFill>
              <a:sysClr val="windowText" lastClr="000000"/>
            </a:solidFill>
          </a:ln>
        </p:spPr>
        <p:txBody>
          <a:bodyPr wrap="square" rtlCol="0">
            <a:spAutoFit/>
          </a:bodyPr>
          <a:lstStyle/>
          <a:p>
            <a:pPr marL="0" marR="0" lvl="0" indent="0" algn="l" defTabSz="1219444" rtl="0" eaLnBrk="1" fontAlgn="auto" latinLnBrk="0" hangingPunct="1">
              <a:lnSpc>
                <a:spcPct val="100000"/>
              </a:lnSpc>
              <a:spcBef>
                <a:spcPts val="0"/>
              </a:spcBef>
              <a:spcAft>
                <a:spcPts val="0"/>
              </a:spcAft>
              <a:buClrTx/>
              <a:buSzTx/>
              <a:buFontTx/>
              <a:buNone/>
              <a:tabLst/>
              <a:defRPr/>
            </a:pPr>
            <a:r>
              <a:rPr kumimoji="0" lang="da-DK" sz="2134" b="0" i="0" u="none" strike="noStrike" kern="0" cap="none" spc="0" normalizeH="0" baseline="0" noProof="0" dirty="0">
                <a:ln>
                  <a:noFill/>
                </a:ln>
                <a:solidFill>
                  <a:prstClr val="black"/>
                </a:solidFill>
                <a:effectLst/>
                <a:uLnTx/>
                <a:uFillTx/>
                <a:latin typeface="Calibri"/>
                <a:ea typeface="+mn-ea"/>
                <a:cs typeface="Arial" charset="0"/>
              </a:rPr>
              <a:t>Individuelle faktorer </a:t>
            </a:r>
            <a:endParaRPr kumimoji="0" lang="en-US" sz="2134"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4" name="Tekstboks 3"/>
          <p:cNvSpPr txBox="1"/>
          <p:nvPr/>
        </p:nvSpPr>
        <p:spPr>
          <a:xfrm>
            <a:off x="4236266" y="3825554"/>
            <a:ext cx="772969" cy="461665"/>
          </a:xfrm>
          <a:prstGeom prst="rect">
            <a:avLst/>
          </a:prstGeom>
          <a:noFill/>
        </p:spPr>
        <p:txBody>
          <a:bodyPr wrap="none" rtlCol="0">
            <a:spAutoFit/>
          </a:bodyPr>
          <a:lstStyle/>
          <a:p>
            <a:pPr marL="0" marR="0" lvl="0" indent="0" algn="l" defTabSz="121944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Arial" charset="0"/>
              </a:rPr>
              <a:t>MSB</a:t>
            </a:r>
          </a:p>
        </p:txBody>
      </p:sp>
      <p:sp>
        <p:nvSpPr>
          <p:cNvPr id="5" name="Tekstboks 4"/>
          <p:cNvSpPr txBox="1"/>
          <p:nvPr/>
        </p:nvSpPr>
        <p:spPr>
          <a:xfrm>
            <a:off x="7325008" y="3854148"/>
            <a:ext cx="3760966" cy="420756"/>
          </a:xfrm>
          <a:prstGeom prst="rect">
            <a:avLst/>
          </a:prstGeom>
          <a:noFill/>
          <a:ln>
            <a:solidFill>
              <a:sysClr val="windowText" lastClr="000000"/>
            </a:solidFill>
          </a:ln>
        </p:spPr>
        <p:txBody>
          <a:bodyPr wrap="none" rtlCol="0">
            <a:spAutoFit/>
          </a:bodyPr>
          <a:lstStyle/>
          <a:p>
            <a:pPr marL="0" marR="0" lvl="0" indent="0" algn="l" defTabSz="1219444" rtl="0" eaLnBrk="1" fontAlgn="auto" latinLnBrk="0" hangingPunct="1">
              <a:lnSpc>
                <a:spcPct val="100000"/>
              </a:lnSpc>
              <a:spcBef>
                <a:spcPts val="0"/>
              </a:spcBef>
              <a:spcAft>
                <a:spcPts val="0"/>
              </a:spcAft>
              <a:buClrTx/>
              <a:buSzTx/>
              <a:buFontTx/>
              <a:buNone/>
              <a:tabLst/>
              <a:defRPr/>
            </a:pPr>
            <a:r>
              <a:rPr kumimoji="0" lang="en-US" sz="2134" b="0" i="0" u="none" strike="noStrike" kern="0" cap="none" spc="0" normalizeH="0" baseline="0" noProof="0" dirty="0" err="1">
                <a:ln>
                  <a:noFill/>
                </a:ln>
                <a:solidFill>
                  <a:prstClr val="black"/>
                </a:solidFill>
                <a:effectLst/>
                <a:uLnTx/>
                <a:uFillTx/>
                <a:latin typeface="Calibri"/>
                <a:ea typeface="+mn-ea"/>
                <a:cs typeface="Arial" charset="0"/>
              </a:rPr>
              <a:t>Nedsat</a:t>
            </a:r>
            <a:r>
              <a:rPr kumimoji="0" lang="en-US" sz="2134" b="0" i="0" u="none" strike="noStrike" kern="0" cap="none" spc="0" normalizeH="0" baseline="0" noProof="0" dirty="0">
                <a:ln>
                  <a:noFill/>
                </a:ln>
                <a:solidFill>
                  <a:prstClr val="black"/>
                </a:solidFill>
                <a:effectLst/>
                <a:uLnTx/>
                <a:uFillTx/>
                <a:latin typeface="Calibri"/>
                <a:ea typeface="+mn-ea"/>
                <a:cs typeface="Arial" charset="0"/>
              </a:rPr>
              <a:t> </a:t>
            </a:r>
            <a:r>
              <a:rPr kumimoji="0" lang="en-US" sz="2134" b="0" i="0" u="none" strike="noStrike" kern="0" cap="none" spc="0" normalizeH="0" baseline="0" noProof="0" dirty="0" err="1">
                <a:ln>
                  <a:noFill/>
                </a:ln>
                <a:solidFill>
                  <a:prstClr val="black"/>
                </a:solidFill>
                <a:effectLst/>
                <a:uLnTx/>
                <a:uFillTx/>
                <a:latin typeface="Calibri"/>
                <a:ea typeface="+mn-ea"/>
                <a:cs typeface="Arial" charset="0"/>
              </a:rPr>
              <a:t>arbejdsevne</a:t>
            </a:r>
            <a:r>
              <a:rPr kumimoji="0" lang="en-US" sz="2134" b="0" i="0" u="none" strike="noStrike" kern="0" cap="none" spc="0" normalizeH="0" baseline="0" noProof="0" dirty="0">
                <a:ln>
                  <a:noFill/>
                </a:ln>
                <a:solidFill>
                  <a:prstClr val="black"/>
                </a:solidFill>
                <a:effectLst/>
                <a:uLnTx/>
                <a:uFillTx/>
                <a:latin typeface="Calibri"/>
                <a:ea typeface="+mn-ea"/>
                <a:cs typeface="Arial" charset="0"/>
              </a:rPr>
              <a:t>/</a:t>
            </a:r>
            <a:r>
              <a:rPr kumimoji="0" lang="en-US" sz="2134" b="0" i="0" u="none" strike="noStrike" kern="0" cap="none" spc="0" normalizeH="0" baseline="0" noProof="0" dirty="0" err="1">
                <a:ln>
                  <a:noFill/>
                </a:ln>
                <a:solidFill>
                  <a:prstClr val="black"/>
                </a:solidFill>
                <a:effectLst/>
                <a:uLnTx/>
                <a:uFillTx/>
                <a:latin typeface="Calibri"/>
                <a:ea typeface="+mn-ea"/>
                <a:cs typeface="Arial" charset="0"/>
              </a:rPr>
              <a:t>Sygefravær</a:t>
            </a:r>
            <a:endParaRPr kumimoji="0" lang="en-US" sz="2134" b="0" i="0" u="none" strike="noStrike" kern="0" cap="none" spc="0" normalizeH="0" baseline="0" noProof="0" dirty="0">
              <a:ln>
                <a:noFill/>
              </a:ln>
              <a:solidFill>
                <a:prstClr val="black"/>
              </a:solidFill>
              <a:effectLst/>
              <a:uLnTx/>
              <a:uFillTx/>
              <a:latin typeface="Calibri"/>
              <a:ea typeface="+mn-ea"/>
              <a:cs typeface="Arial" charset="0"/>
            </a:endParaRPr>
          </a:p>
        </p:txBody>
      </p:sp>
      <p:cxnSp>
        <p:nvCxnSpPr>
          <p:cNvPr id="6" name="Lige pilforbindelse 5"/>
          <p:cNvCxnSpPr>
            <a:stCxn id="4" idx="3"/>
          </p:cNvCxnSpPr>
          <p:nvPr/>
        </p:nvCxnSpPr>
        <p:spPr>
          <a:xfrm>
            <a:off x="5009235" y="4056387"/>
            <a:ext cx="2213095" cy="15446"/>
          </a:xfrm>
          <a:prstGeom prst="straightConnector1">
            <a:avLst/>
          </a:prstGeom>
          <a:noFill/>
          <a:ln w="15875" cap="flat" cmpd="sng" algn="ctr">
            <a:solidFill>
              <a:sysClr val="windowText" lastClr="000000"/>
            </a:solidFill>
            <a:prstDash val="solid"/>
            <a:tailEnd type="arrow"/>
          </a:ln>
          <a:effectLst/>
        </p:spPr>
      </p:cxnSp>
      <p:sp>
        <p:nvSpPr>
          <p:cNvPr id="7" name="Tekstboks 6"/>
          <p:cNvSpPr txBox="1"/>
          <p:nvPr/>
        </p:nvSpPr>
        <p:spPr>
          <a:xfrm>
            <a:off x="3658234" y="2565927"/>
            <a:ext cx="4578876" cy="420756"/>
          </a:xfrm>
          <a:prstGeom prst="rect">
            <a:avLst/>
          </a:prstGeom>
          <a:noFill/>
          <a:ln>
            <a:solidFill>
              <a:sysClr val="windowText" lastClr="000000"/>
            </a:solidFill>
          </a:ln>
        </p:spPr>
        <p:txBody>
          <a:bodyPr wrap="square" rtlCol="0">
            <a:spAutoFit/>
          </a:bodyPr>
          <a:lstStyle/>
          <a:p>
            <a:pPr marL="0" marR="0" lvl="0" indent="0" algn="ctr" defTabSz="1219444" rtl="0" eaLnBrk="1" fontAlgn="auto" latinLnBrk="0" hangingPunct="1">
              <a:lnSpc>
                <a:spcPct val="100000"/>
              </a:lnSpc>
              <a:spcBef>
                <a:spcPts val="0"/>
              </a:spcBef>
              <a:spcAft>
                <a:spcPts val="0"/>
              </a:spcAft>
              <a:buClrTx/>
              <a:buSzTx/>
              <a:buFontTx/>
              <a:buNone/>
              <a:tabLst/>
              <a:defRPr/>
            </a:pPr>
            <a:r>
              <a:rPr kumimoji="0" lang="en-US" sz="2134" b="0" i="0" u="none" strike="noStrike" kern="0" cap="none" spc="0" normalizeH="0" baseline="0" noProof="0" dirty="0" err="1">
                <a:ln>
                  <a:noFill/>
                </a:ln>
                <a:solidFill>
                  <a:prstClr val="black"/>
                </a:solidFill>
                <a:effectLst/>
                <a:uLnTx/>
                <a:uFillTx/>
                <a:latin typeface="Calibri"/>
                <a:ea typeface="+mn-ea"/>
                <a:cs typeface="Arial" charset="0"/>
              </a:rPr>
              <a:t>Psykologiske</a:t>
            </a:r>
            <a:r>
              <a:rPr kumimoji="0" lang="en-US" sz="2134" b="0" i="0" u="none" strike="noStrike" kern="0" cap="none" spc="0" normalizeH="0" baseline="0" noProof="0" dirty="0">
                <a:ln>
                  <a:noFill/>
                </a:ln>
                <a:solidFill>
                  <a:prstClr val="black"/>
                </a:solidFill>
                <a:effectLst/>
                <a:uLnTx/>
                <a:uFillTx/>
                <a:latin typeface="Calibri"/>
                <a:ea typeface="+mn-ea"/>
                <a:cs typeface="Arial" charset="0"/>
              </a:rPr>
              <a:t> og </a:t>
            </a:r>
            <a:r>
              <a:rPr kumimoji="0" lang="en-US" sz="2134" b="0" i="0" u="none" strike="noStrike" kern="0" cap="none" spc="0" normalizeH="0" baseline="0" noProof="0" dirty="0" err="1">
                <a:ln>
                  <a:noFill/>
                </a:ln>
                <a:solidFill>
                  <a:prstClr val="black"/>
                </a:solidFill>
                <a:effectLst/>
                <a:uLnTx/>
                <a:uFillTx/>
                <a:latin typeface="Calibri"/>
                <a:ea typeface="+mn-ea"/>
                <a:cs typeface="Arial" charset="0"/>
              </a:rPr>
              <a:t>sociale</a:t>
            </a:r>
            <a:r>
              <a:rPr kumimoji="0" lang="en-US" sz="2134" b="0" i="0" u="none" strike="noStrike" kern="0" cap="none" spc="0" normalizeH="0" baseline="0" noProof="0" dirty="0">
                <a:ln>
                  <a:noFill/>
                </a:ln>
                <a:solidFill>
                  <a:prstClr val="black"/>
                </a:solidFill>
                <a:effectLst/>
                <a:uLnTx/>
                <a:uFillTx/>
                <a:latin typeface="Calibri"/>
                <a:ea typeface="+mn-ea"/>
                <a:cs typeface="Arial" charset="0"/>
              </a:rPr>
              <a:t>  </a:t>
            </a:r>
            <a:r>
              <a:rPr kumimoji="0" lang="en-US" sz="2134" b="0" i="0" u="none" strike="noStrike" kern="0" cap="none" spc="0" normalizeH="0" baseline="0" noProof="0" dirty="0" err="1">
                <a:ln>
                  <a:noFill/>
                </a:ln>
                <a:solidFill>
                  <a:prstClr val="black"/>
                </a:solidFill>
                <a:effectLst/>
                <a:uLnTx/>
                <a:uFillTx/>
                <a:latin typeface="Calibri"/>
                <a:ea typeface="+mn-ea"/>
                <a:cs typeface="Arial" charset="0"/>
              </a:rPr>
              <a:t>faktorer</a:t>
            </a:r>
            <a:endParaRPr kumimoji="0" lang="en-US" sz="2134" b="0" i="0" u="none" strike="noStrike" kern="0" cap="none" spc="0" normalizeH="0" baseline="0" noProof="0" dirty="0">
              <a:ln>
                <a:noFill/>
              </a:ln>
              <a:solidFill>
                <a:prstClr val="black"/>
              </a:solidFill>
              <a:effectLst/>
              <a:uLnTx/>
              <a:uFillTx/>
              <a:latin typeface="Calibri"/>
              <a:ea typeface="+mn-ea"/>
              <a:cs typeface="Arial" charset="0"/>
            </a:endParaRPr>
          </a:p>
        </p:txBody>
      </p:sp>
      <p:cxnSp>
        <p:nvCxnSpPr>
          <p:cNvPr id="9" name="Lige pilforbindelse 8"/>
          <p:cNvCxnSpPr/>
          <p:nvPr/>
        </p:nvCxnSpPr>
        <p:spPr>
          <a:xfrm>
            <a:off x="3260065" y="3570792"/>
            <a:ext cx="976201" cy="336131"/>
          </a:xfrm>
          <a:prstGeom prst="straightConnector1">
            <a:avLst/>
          </a:prstGeom>
          <a:noFill/>
          <a:ln w="15875" cap="flat" cmpd="sng" algn="ctr">
            <a:solidFill>
              <a:sysClr val="windowText" lastClr="000000"/>
            </a:solidFill>
            <a:prstDash val="solid"/>
            <a:tailEnd type="arrow"/>
          </a:ln>
          <a:effectLst/>
        </p:spPr>
      </p:cxnSp>
      <p:cxnSp>
        <p:nvCxnSpPr>
          <p:cNvPr id="10" name="Lige pilforbindelse 9"/>
          <p:cNvCxnSpPr/>
          <p:nvPr/>
        </p:nvCxnSpPr>
        <p:spPr>
          <a:xfrm>
            <a:off x="5964858" y="3027986"/>
            <a:ext cx="0" cy="1056362"/>
          </a:xfrm>
          <a:prstGeom prst="straightConnector1">
            <a:avLst/>
          </a:prstGeom>
          <a:noFill/>
          <a:ln w="15875" cap="flat" cmpd="sng" algn="ctr">
            <a:solidFill>
              <a:sysClr val="windowText" lastClr="000000"/>
            </a:solidFill>
            <a:prstDash val="solid"/>
            <a:tailEnd type="arrow"/>
          </a:ln>
          <a:effectLst/>
        </p:spPr>
      </p:cxnSp>
      <p:sp>
        <p:nvSpPr>
          <p:cNvPr id="12" name="Rektangel 11"/>
          <p:cNvSpPr/>
          <p:nvPr/>
        </p:nvSpPr>
        <p:spPr>
          <a:xfrm>
            <a:off x="386880" y="1942152"/>
            <a:ext cx="11121583" cy="4007922"/>
          </a:xfrm>
          <a:prstGeom prst="rect">
            <a:avLst/>
          </a:prstGeom>
          <a:noFill/>
          <a:ln w="25400" cap="flat" cmpd="sng" algn="ctr">
            <a:solidFill>
              <a:sysClr val="windowText" lastClr="000000"/>
            </a:solidFill>
            <a:prstDash val="solid"/>
          </a:ln>
          <a:effectLst/>
        </p:spPr>
        <p:txBody>
          <a:bodyPr rtlCol="0" anchor="ctr"/>
          <a:lstStyle/>
          <a:p>
            <a:pPr marL="0" marR="0" lvl="0" indent="0" algn="ctr" defTabSz="1219444"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cxnSp>
        <p:nvCxnSpPr>
          <p:cNvPr id="14" name="Lige pilforbindelse 13"/>
          <p:cNvCxnSpPr/>
          <p:nvPr/>
        </p:nvCxnSpPr>
        <p:spPr>
          <a:xfrm flipV="1">
            <a:off x="3237159" y="4228398"/>
            <a:ext cx="999107" cy="167068"/>
          </a:xfrm>
          <a:prstGeom prst="straightConnector1">
            <a:avLst/>
          </a:prstGeom>
          <a:noFill/>
          <a:ln w="15875" cap="flat" cmpd="sng" algn="ctr">
            <a:solidFill>
              <a:sysClr val="windowText" lastClr="000000"/>
            </a:solidFill>
            <a:prstDash val="solid"/>
            <a:tailEnd type="arrow"/>
          </a:ln>
          <a:effectLst/>
        </p:spPr>
      </p:cxnSp>
      <p:sp>
        <p:nvSpPr>
          <p:cNvPr id="13" name="Titel 15">
            <a:extLst>
              <a:ext uri="{FF2B5EF4-FFF2-40B4-BE49-F238E27FC236}">
                <a16:creationId xmlns:a16="http://schemas.microsoft.com/office/drawing/2014/main" id="{2DD9206B-1AEE-2629-5507-A41E161A1F28}"/>
              </a:ext>
            </a:extLst>
          </p:cNvPr>
          <p:cNvSpPr txBox="1">
            <a:spLocks/>
          </p:cNvSpPr>
          <p:nvPr/>
        </p:nvSpPr>
        <p:spPr bwMode="auto">
          <a:xfrm>
            <a:off x="768995" y="859414"/>
            <a:ext cx="10945216"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lnSpc>
                <a:spcPct val="80000"/>
              </a:lnSpc>
              <a:spcBef>
                <a:spcPct val="0"/>
              </a:spcBef>
              <a:spcAft>
                <a:spcPct val="0"/>
              </a:spcAft>
              <a:defRPr sz="3600" b="1" baseline="0">
                <a:solidFill>
                  <a:schemeClr val="tx2"/>
                </a:solidFill>
                <a:latin typeface="+mj-lt"/>
                <a:ea typeface="+mj-ea"/>
                <a:cs typeface="+mj-cs"/>
              </a:defRPr>
            </a:lvl1pPr>
            <a:lvl2pPr algn="l" rtl="0" eaLnBrk="1" fontAlgn="base" hangingPunct="1">
              <a:lnSpc>
                <a:spcPct val="80000"/>
              </a:lnSpc>
              <a:spcBef>
                <a:spcPct val="0"/>
              </a:spcBef>
              <a:spcAft>
                <a:spcPct val="0"/>
              </a:spcAft>
              <a:defRPr sz="4000" b="1">
                <a:solidFill>
                  <a:srgbClr val="3F3018"/>
                </a:solidFill>
                <a:latin typeface="Verdana" pitchFamily="34" charset="0"/>
              </a:defRPr>
            </a:lvl2pPr>
            <a:lvl3pPr algn="l" rtl="0" eaLnBrk="1" fontAlgn="base" hangingPunct="1">
              <a:lnSpc>
                <a:spcPct val="80000"/>
              </a:lnSpc>
              <a:spcBef>
                <a:spcPct val="0"/>
              </a:spcBef>
              <a:spcAft>
                <a:spcPct val="0"/>
              </a:spcAft>
              <a:defRPr sz="4000" b="1">
                <a:solidFill>
                  <a:srgbClr val="3F3018"/>
                </a:solidFill>
                <a:latin typeface="Verdana" pitchFamily="34" charset="0"/>
              </a:defRPr>
            </a:lvl3pPr>
            <a:lvl4pPr algn="l" rtl="0" eaLnBrk="1" fontAlgn="base" hangingPunct="1">
              <a:lnSpc>
                <a:spcPct val="80000"/>
              </a:lnSpc>
              <a:spcBef>
                <a:spcPct val="0"/>
              </a:spcBef>
              <a:spcAft>
                <a:spcPct val="0"/>
              </a:spcAft>
              <a:defRPr sz="4000" b="1">
                <a:solidFill>
                  <a:srgbClr val="3F3018"/>
                </a:solidFill>
                <a:latin typeface="Verdana" pitchFamily="34" charset="0"/>
              </a:defRPr>
            </a:lvl4pPr>
            <a:lvl5pPr algn="l" rtl="0" eaLnBrk="1" fontAlgn="base" hangingPunct="1">
              <a:lnSpc>
                <a:spcPct val="80000"/>
              </a:lnSpc>
              <a:spcBef>
                <a:spcPct val="0"/>
              </a:spcBef>
              <a:spcAft>
                <a:spcPct val="0"/>
              </a:spcAft>
              <a:defRPr sz="4000" b="1">
                <a:solidFill>
                  <a:srgbClr val="3F3018"/>
                </a:solidFill>
                <a:latin typeface="Verdana" pitchFamily="34" charset="0"/>
              </a:defRPr>
            </a:lvl5pPr>
            <a:lvl6pPr marL="609585" algn="l" rtl="0" eaLnBrk="1" fontAlgn="base" hangingPunct="1">
              <a:lnSpc>
                <a:spcPct val="80000"/>
              </a:lnSpc>
              <a:spcBef>
                <a:spcPct val="0"/>
              </a:spcBef>
              <a:spcAft>
                <a:spcPct val="0"/>
              </a:spcAft>
              <a:defRPr sz="4000" b="1">
                <a:solidFill>
                  <a:srgbClr val="3F3018"/>
                </a:solidFill>
                <a:latin typeface="Verdana" pitchFamily="34" charset="0"/>
              </a:defRPr>
            </a:lvl6pPr>
            <a:lvl7pPr marL="1219170" algn="l" rtl="0" eaLnBrk="1" fontAlgn="base" hangingPunct="1">
              <a:lnSpc>
                <a:spcPct val="80000"/>
              </a:lnSpc>
              <a:spcBef>
                <a:spcPct val="0"/>
              </a:spcBef>
              <a:spcAft>
                <a:spcPct val="0"/>
              </a:spcAft>
              <a:defRPr sz="4000" b="1">
                <a:solidFill>
                  <a:srgbClr val="3F3018"/>
                </a:solidFill>
                <a:latin typeface="Verdana" pitchFamily="34" charset="0"/>
              </a:defRPr>
            </a:lvl7pPr>
            <a:lvl8pPr marL="1828754" algn="l" rtl="0" eaLnBrk="1" fontAlgn="base" hangingPunct="1">
              <a:lnSpc>
                <a:spcPct val="80000"/>
              </a:lnSpc>
              <a:spcBef>
                <a:spcPct val="0"/>
              </a:spcBef>
              <a:spcAft>
                <a:spcPct val="0"/>
              </a:spcAft>
              <a:defRPr sz="4000" b="1">
                <a:solidFill>
                  <a:srgbClr val="3F3018"/>
                </a:solidFill>
                <a:latin typeface="Verdana" pitchFamily="34" charset="0"/>
              </a:defRPr>
            </a:lvl8pPr>
            <a:lvl9pPr marL="2438339" algn="l" rtl="0" eaLnBrk="1" fontAlgn="base" hangingPunct="1">
              <a:lnSpc>
                <a:spcPct val="80000"/>
              </a:lnSpc>
              <a:spcBef>
                <a:spcPct val="0"/>
              </a:spcBef>
              <a:spcAft>
                <a:spcPct val="0"/>
              </a:spcAft>
              <a:defRPr sz="4000" b="1">
                <a:solidFill>
                  <a:srgbClr val="3F3018"/>
                </a:solidFill>
                <a:latin typeface="Verdana" pitchFamily="34" charset="0"/>
              </a:defRPr>
            </a:lvl9pPr>
          </a:lstStyle>
          <a:p>
            <a:pPr defTabSz="914400"/>
            <a:r>
              <a:rPr lang="en-GB" sz="2800" kern="0" dirty="0"/>
              <a:t>Muskel- </a:t>
            </a:r>
            <a:r>
              <a:rPr lang="en-GB" sz="2800" kern="0" dirty="0" err="1"/>
              <a:t>og</a:t>
            </a:r>
            <a:r>
              <a:rPr lang="en-GB" sz="2800" kern="0" dirty="0"/>
              <a:t> </a:t>
            </a:r>
            <a:r>
              <a:rPr lang="en-GB" sz="2800" kern="0" dirty="0" err="1"/>
              <a:t>skeletbesvær</a:t>
            </a:r>
            <a:r>
              <a:rPr lang="en-GB" sz="2800" kern="0" dirty="0"/>
              <a:t> (MSB) </a:t>
            </a:r>
            <a:r>
              <a:rPr lang="en-GB" sz="2800" kern="0" dirty="0" err="1"/>
              <a:t>og</a:t>
            </a:r>
            <a:r>
              <a:rPr lang="en-GB" sz="2800" kern="0" dirty="0"/>
              <a:t> de </a:t>
            </a:r>
            <a:r>
              <a:rPr lang="en-GB" sz="2800" kern="0" dirty="0" err="1"/>
              <a:t>faktorer</a:t>
            </a:r>
            <a:r>
              <a:rPr lang="en-GB" sz="2800" kern="0" dirty="0"/>
              <a:t> </a:t>
            </a:r>
            <a:r>
              <a:rPr lang="en-GB" sz="2800" kern="0" dirty="0" err="1"/>
              <a:t>som</a:t>
            </a:r>
            <a:r>
              <a:rPr lang="en-GB" sz="2800" kern="0" dirty="0"/>
              <a:t> </a:t>
            </a:r>
            <a:r>
              <a:rPr lang="en-GB" sz="2800" kern="0" dirty="0" err="1"/>
              <a:t>påvirker</a:t>
            </a:r>
            <a:r>
              <a:rPr lang="en-GB" sz="2800" kern="0" dirty="0"/>
              <a:t> </a:t>
            </a:r>
            <a:r>
              <a:rPr lang="en-GB" sz="2800" kern="0" dirty="0" err="1"/>
              <a:t>risikoen</a:t>
            </a:r>
            <a:r>
              <a:rPr lang="en-GB" sz="2800" kern="0" dirty="0"/>
              <a:t> for </a:t>
            </a:r>
            <a:r>
              <a:rPr lang="en-GB" sz="2800" kern="0" dirty="0" err="1"/>
              <a:t>nedsat</a:t>
            </a:r>
            <a:r>
              <a:rPr lang="en-GB" sz="2800" kern="0" dirty="0"/>
              <a:t> </a:t>
            </a:r>
            <a:r>
              <a:rPr lang="en-GB" sz="2800" kern="0" dirty="0" err="1"/>
              <a:t>funktion</a:t>
            </a:r>
            <a:r>
              <a:rPr lang="en-GB" sz="2800" kern="0" dirty="0"/>
              <a:t> </a:t>
            </a:r>
            <a:r>
              <a:rPr lang="en-GB" sz="2800" kern="0" dirty="0" err="1"/>
              <a:t>og</a:t>
            </a:r>
            <a:r>
              <a:rPr lang="en-GB" sz="2800" kern="0" dirty="0"/>
              <a:t> </a:t>
            </a:r>
            <a:r>
              <a:rPr lang="en-GB" sz="2800" kern="0" dirty="0" err="1"/>
              <a:t>sygefravær</a:t>
            </a:r>
            <a:endParaRPr lang="en-GB" sz="2800" kern="0" dirty="0"/>
          </a:p>
        </p:txBody>
      </p:sp>
      <p:sp>
        <p:nvSpPr>
          <p:cNvPr id="11" name="Tekstfelt 10">
            <a:extLst>
              <a:ext uri="{FF2B5EF4-FFF2-40B4-BE49-F238E27FC236}">
                <a16:creationId xmlns:a16="http://schemas.microsoft.com/office/drawing/2014/main" id="{FD9B903B-387A-2DC1-C1E2-34B03654EE3D}"/>
              </a:ext>
            </a:extLst>
          </p:cNvPr>
          <p:cNvSpPr txBox="1"/>
          <p:nvPr/>
        </p:nvSpPr>
        <p:spPr>
          <a:xfrm>
            <a:off x="382931" y="6163947"/>
            <a:ext cx="10538420" cy="246221"/>
          </a:xfrm>
          <a:prstGeom prst="rect">
            <a:avLst/>
          </a:prstGeom>
          <a:noFill/>
        </p:spPr>
        <p:txBody>
          <a:bodyPr wrap="square">
            <a:spAutoFit/>
          </a:bodyPr>
          <a:lstStyle/>
          <a:p>
            <a:r>
              <a:rPr lang="da-DK" sz="1000" dirty="0"/>
              <a:t>Peters S et al, Narrative </a:t>
            </a:r>
            <a:r>
              <a:rPr lang="da-DK" sz="1000" dirty="0" err="1"/>
              <a:t>review</a:t>
            </a:r>
            <a:r>
              <a:rPr lang="da-DK" sz="1000" dirty="0"/>
              <a:t> of </a:t>
            </a:r>
            <a:r>
              <a:rPr lang="da-DK" sz="1000" dirty="0" err="1"/>
              <a:t>occupational</a:t>
            </a:r>
            <a:r>
              <a:rPr lang="da-DK" sz="1000" dirty="0"/>
              <a:t> </a:t>
            </a:r>
            <a:r>
              <a:rPr lang="da-DK" sz="1000" dirty="0" err="1"/>
              <a:t>exposures</a:t>
            </a:r>
            <a:r>
              <a:rPr lang="da-DK" sz="1000" dirty="0"/>
              <a:t> and </a:t>
            </a:r>
            <a:r>
              <a:rPr lang="da-DK" sz="1000" dirty="0" err="1"/>
              <a:t>noncommunicable</a:t>
            </a:r>
            <a:r>
              <a:rPr lang="da-DK" sz="1000" dirty="0"/>
              <a:t> </a:t>
            </a:r>
            <a:r>
              <a:rPr lang="da-DK" sz="1000" dirty="0" err="1"/>
              <a:t>diseases</a:t>
            </a:r>
            <a:r>
              <a:rPr lang="da-DK" sz="1000" dirty="0"/>
              <a:t>. Ann Work Expo Health. 2024 </a:t>
            </a:r>
          </a:p>
        </p:txBody>
      </p:sp>
    </p:spTree>
    <p:extLst>
      <p:ext uri="{BB962C8B-B14F-4D97-AF65-F5344CB8AC3E}">
        <p14:creationId xmlns:p14="http://schemas.microsoft.com/office/powerpoint/2010/main" val="657894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Forebyggende tiltag </a:t>
            </a:r>
            <a:endParaRPr lang="en-GB"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851" t="22604" r="21612" b="20470"/>
          <a:stretch/>
        </p:blipFill>
        <p:spPr bwMode="auto">
          <a:xfrm>
            <a:off x="913011" y="1188000"/>
            <a:ext cx="9094050" cy="421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5367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B4C5B109-33A6-6574-14C4-BE60564AE865}"/>
              </a:ext>
            </a:extLst>
          </p:cNvPr>
          <p:cNvPicPr>
            <a:picLocks noChangeAspect="1"/>
          </p:cNvPicPr>
          <p:nvPr/>
        </p:nvPicPr>
        <p:blipFill>
          <a:blip r:embed="rId3"/>
          <a:stretch>
            <a:fillRect/>
          </a:stretch>
        </p:blipFill>
        <p:spPr>
          <a:xfrm>
            <a:off x="7465739" y="1541699"/>
            <a:ext cx="3797656" cy="2989733"/>
          </a:xfrm>
          <a:prstGeom prst="rect">
            <a:avLst/>
          </a:prstGeom>
        </p:spPr>
      </p:pic>
      <p:pic>
        <p:nvPicPr>
          <p:cNvPr id="7" name="Billede 6">
            <a:extLst>
              <a:ext uri="{FF2B5EF4-FFF2-40B4-BE49-F238E27FC236}">
                <a16:creationId xmlns:a16="http://schemas.microsoft.com/office/drawing/2014/main" id="{787D4FC7-9326-A35F-5EA4-4E967C87E3B9}"/>
              </a:ext>
            </a:extLst>
          </p:cNvPr>
          <p:cNvPicPr>
            <a:picLocks noChangeAspect="1"/>
          </p:cNvPicPr>
          <p:nvPr/>
        </p:nvPicPr>
        <p:blipFill rotWithShape="1">
          <a:blip r:embed="rId4"/>
          <a:srcRect b="3811"/>
          <a:stretch/>
        </p:blipFill>
        <p:spPr>
          <a:xfrm>
            <a:off x="6732007" y="0"/>
            <a:ext cx="5463168" cy="6850056"/>
          </a:xfrm>
          <a:prstGeom prst="rect">
            <a:avLst/>
          </a:prstGeom>
        </p:spPr>
      </p:pic>
      <p:sp>
        <p:nvSpPr>
          <p:cNvPr id="2" name="Titel 1"/>
          <p:cNvSpPr>
            <a:spLocks noGrp="1"/>
          </p:cNvSpPr>
          <p:nvPr>
            <p:ph type="title"/>
          </p:nvPr>
        </p:nvSpPr>
        <p:spPr>
          <a:xfrm>
            <a:off x="552971" y="923738"/>
            <a:ext cx="9613298" cy="927076"/>
          </a:xfrm>
        </p:spPr>
        <p:txBody>
          <a:bodyPr/>
          <a:lstStyle/>
          <a:p>
            <a:pPr algn="l"/>
            <a:r>
              <a:rPr lang="en-GB" sz="3734" dirty="0"/>
              <a:t>Er </a:t>
            </a:r>
            <a:r>
              <a:rPr lang="en-GB" sz="3734" dirty="0" err="1"/>
              <a:t>indsatsen</a:t>
            </a:r>
            <a:r>
              <a:rPr lang="en-GB" sz="3734" dirty="0"/>
              <a:t> </a:t>
            </a:r>
            <a:r>
              <a:rPr lang="en-GB" sz="3734" dirty="0" err="1"/>
              <a:t>lykkes</a:t>
            </a:r>
            <a:r>
              <a:rPr lang="en-GB" sz="3734" dirty="0"/>
              <a:t>?</a:t>
            </a:r>
          </a:p>
        </p:txBody>
      </p:sp>
      <p:sp>
        <p:nvSpPr>
          <p:cNvPr id="3" name="CustomShape 1"/>
          <p:cNvSpPr/>
          <p:nvPr/>
        </p:nvSpPr>
        <p:spPr>
          <a:xfrm>
            <a:off x="1103951" y="1268934"/>
            <a:ext cx="9133634" cy="3745227"/>
          </a:xfrm>
          <a:prstGeom prst="rect">
            <a:avLst/>
          </a:prstGeom>
          <a:noFill/>
          <a:ln>
            <a:noFill/>
          </a:ln>
        </p:spPr>
        <p:style>
          <a:lnRef idx="0">
            <a:scrgbClr r="0" g="0" b="0"/>
          </a:lnRef>
          <a:fillRef idx="0">
            <a:scrgbClr r="0" g="0" b="0"/>
          </a:fillRef>
          <a:effectRef idx="0">
            <a:scrgbClr r="0" g="0" b="0"/>
          </a:effectRef>
          <a:fontRef idx="minor"/>
        </p:style>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37" y="1603580"/>
            <a:ext cx="5958782" cy="311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Billede 8">
            <a:extLst>
              <a:ext uri="{FF2B5EF4-FFF2-40B4-BE49-F238E27FC236}">
                <a16:creationId xmlns:a16="http://schemas.microsoft.com/office/drawing/2014/main" id="{85175542-0044-B8B2-93BB-D5A01D5C8AE3}"/>
              </a:ext>
            </a:extLst>
          </p:cNvPr>
          <p:cNvPicPr>
            <a:picLocks noChangeAspect="1"/>
          </p:cNvPicPr>
          <p:nvPr/>
        </p:nvPicPr>
        <p:blipFill>
          <a:blip r:embed="rId6"/>
          <a:stretch>
            <a:fillRect/>
          </a:stretch>
        </p:blipFill>
        <p:spPr>
          <a:xfrm>
            <a:off x="63147" y="6192831"/>
            <a:ext cx="2257425" cy="657225"/>
          </a:xfrm>
          <a:prstGeom prst="rect">
            <a:avLst/>
          </a:prstGeom>
        </p:spPr>
      </p:pic>
      <p:sp>
        <p:nvSpPr>
          <p:cNvPr id="10" name="Ellipse 9">
            <a:extLst>
              <a:ext uri="{FF2B5EF4-FFF2-40B4-BE49-F238E27FC236}">
                <a16:creationId xmlns:a16="http://schemas.microsoft.com/office/drawing/2014/main" id="{3D5E6D50-BEAB-5880-86E2-B9CBB84CC6B9}"/>
              </a:ext>
            </a:extLst>
          </p:cNvPr>
          <p:cNvSpPr/>
          <p:nvPr/>
        </p:nvSpPr>
        <p:spPr>
          <a:xfrm>
            <a:off x="6817667" y="0"/>
            <a:ext cx="4896544" cy="621482"/>
          </a:xfrm>
          <a:prstGeom prst="ellipse">
            <a:avLst/>
          </a:prstGeom>
          <a:noFill/>
          <a:ln w="3175"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3F3018"/>
              </a:solidFill>
            </a:endParaRPr>
          </a:p>
        </p:txBody>
      </p:sp>
      <p:sp>
        <p:nvSpPr>
          <p:cNvPr id="12" name="Ellipse 11">
            <a:extLst>
              <a:ext uri="{FF2B5EF4-FFF2-40B4-BE49-F238E27FC236}">
                <a16:creationId xmlns:a16="http://schemas.microsoft.com/office/drawing/2014/main" id="{CFC77F7A-B511-138B-8423-CBEB20FA84AF}"/>
              </a:ext>
            </a:extLst>
          </p:cNvPr>
          <p:cNvSpPr/>
          <p:nvPr/>
        </p:nvSpPr>
        <p:spPr>
          <a:xfrm>
            <a:off x="6961683" y="4636746"/>
            <a:ext cx="4752528" cy="272101"/>
          </a:xfrm>
          <a:prstGeom prst="ellipse">
            <a:avLst/>
          </a:prstGeom>
          <a:noFill/>
          <a:ln w="3175"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3F3018"/>
              </a:solidFill>
            </a:endParaRPr>
          </a:p>
        </p:txBody>
      </p:sp>
    </p:spTree>
    <p:extLst>
      <p:ext uri="{BB962C8B-B14F-4D97-AF65-F5344CB8AC3E}">
        <p14:creationId xmlns:p14="http://schemas.microsoft.com/office/powerpoint/2010/main" val="27828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56" name="Picture 12" descr="An external file that holds a picture, illustration, etc.&#10;Object name is EJP-23-35-g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48" y="1519966"/>
            <a:ext cx="5811904" cy="4000296"/>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791" y="5808416"/>
            <a:ext cx="5233603" cy="545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2528" y="2700114"/>
            <a:ext cx="323932" cy="207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1962" y="2973546"/>
            <a:ext cx="292168" cy="194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8603" y="2956372"/>
            <a:ext cx="409544" cy="30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7182" y="4221882"/>
            <a:ext cx="381088" cy="240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8603" y="3967065"/>
            <a:ext cx="332393" cy="18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7" name="Picture 1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3281" y="2511524"/>
            <a:ext cx="283400" cy="188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8" name="Picture 1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72894" y="4010532"/>
            <a:ext cx="317603" cy="211350"/>
          </a:xfrm>
          <a:prstGeom prst="rect">
            <a:avLst/>
          </a:prstGeom>
          <a:noFill/>
          <a:ln w="3175">
            <a:solidFill>
              <a:schemeClr val="tx1">
                <a:alpha val="1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091" name="Picture 19"/>
          <p:cNvPicPr>
            <a:picLocks noChangeAspect="1" noChangeArrowheads="1"/>
          </p:cNvPicPr>
          <p:nvPr/>
        </p:nvPicPr>
        <p:blipFill rotWithShape="1">
          <a:blip r:embed="rId12">
            <a:extLst>
              <a:ext uri="{28A0092B-C50C-407E-A947-70E740481C1C}">
                <a14:useLocalDpi xmlns:a14="http://schemas.microsoft.com/office/drawing/2010/main" val="0"/>
              </a:ext>
            </a:extLst>
          </a:blip>
          <a:srcRect l="13582" r="39402" b="7208"/>
          <a:stretch/>
        </p:blipFill>
        <p:spPr bwMode="auto">
          <a:xfrm>
            <a:off x="7748941" y="1408696"/>
            <a:ext cx="2991579" cy="2933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2" name="Picture 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7781089" y="4476679"/>
            <a:ext cx="3237329" cy="2076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el 2">
            <a:extLst>
              <a:ext uri="{FF2B5EF4-FFF2-40B4-BE49-F238E27FC236}">
                <a16:creationId xmlns:a16="http://schemas.microsoft.com/office/drawing/2014/main" id="{FA8124F9-9DD7-3C28-8C81-6BDF270C4D56}"/>
              </a:ext>
            </a:extLst>
          </p:cNvPr>
          <p:cNvSpPr>
            <a:spLocks noGrp="1"/>
          </p:cNvSpPr>
          <p:nvPr>
            <p:ph type="title"/>
          </p:nvPr>
        </p:nvSpPr>
        <p:spPr>
          <a:xfrm>
            <a:off x="624979" y="374257"/>
            <a:ext cx="10513168" cy="900000"/>
          </a:xfrm>
        </p:spPr>
        <p:txBody>
          <a:bodyPr/>
          <a:lstStyle/>
          <a:p>
            <a:r>
              <a:rPr lang="da-DK" dirty="0"/>
              <a:t>Forståelsen af smerter er noget vi deler!</a:t>
            </a:r>
          </a:p>
        </p:txBody>
      </p:sp>
      <p:sp>
        <p:nvSpPr>
          <p:cNvPr id="5" name="Tekstfelt 4">
            <a:extLst>
              <a:ext uri="{FF2B5EF4-FFF2-40B4-BE49-F238E27FC236}">
                <a16:creationId xmlns:a16="http://schemas.microsoft.com/office/drawing/2014/main" id="{F666C300-3F81-CA4A-17E0-7DB86F294548}"/>
              </a:ext>
            </a:extLst>
          </p:cNvPr>
          <p:cNvSpPr txBox="1"/>
          <p:nvPr/>
        </p:nvSpPr>
        <p:spPr>
          <a:xfrm>
            <a:off x="11931" y="6625603"/>
            <a:ext cx="10405835" cy="215444"/>
          </a:xfrm>
          <a:prstGeom prst="rect">
            <a:avLst/>
          </a:prstGeom>
          <a:noFill/>
        </p:spPr>
        <p:txBody>
          <a:bodyPr wrap="square">
            <a:spAutoFit/>
          </a:bodyPr>
          <a:lstStyle/>
          <a:p>
            <a:r>
              <a:rPr lang="en-US" sz="800" dirty="0"/>
              <a:t>Coggon 2028 Drivers of international variation in prevalence of disabling low back pain: Findings from the Cultural and Psychosocial Influences on Disability study</a:t>
            </a:r>
            <a:endParaRPr lang="da-DK" sz="800" dirty="0"/>
          </a:p>
        </p:txBody>
      </p:sp>
    </p:spTree>
    <p:extLst>
      <p:ext uri="{BB962C8B-B14F-4D97-AF65-F5344CB8AC3E}">
        <p14:creationId xmlns:p14="http://schemas.microsoft.com/office/powerpoint/2010/main" val="420572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8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8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8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yrk den interne kultur med Mindlines kulturprocesser">
            <a:extLst>
              <a:ext uri="{FF2B5EF4-FFF2-40B4-BE49-F238E27FC236}">
                <a16:creationId xmlns:a16="http://schemas.microsoft.com/office/drawing/2014/main" id="{5FED9EFB-37E4-C71E-C396-4749A0259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9115" y="1485578"/>
            <a:ext cx="7862943"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466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546439" y="4225888"/>
            <a:ext cx="2650143" cy="420756"/>
          </a:xfrm>
          <a:prstGeom prst="rect">
            <a:avLst/>
          </a:prstGeom>
          <a:noFill/>
          <a:ln>
            <a:solidFill>
              <a:sysClr val="windowText" lastClr="000000"/>
            </a:solidFill>
          </a:ln>
        </p:spPr>
        <p:txBody>
          <a:bodyPr wrap="square" rtlCol="0">
            <a:spAutoFit/>
          </a:bodyPr>
          <a:lstStyle/>
          <a:p>
            <a:pPr marL="0" marR="0" lvl="0" indent="0" algn="ctr" defTabSz="1219444" rtl="0" eaLnBrk="1" fontAlgn="auto" latinLnBrk="0" hangingPunct="1">
              <a:lnSpc>
                <a:spcPct val="100000"/>
              </a:lnSpc>
              <a:spcBef>
                <a:spcPts val="0"/>
              </a:spcBef>
              <a:spcAft>
                <a:spcPts val="0"/>
              </a:spcAft>
              <a:buClrTx/>
              <a:buSzTx/>
              <a:buFontTx/>
              <a:buNone/>
              <a:tabLst/>
              <a:defRPr/>
            </a:pPr>
            <a:r>
              <a:rPr kumimoji="0" lang="en-US" sz="2134" b="0" i="0" u="none" strike="noStrike" kern="0" cap="none" spc="0" normalizeH="0" baseline="0" noProof="0" dirty="0">
                <a:ln>
                  <a:noFill/>
                </a:ln>
                <a:solidFill>
                  <a:prstClr val="black"/>
                </a:solidFill>
                <a:effectLst/>
                <a:uLnTx/>
                <a:uFillTx/>
                <a:latin typeface="Calibri"/>
                <a:ea typeface="+mn-ea"/>
                <a:cs typeface="Arial" charset="0"/>
              </a:rPr>
              <a:t>Biomekaniske </a:t>
            </a:r>
            <a:r>
              <a:rPr kumimoji="0" lang="en-US" sz="2134" b="0" i="0" u="none" strike="noStrike" kern="0" cap="none" spc="0" normalizeH="0" baseline="0" noProof="0" dirty="0" err="1">
                <a:ln>
                  <a:noFill/>
                </a:ln>
                <a:solidFill>
                  <a:prstClr val="black"/>
                </a:solidFill>
                <a:effectLst/>
                <a:uLnTx/>
                <a:uFillTx/>
                <a:latin typeface="Calibri"/>
                <a:ea typeface="+mn-ea"/>
                <a:cs typeface="Arial" charset="0"/>
              </a:rPr>
              <a:t>krav</a:t>
            </a:r>
            <a:endParaRPr kumimoji="0" lang="en-US" sz="2134"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3" name="Tekstboks 2"/>
          <p:cNvSpPr txBox="1"/>
          <p:nvPr/>
        </p:nvSpPr>
        <p:spPr>
          <a:xfrm>
            <a:off x="546437" y="3345038"/>
            <a:ext cx="2650144" cy="420756"/>
          </a:xfrm>
          <a:prstGeom prst="rect">
            <a:avLst/>
          </a:prstGeom>
          <a:noFill/>
          <a:ln>
            <a:solidFill>
              <a:sysClr val="windowText" lastClr="000000"/>
            </a:solidFill>
          </a:ln>
        </p:spPr>
        <p:txBody>
          <a:bodyPr wrap="square" rtlCol="0">
            <a:spAutoFit/>
          </a:bodyPr>
          <a:lstStyle/>
          <a:p>
            <a:pPr marL="0" marR="0" lvl="0" indent="0" algn="l" defTabSz="1219444" rtl="0" eaLnBrk="1" fontAlgn="auto" latinLnBrk="0" hangingPunct="1">
              <a:lnSpc>
                <a:spcPct val="100000"/>
              </a:lnSpc>
              <a:spcBef>
                <a:spcPts val="0"/>
              </a:spcBef>
              <a:spcAft>
                <a:spcPts val="0"/>
              </a:spcAft>
              <a:buClrTx/>
              <a:buSzTx/>
              <a:buFontTx/>
              <a:buNone/>
              <a:tabLst/>
              <a:defRPr/>
            </a:pPr>
            <a:r>
              <a:rPr kumimoji="0" lang="da-DK" sz="2134" b="0" i="0" u="none" strike="noStrike" kern="0" cap="none" spc="0" normalizeH="0" baseline="0" noProof="0" dirty="0">
                <a:ln>
                  <a:noFill/>
                </a:ln>
                <a:solidFill>
                  <a:prstClr val="black"/>
                </a:solidFill>
                <a:effectLst/>
                <a:uLnTx/>
                <a:uFillTx/>
                <a:latin typeface="Calibri"/>
                <a:ea typeface="+mn-ea"/>
                <a:cs typeface="Arial" charset="0"/>
              </a:rPr>
              <a:t>Individuelle faktorer </a:t>
            </a:r>
            <a:endParaRPr kumimoji="0" lang="en-US" sz="2134"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4" name="Tekstboks 3"/>
          <p:cNvSpPr txBox="1"/>
          <p:nvPr/>
        </p:nvSpPr>
        <p:spPr>
          <a:xfrm>
            <a:off x="4236266" y="3825554"/>
            <a:ext cx="772969" cy="461665"/>
          </a:xfrm>
          <a:prstGeom prst="rect">
            <a:avLst/>
          </a:prstGeom>
          <a:noFill/>
        </p:spPr>
        <p:txBody>
          <a:bodyPr wrap="none" rtlCol="0">
            <a:spAutoFit/>
          </a:bodyPr>
          <a:lstStyle/>
          <a:p>
            <a:pPr marL="0" marR="0" lvl="0" indent="0" algn="l" defTabSz="121944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Arial" charset="0"/>
              </a:rPr>
              <a:t>MSB</a:t>
            </a:r>
          </a:p>
        </p:txBody>
      </p:sp>
      <p:sp>
        <p:nvSpPr>
          <p:cNvPr id="5" name="Tekstboks 4"/>
          <p:cNvSpPr txBox="1"/>
          <p:nvPr/>
        </p:nvSpPr>
        <p:spPr>
          <a:xfrm>
            <a:off x="7325008" y="3854148"/>
            <a:ext cx="3760966" cy="420756"/>
          </a:xfrm>
          <a:prstGeom prst="rect">
            <a:avLst/>
          </a:prstGeom>
          <a:noFill/>
          <a:ln>
            <a:solidFill>
              <a:sysClr val="windowText" lastClr="000000"/>
            </a:solidFill>
          </a:ln>
        </p:spPr>
        <p:txBody>
          <a:bodyPr wrap="none" rtlCol="0">
            <a:spAutoFit/>
          </a:bodyPr>
          <a:lstStyle/>
          <a:p>
            <a:pPr marL="0" marR="0" lvl="0" indent="0" algn="l" defTabSz="1219444" rtl="0" eaLnBrk="1" fontAlgn="auto" latinLnBrk="0" hangingPunct="1">
              <a:lnSpc>
                <a:spcPct val="100000"/>
              </a:lnSpc>
              <a:spcBef>
                <a:spcPts val="0"/>
              </a:spcBef>
              <a:spcAft>
                <a:spcPts val="0"/>
              </a:spcAft>
              <a:buClrTx/>
              <a:buSzTx/>
              <a:buFontTx/>
              <a:buNone/>
              <a:tabLst/>
              <a:defRPr/>
            </a:pPr>
            <a:r>
              <a:rPr kumimoji="0" lang="en-US" sz="2134" b="0" i="0" u="none" strike="noStrike" kern="0" cap="none" spc="0" normalizeH="0" baseline="0" noProof="0" dirty="0" err="1">
                <a:ln>
                  <a:noFill/>
                </a:ln>
                <a:solidFill>
                  <a:prstClr val="black"/>
                </a:solidFill>
                <a:effectLst/>
                <a:uLnTx/>
                <a:uFillTx/>
                <a:latin typeface="Calibri"/>
                <a:ea typeface="+mn-ea"/>
                <a:cs typeface="Arial" charset="0"/>
              </a:rPr>
              <a:t>Nedsat</a:t>
            </a:r>
            <a:r>
              <a:rPr kumimoji="0" lang="en-US" sz="2134" b="0" i="0" u="none" strike="noStrike" kern="0" cap="none" spc="0" normalizeH="0" baseline="0" noProof="0" dirty="0">
                <a:ln>
                  <a:noFill/>
                </a:ln>
                <a:solidFill>
                  <a:prstClr val="black"/>
                </a:solidFill>
                <a:effectLst/>
                <a:uLnTx/>
                <a:uFillTx/>
                <a:latin typeface="Calibri"/>
                <a:ea typeface="+mn-ea"/>
                <a:cs typeface="Arial" charset="0"/>
              </a:rPr>
              <a:t> </a:t>
            </a:r>
            <a:r>
              <a:rPr kumimoji="0" lang="en-US" sz="2134" b="0" i="0" u="none" strike="noStrike" kern="0" cap="none" spc="0" normalizeH="0" baseline="0" noProof="0" dirty="0" err="1">
                <a:ln>
                  <a:noFill/>
                </a:ln>
                <a:solidFill>
                  <a:prstClr val="black"/>
                </a:solidFill>
                <a:effectLst/>
                <a:uLnTx/>
                <a:uFillTx/>
                <a:latin typeface="Calibri"/>
                <a:ea typeface="+mn-ea"/>
                <a:cs typeface="Arial" charset="0"/>
              </a:rPr>
              <a:t>arbejdsevne</a:t>
            </a:r>
            <a:r>
              <a:rPr kumimoji="0" lang="en-US" sz="2134" b="0" i="0" u="none" strike="noStrike" kern="0" cap="none" spc="0" normalizeH="0" baseline="0" noProof="0" dirty="0">
                <a:ln>
                  <a:noFill/>
                </a:ln>
                <a:solidFill>
                  <a:prstClr val="black"/>
                </a:solidFill>
                <a:effectLst/>
                <a:uLnTx/>
                <a:uFillTx/>
                <a:latin typeface="Calibri"/>
                <a:ea typeface="+mn-ea"/>
                <a:cs typeface="Arial" charset="0"/>
              </a:rPr>
              <a:t>/</a:t>
            </a:r>
            <a:r>
              <a:rPr kumimoji="0" lang="en-US" sz="2134" b="0" i="0" u="none" strike="noStrike" kern="0" cap="none" spc="0" normalizeH="0" baseline="0" noProof="0" dirty="0" err="1">
                <a:ln>
                  <a:noFill/>
                </a:ln>
                <a:solidFill>
                  <a:prstClr val="black"/>
                </a:solidFill>
                <a:effectLst/>
                <a:uLnTx/>
                <a:uFillTx/>
                <a:latin typeface="Calibri"/>
                <a:ea typeface="+mn-ea"/>
                <a:cs typeface="Arial" charset="0"/>
              </a:rPr>
              <a:t>Sygefravær</a:t>
            </a:r>
            <a:endParaRPr kumimoji="0" lang="en-US" sz="2134" b="0" i="0" u="none" strike="noStrike" kern="0" cap="none" spc="0" normalizeH="0" baseline="0" noProof="0" dirty="0">
              <a:ln>
                <a:noFill/>
              </a:ln>
              <a:solidFill>
                <a:prstClr val="black"/>
              </a:solidFill>
              <a:effectLst/>
              <a:uLnTx/>
              <a:uFillTx/>
              <a:latin typeface="Calibri"/>
              <a:ea typeface="+mn-ea"/>
              <a:cs typeface="Arial" charset="0"/>
            </a:endParaRPr>
          </a:p>
        </p:txBody>
      </p:sp>
      <p:cxnSp>
        <p:nvCxnSpPr>
          <p:cNvPr id="6" name="Lige pilforbindelse 5"/>
          <p:cNvCxnSpPr>
            <a:stCxn id="4" idx="3"/>
          </p:cNvCxnSpPr>
          <p:nvPr/>
        </p:nvCxnSpPr>
        <p:spPr>
          <a:xfrm>
            <a:off x="5009235" y="4056387"/>
            <a:ext cx="2213095" cy="15446"/>
          </a:xfrm>
          <a:prstGeom prst="straightConnector1">
            <a:avLst/>
          </a:prstGeom>
          <a:noFill/>
          <a:ln w="15875" cap="flat" cmpd="sng" algn="ctr">
            <a:solidFill>
              <a:sysClr val="windowText" lastClr="000000"/>
            </a:solidFill>
            <a:prstDash val="solid"/>
            <a:tailEnd type="arrow"/>
          </a:ln>
          <a:effectLst/>
        </p:spPr>
      </p:cxnSp>
      <p:sp>
        <p:nvSpPr>
          <p:cNvPr id="7" name="Tekstboks 6"/>
          <p:cNvSpPr txBox="1"/>
          <p:nvPr/>
        </p:nvSpPr>
        <p:spPr>
          <a:xfrm>
            <a:off x="3658234" y="2565927"/>
            <a:ext cx="4578876" cy="420756"/>
          </a:xfrm>
          <a:prstGeom prst="rect">
            <a:avLst/>
          </a:prstGeom>
          <a:noFill/>
          <a:ln>
            <a:solidFill>
              <a:sysClr val="windowText" lastClr="000000"/>
            </a:solidFill>
          </a:ln>
        </p:spPr>
        <p:txBody>
          <a:bodyPr wrap="square" rtlCol="0">
            <a:spAutoFit/>
          </a:bodyPr>
          <a:lstStyle/>
          <a:p>
            <a:pPr marL="0" marR="0" lvl="0" indent="0" algn="ctr" defTabSz="1219444" rtl="0" eaLnBrk="1" fontAlgn="auto" latinLnBrk="0" hangingPunct="1">
              <a:lnSpc>
                <a:spcPct val="100000"/>
              </a:lnSpc>
              <a:spcBef>
                <a:spcPts val="0"/>
              </a:spcBef>
              <a:spcAft>
                <a:spcPts val="0"/>
              </a:spcAft>
              <a:buClrTx/>
              <a:buSzTx/>
              <a:buFontTx/>
              <a:buNone/>
              <a:tabLst/>
              <a:defRPr/>
            </a:pPr>
            <a:r>
              <a:rPr kumimoji="0" lang="en-US" sz="2134" b="0" i="0" u="none" strike="noStrike" kern="0" cap="none" spc="0" normalizeH="0" baseline="0" noProof="0" dirty="0" err="1">
                <a:ln>
                  <a:noFill/>
                </a:ln>
                <a:solidFill>
                  <a:prstClr val="black"/>
                </a:solidFill>
                <a:effectLst/>
                <a:uLnTx/>
                <a:uFillTx/>
                <a:latin typeface="Calibri"/>
                <a:ea typeface="+mn-ea"/>
                <a:cs typeface="Arial" charset="0"/>
              </a:rPr>
              <a:t>Psykologiske</a:t>
            </a:r>
            <a:r>
              <a:rPr kumimoji="0" lang="en-US" sz="2134" b="0" i="0" u="none" strike="noStrike" kern="0" cap="none" spc="0" normalizeH="0" baseline="0" noProof="0" dirty="0">
                <a:ln>
                  <a:noFill/>
                </a:ln>
                <a:solidFill>
                  <a:prstClr val="black"/>
                </a:solidFill>
                <a:effectLst/>
                <a:uLnTx/>
                <a:uFillTx/>
                <a:latin typeface="Calibri"/>
                <a:ea typeface="+mn-ea"/>
                <a:cs typeface="Arial" charset="0"/>
              </a:rPr>
              <a:t> og </a:t>
            </a:r>
            <a:r>
              <a:rPr kumimoji="0" lang="en-US" sz="2134" b="0" i="0" u="none" strike="noStrike" kern="0" cap="none" spc="0" normalizeH="0" baseline="0" noProof="0" dirty="0" err="1">
                <a:ln>
                  <a:noFill/>
                </a:ln>
                <a:solidFill>
                  <a:prstClr val="black"/>
                </a:solidFill>
                <a:effectLst/>
                <a:uLnTx/>
                <a:uFillTx/>
                <a:latin typeface="Calibri"/>
                <a:ea typeface="+mn-ea"/>
                <a:cs typeface="Arial" charset="0"/>
              </a:rPr>
              <a:t>sociale</a:t>
            </a:r>
            <a:r>
              <a:rPr kumimoji="0" lang="en-US" sz="2134" b="0" i="0" u="none" strike="noStrike" kern="0" cap="none" spc="0" normalizeH="0" baseline="0" noProof="0" dirty="0">
                <a:ln>
                  <a:noFill/>
                </a:ln>
                <a:solidFill>
                  <a:prstClr val="black"/>
                </a:solidFill>
                <a:effectLst/>
                <a:uLnTx/>
                <a:uFillTx/>
                <a:latin typeface="Calibri"/>
                <a:ea typeface="+mn-ea"/>
                <a:cs typeface="Arial" charset="0"/>
              </a:rPr>
              <a:t>  </a:t>
            </a:r>
            <a:r>
              <a:rPr kumimoji="0" lang="en-US" sz="2134" b="0" i="0" u="none" strike="noStrike" kern="0" cap="none" spc="0" normalizeH="0" baseline="0" noProof="0" dirty="0" err="1">
                <a:ln>
                  <a:noFill/>
                </a:ln>
                <a:solidFill>
                  <a:prstClr val="black"/>
                </a:solidFill>
                <a:effectLst/>
                <a:uLnTx/>
                <a:uFillTx/>
                <a:latin typeface="Calibri"/>
                <a:ea typeface="+mn-ea"/>
                <a:cs typeface="Arial" charset="0"/>
              </a:rPr>
              <a:t>faktorer</a:t>
            </a:r>
            <a:endParaRPr kumimoji="0" lang="en-US" sz="2134"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8" name="Tekstboks 7"/>
          <p:cNvSpPr txBox="1"/>
          <p:nvPr/>
        </p:nvSpPr>
        <p:spPr>
          <a:xfrm>
            <a:off x="3736712" y="5236743"/>
            <a:ext cx="4500398" cy="420756"/>
          </a:xfrm>
          <a:prstGeom prst="rect">
            <a:avLst/>
          </a:prstGeom>
          <a:noFill/>
          <a:ln>
            <a:solidFill>
              <a:srgbClr val="C00000"/>
            </a:solidFill>
          </a:ln>
        </p:spPr>
        <p:txBody>
          <a:bodyPr wrap="square" rtlCol="0">
            <a:spAutoFit/>
          </a:bodyPr>
          <a:lstStyle/>
          <a:p>
            <a:pPr marL="0" marR="0" lvl="0" indent="0" algn="ctr" defTabSz="1219444" rtl="0" eaLnBrk="1" fontAlgn="auto" latinLnBrk="0" hangingPunct="1">
              <a:lnSpc>
                <a:spcPct val="100000"/>
              </a:lnSpc>
              <a:spcBef>
                <a:spcPts val="0"/>
              </a:spcBef>
              <a:spcAft>
                <a:spcPts val="0"/>
              </a:spcAft>
              <a:buClrTx/>
              <a:buSzTx/>
              <a:buFontTx/>
              <a:buNone/>
              <a:tabLst/>
              <a:defRPr/>
            </a:pPr>
            <a:r>
              <a:rPr kumimoji="0" lang="en-US" sz="2134" b="0" i="0" u="none" strike="noStrike" kern="1200" cap="none" spc="0" normalizeH="0" baseline="0" noProof="0" dirty="0" err="1">
                <a:ln>
                  <a:noFill/>
                </a:ln>
                <a:solidFill>
                  <a:prstClr val="black"/>
                </a:solidFill>
                <a:effectLst/>
                <a:uLnTx/>
                <a:uFillTx/>
                <a:latin typeface="Calibri"/>
                <a:ea typeface="+mn-ea"/>
                <a:cs typeface="Arial" charset="0"/>
              </a:rPr>
              <a:t>Arbejdspladskultur</a:t>
            </a:r>
            <a:endParaRPr kumimoji="0" lang="en-US" sz="2134" b="0" i="0" u="none" strike="noStrike" kern="1200" cap="none" spc="0" normalizeH="0" baseline="0" noProof="0" dirty="0">
              <a:ln>
                <a:noFill/>
              </a:ln>
              <a:solidFill>
                <a:prstClr val="black"/>
              </a:solidFill>
              <a:effectLst/>
              <a:uLnTx/>
              <a:uFillTx/>
              <a:latin typeface="Calibri"/>
              <a:ea typeface="+mn-ea"/>
              <a:cs typeface="Arial" charset="0"/>
            </a:endParaRPr>
          </a:p>
        </p:txBody>
      </p:sp>
      <p:cxnSp>
        <p:nvCxnSpPr>
          <p:cNvPr id="9" name="Lige pilforbindelse 8"/>
          <p:cNvCxnSpPr/>
          <p:nvPr/>
        </p:nvCxnSpPr>
        <p:spPr>
          <a:xfrm>
            <a:off x="3260065" y="3570792"/>
            <a:ext cx="976201" cy="336131"/>
          </a:xfrm>
          <a:prstGeom prst="straightConnector1">
            <a:avLst/>
          </a:prstGeom>
          <a:noFill/>
          <a:ln w="15875" cap="flat" cmpd="sng" algn="ctr">
            <a:solidFill>
              <a:sysClr val="windowText" lastClr="000000"/>
            </a:solidFill>
            <a:prstDash val="solid"/>
            <a:tailEnd type="arrow"/>
          </a:ln>
          <a:effectLst/>
        </p:spPr>
      </p:cxnSp>
      <p:cxnSp>
        <p:nvCxnSpPr>
          <p:cNvPr id="10" name="Lige pilforbindelse 9"/>
          <p:cNvCxnSpPr/>
          <p:nvPr/>
        </p:nvCxnSpPr>
        <p:spPr>
          <a:xfrm>
            <a:off x="5964858" y="3027986"/>
            <a:ext cx="0" cy="1056362"/>
          </a:xfrm>
          <a:prstGeom prst="straightConnector1">
            <a:avLst/>
          </a:prstGeom>
          <a:noFill/>
          <a:ln w="15875" cap="flat" cmpd="sng" algn="ctr">
            <a:solidFill>
              <a:sysClr val="windowText" lastClr="000000"/>
            </a:solidFill>
            <a:prstDash val="solid"/>
            <a:tailEnd type="arrow"/>
          </a:ln>
          <a:effectLst/>
        </p:spPr>
      </p:cxnSp>
      <p:cxnSp>
        <p:nvCxnSpPr>
          <p:cNvPr id="11" name="Lige pilforbindelse 10"/>
          <p:cNvCxnSpPr/>
          <p:nvPr/>
        </p:nvCxnSpPr>
        <p:spPr>
          <a:xfrm flipV="1">
            <a:off x="6252956" y="4079903"/>
            <a:ext cx="0" cy="1156841"/>
          </a:xfrm>
          <a:prstGeom prst="straightConnector1">
            <a:avLst/>
          </a:prstGeom>
          <a:noFill/>
          <a:ln w="31750" cap="flat" cmpd="sng" algn="ctr">
            <a:solidFill>
              <a:srgbClr val="C0504D"/>
            </a:solidFill>
            <a:prstDash val="solid"/>
            <a:tailEnd type="arrow"/>
          </a:ln>
          <a:effectLst/>
        </p:spPr>
      </p:cxnSp>
      <p:sp>
        <p:nvSpPr>
          <p:cNvPr id="12" name="Rektangel 11"/>
          <p:cNvSpPr/>
          <p:nvPr/>
        </p:nvSpPr>
        <p:spPr>
          <a:xfrm>
            <a:off x="386880" y="1942152"/>
            <a:ext cx="11121583" cy="4007922"/>
          </a:xfrm>
          <a:prstGeom prst="rect">
            <a:avLst/>
          </a:prstGeom>
          <a:noFill/>
          <a:ln w="25400" cap="flat" cmpd="sng" algn="ctr">
            <a:solidFill>
              <a:sysClr val="windowText" lastClr="000000"/>
            </a:solidFill>
            <a:prstDash val="solid"/>
          </a:ln>
          <a:effectLst/>
        </p:spPr>
        <p:txBody>
          <a:bodyPr rtlCol="0" anchor="ctr"/>
          <a:lstStyle/>
          <a:p>
            <a:pPr marL="0" marR="0" lvl="0" indent="0" algn="ctr" defTabSz="1219444"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cxnSp>
        <p:nvCxnSpPr>
          <p:cNvPr id="14" name="Lige pilforbindelse 13"/>
          <p:cNvCxnSpPr/>
          <p:nvPr/>
        </p:nvCxnSpPr>
        <p:spPr>
          <a:xfrm flipV="1">
            <a:off x="3237159" y="4228398"/>
            <a:ext cx="999107" cy="167068"/>
          </a:xfrm>
          <a:prstGeom prst="straightConnector1">
            <a:avLst/>
          </a:prstGeom>
          <a:noFill/>
          <a:ln w="15875" cap="flat" cmpd="sng" algn="ctr">
            <a:solidFill>
              <a:sysClr val="windowText" lastClr="000000"/>
            </a:solidFill>
            <a:prstDash val="solid"/>
            <a:tailEnd type="arrow"/>
          </a:ln>
          <a:effectLst/>
        </p:spPr>
      </p:cxnSp>
      <p:sp>
        <p:nvSpPr>
          <p:cNvPr id="13" name="Titel 15">
            <a:extLst>
              <a:ext uri="{FF2B5EF4-FFF2-40B4-BE49-F238E27FC236}">
                <a16:creationId xmlns:a16="http://schemas.microsoft.com/office/drawing/2014/main" id="{2DD9206B-1AEE-2629-5507-A41E161A1F28}"/>
              </a:ext>
            </a:extLst>
          </p:cNvPr>
          <p:cNvSpPr txBox="1">
            <a:spLocks/>
          </p:cNvSpPr>
          <p:nvPr/>
        </p:nvSpPr>
        <p:spPr bwMode="auto">
          <a:xfrm>
            <a:off x="841003" y="1023752"/>
            <a:ext cx="9937104"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lnSpc>
                <a:spcPct val="80000"/>
              </a:lnSpc>
              <a:spcBef>
                <a:spcPct val="0"/>
              </a:spcBef>
              <a:spcAft>
                <a:spcPct val="0"/>
              </a:spcAft>
              <a:defRPr sz="3600" b="1" baseline="0">
                <a:solidFill>
                  <a:schemeClr val="tx2"/>
                </a:solidFill>
                <a:latin typeface="+mj-lt"/>
                <a:ea typeface="+mj-ea"/>
                <a:cs typeface="+mj-cs"/>
              </a:defRPr>
            </a:lvl1pPr>
            <a:lvl2pPr algn="l" rtl="0" eaLnBrk="1" fontAlgn="base" hangingPunct="1">
              <a:lnSpc>
                <a:spcPct val="80000"/>
              </a:lnSpc>
              <a:spcBef>
                <a:spcPct val="0"/>
              </a:spcBef>
              <a:spcAft>
                <a:spcPct val="0"/>
              </a:spcAft>
              <a:defRPr sz="4000" b="1">
                <a:solidFill>
                  <a:srgbClr val="3F3018"/>
                </a:solidFill>
                <a:latin typeface="Verdana" pitchFamily="34" charset="0"/>
              </a:defRPr>
            </a:lvl2pPr>
            <a:lvl3pPr algn="l" rtl="0" eaLnBrk="1" fontAlgn="base" hangingPunct="1">
              <a:lnSpc>
                <a:spcPct val="80000"/>
              </a:lnSpc>
              <a:spcBef>
                <a:spcPct val="0"/>
              </a:spcBef>
              <a:spcAft>
                <a:spcPct val="0"/>
              </a:spcAft>
              <a:defRPr sz="4000" b="1">
                <a:solidFill>
                  <a:srgbClr val="3F3018"/>
                </a:solidFill>
                <a:latin typeface="Verdana" pitchFamily="34" charset="0"/>
              </a:defRPr>
            </a:lvl3pPr>
            <a:lvl4pPr algn="l" rtl="0" eaLnBrk="1" fontAlgn="base" hangingPunct="1">
              <a:lnSpc>
                <a:spcPct val="80000"/>
              </a:lnSpc>
              <a:spcBef>
                <a:spcPct val="0"/>
              </a:spcBef>
              <a:spcAft>
                <a:spcPct val="0"/>
              </a:spcAft>
              <a:defRPr sz="4000" b="1">
                <a:solidFill>
                  <a:srgbClr val="3F3018"/>
                </a:solidFill>
                <a:latin typeface="Verdana" pitchFamily="34" charset="0"/>
              </a:defRPr>
            </a:lvl4pPr>
            <a:lvl5pPr algn="l" rtl="0" eaLnBrk="1" fontAlgn="base" hangingPunct="1">
              <a:lnSpc>
                <a:spcPct val="80000"/>
              </a:lnSpc>
              <a:spcBef>
                <a:spcPct val="0"/>
              </a:spcBef>
              <a:spcAft>
                <a:spcPct val="0"/>
              </a:spcAft>
              <a:defRPr sz="4000" b="1">
                <a:solidFill>
                  <a:srgbClr val="3F3018"/>
                </a:solidFill>
                <a:latin typeface="Verdana" pitchFamily="34" charset="0"/>
              </a:defRPr>
            </a:lvl5pPr>
            <a:lvl6pPr marL="609585" algn="l" rtl="0" eaLnBrk="1" fontAlgn="base" hangingPunct="1">
              <a:lnSpc>
                <a:spcPct val="80000"/>
              </a:lnSpc>
              <a:spcBef>
                <a:spcPct val="0"/>
              </a:spcBef>
              <a:spcAft>
                <a:spcPct val="0"/>
              </a:spcAft>
              <a:defRPr sz="4000" b="1">
                <a:solidFill>
                  <a:srgbClr val="3F3018"/>
                </a:solidFill>
                <a:latin typeface="Verdana" pitchFamily="34" charset="0"/>
              </a:defRPr>
            </a:lvl6pPr>
            <a:lvl7pPr marL="1219170" algn="l" rtl="0" eaLnBrk="1" fontAlgn="base" hangingPunct="1">
              <a:lnSpc>
                <a:spcPct val="80000"/>
              </a:lnSpc>
              <a:spcBef>
                <a:spcPct val="0"/>
              </a:spcBef>
              <a:spcAft>
                <a:spcPct val="0"/>
              </a:spcAft>
              <a:defRPr sz="4000" b="1">
                <a:solidFill>
                  <a:srgbClr val="3F3018"/>
                </a:solidFill>
                <a:latin typeface="Verdana" pitchFamily="34" charset="0"/>
              </a:defRPr>
            </a:lvl7pPr>
            <a:lvl8pPr marL="1828754" algn="l" rtl="0" eaLnBrk="1" fontAlgn="base" hangingPunct="1">
              <a:lnSpc>
                <a:spcPct val="80000"/>
              </a:lnSpc>
              <a:spcBef>
                <a:spcPct val="0"/>
              </a:spcBef>
              <a:spcAft>
                <a:spcPct val="0"/>
              </a:spcAft>
              <a:defRPr sz="4000" b="1">
                <a:solidFill>
                  <a:srgbClr val="3F3018"/>
                </a:solidFill>
                <a:latin typeface="Verdana" pitchFamily="34" charset="0"/>
              </a:defRPr>
            </a:lvl8pPr>
            <a:lvl9pPr marL="2438339" algn="l" rtl="0" eaLnBrk="1" fontAlgn="base" hangingPunct="1">
              <a:lnSpc>
                <a:spcPct val="80000"/>
              </a:lnSpc>
              <a:spcBef>
                <a:spcPct val="0"/>
              </a:spcBef>
              <a:spcAft>
                <a:spcPct val="0"/>
              </a:spcAft>
              <a:defRPr sz="4000" b="1">
                <a:solidFill>
                  <a:srgbClr val="3F3018"/>
                </a:solidFill>
                <a:latin typeface="Verdana" pitchFamily="34" charset="0"/>
              </a:defRPr>
            </a:lvl9pPr>
          </a:lstStyle>
          <a:p>
            <a:pPr defTabSz="914400"/>
            <a:r>
              <a:rPr lang="en-GB" kern="0" dirty="0"/>
              <a:t>MSB </a:t>
            </a:r>
            <a:r>
              <a:rPr lang="en-GB" kern="0" dirty="0" err="1"/>
              <a:t>kulturen</a:t>
            </a:r>
            <a:r>
              <a:rPr lang="en-GB" kern="0" dirty="0"/>
              <a:t> </a:t>
            </a:r>
          </a:p>
        </p:txBody>
      </p:sp>
      <p:pic>
        <p:nvPicPr>
          <p:cNvPr id="15" name="Billede 14">
            <a:extLst>
              <a:ext uri="{FF2B5EF4-FFF2-40B4-BE49-F238E27FC236}">
                <a16:creationId xmlns:a16="http://schemas.microsoft.com/office/drawing/2014/main" id="{CD1AE382-AC0D-A80E-7B40-FA7210E3C6EF}"/>
              </a:ext>
            </a:extLst>
          </p:cNvPr>
          <p:cNvPicPr>
            <a:picLocks noChangeAspect="1"/>
          </p:cNvPicPr>
          <p:nvPr/>
        </p:nvPicPr>
        <p:blipFill>
          <a:blip r:embed="rId3"/>
          <a:stretch>
            <a:fillRect/>
          </a:stretch>
        </p:blipFill>
        <p:spPr>
          <a:xfrm>
            <a:off x="9201587" y="4758165"/>
            <a:ext cx="1341236" cy="957155"/>
          </a:xfrm>
          <a:prstGeom prst="rect">
            <a:avLst/>
          </a:prstGeom>
        </p:spPr>
      </p:pic>
    </p:spTree>
    <p:extLst>
      <p:ext uri="{BB962C8B-B14F-4D97-AF65-F5344CB8AC3E}">
        <p14:creationId xmlns:p14="http://schemas.microsoft.com/office/powerpoint/2010/main" val="3667601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4268" dirty="0"/>
              <a:t>Arbejdspladskultur </a:t>
            </a:r>
            <a:endParaRPr lang="en-GB" sz="4268" dirty="0"/>
          </a:p>
        </p:txBody>
      </p:sp>
      <p:sp>
        <p:nvSpPr>
          <p:cNvPr id="12" name="Pladsholder til indhold 11"/>
          <p:cNvSpPr>
            <a:spLocks noGrp="1"/>
          </p:cNvSpPr>
          <p:nvPr>
            <p:ph idx="1"/>
          </p:nvPr>
        </p:nvSpPr>
        <p:spPr>
          <a:xfrm>
            <a:off x="720187" y="3069754"/>
            <a:ext cx="6930806" cy="2061097"/>
          </a:xfrm>
        </p:spPr>
        <p:txBody>
          <a:bodyPr/>
          <a:lstStyle/>
          <a:p>
            <a:pPr marL="0" indent="0">
              <a:buNone/>
            </a:pPr>
            <a:r>
              <a:rPr lang="da-DK" sz="2800" dirty="0"/>
              <a:t>Kulturen kommer til udtryk i arbejdspladsens politikker og retningslinjer, medarbejdernes arbejdspraksis, holdninger og opfattelser</a:t>
            </a:r>
          </a:p>
          <a:p>
            <a:pPr marL="0" indent="0">
              <a:buNone/>
            </a:pPr>
            <a:endParaRPr lang="da-DK" sz="2134" dirty="0"/>
          </a:p>
          <a:p>
            <a:pPr marL="0" indent="0">
              <a:buNone/>
            </a:pPr>
            <a:endParaRPr lang="da-DK" sz="2134" dirty="0"/>
          </a:p>
        </p:txBody>
      </p:sp>
      <p:pic>
        <p:nvPicPr>
          <p:cNvPr id="3" name="Billede 2">
            <a:extLst>
              <a:ext uri="{FF2B5EF4-FFF2-40B4-BE49-F238E27FC236}">
                <a16:creationId xmlns:a16="http://schemas.microsoft.com/office/drawing/2014/main" id="{C4E1811D-4F01-94FF-254A-544F27D0FB73}"/>
              </a:ext>
            </a:extLst>
          </p:cNvPr>
          <p:cNvPicPr>
            <a:picLocks noChangeAspect="1"/>
          </p:cNvPicPr>
          <p:nvPr/>
        </p:nvPicPr>
        <p:blipFill>
          <a:blip r:embed="rId3"/>
          <a:stretch>
            <a:fillRect/>
          </a:stretch>
        </p:blipFill>
        <p:spPr>
          <a:xfrm>
            <a:off x="6961683" y="2205658"/>
            <a:ext cx="4775389" cy="3166836"/>
          </a:xfrm>
          <a:prstGeom prst="rect">
            <a:avLst/>
          </a:prstGeom>
        </p:spPr>
      </p:pic>
    </p:spTree>
    <p:extLst>
      <p:ext uri="{BB962C8B-B14F-4D97-AF65-F5344CB8AC3E}">
        <p14:creationId xmlns:p14="http://schemas.microsoft.com/office/powerpoint/2010/main" val="336285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917" y="960449"/>
            <a:ext cx="10096182" cy="1143265"/>
          </a:xfrm>
        </p:spPr>
        <p:txBody>
          <a:bodyPr/>
          <a:lstStyle/>
          <a:p>
            <a:r>
              <a:rPr lang="da-DK" dirty="0"/>
              <a:t>Hvordan er MSB kulturen på jeres virksomhed?</a:t>
            </a:r>
            <a:endParaRPr lang="en-GB" dirty="0"/>
          </a:p>
        </p:txBody>
      </p:sp>
      <p:sp>
        <p:nvSpPr>
          <p:cNvPr id="3" name="Pladsholder til indhold 2"/>
          <p:cNvSpPr>
            <a:spLocks noGrp="1"/>
          </p:cNvSpPr>
          <p:nvPr>
            <p:ph idx="1"/>
          </p:nvPr>
        </p:nvSpPr>
        <p:spPr>
          <a:xfrm>
            <a:off x="1345059" y="2565698"/>
            <a:ext cx="8416146" cy="3555392"/>
          </a:xfrm>
        </p:spPr>
        <p:txBody>
          <a:bodyPr/>
          <a:lstStyle/>
          <a:p>
            <a:r>
              <a:rPr lang="da-DK" sz="3201" dirty="0"/>
              <a:t>Hvad gør man så, hvis man får ondt? </a:t>
            </a:r>
          </a:p>
          <a:p>
            <a:r>
              <a:rPr lang="da-DK" sz="3201" dirty="0"/>
              <a:t>Hvorfor gør man sådan? </a:t>
            </a:r>
          </a:p>
          <a:p>
            <a:r>
              <a:rPr lang="da-DK" sz="3201" dirty="0"/>
              <a:t>Hvorfor tror du, at man ikke gør det modsatte?</a:t>
            </a:r>
            <a:br>
              <a:rPr lang="da-DK" sz="3201" dirty="0"/>
            </a:br>
            <a:br>
              <a:rPr lang="da-DK" dirty="0"/>
            </a:br>
            <a:endParaRPr lang="en-GB" dirty="0"/>
          </a:p>
        </p:txBody>
      </p:sp>
    </p:spTree>
    <p:extLst>
      <p:ext uri="{BB962C8B-B14F-4D97-AF65-F5344CB8AC3E}">
        <p14:creationId xmlns:p14="http://schemas.microsoft.com/office/powerpoint/2010/main" val="195571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p:cNvPicPr>
            <a:picLocks noChangeAspect="1"/>
          </p:cNvPicPr>
          <p:nvPr/>
        </p:nvPicPr>
        <p:blipFill>
          <a:blip r:embed="rId3"/>
          <a:stretch>
            <a:fillRect/>
          </a:stretch>
        </p:blipFill>
        <p:spPr>
          <a:xfrm>
            <a:off x="6034416" y="981656"/>
            <a:ext cx="4417782" cy="4963404"/>
          </a:xfrm>
          <a:prstGeom prst="rect">
            <a:avLst/>
          </a:prstGeom>
        </p:spPr>
      </p:pic>
      <p:pic>
        <p:nvPicPr>
          <p:cNvPr id="11"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8718" t="-392" r="46220" b="11365"/>
          <a:stretch/>
        </p:blipFill>
        <p:spPr bwMode="auto">
          <a:xfrm>
            <a:off x="1448166" y="922710"/>
            <a:ext cx="4517637" cy="5027364"/>
          </a:xfrm>
          <a:prstGeom prst="rect">
            <a:avLst/>
          </a:prstGeom>
          <a:noFill/>
          <a:ln w="9525">
            <a:noFill/>
            <a:miter lim="800000"/>
            <a:headEnd/>
            <a:tailEnd/>
          </a:ln>
          <a:effectLst>
            <a:softEdge rad="112500"/>
          </a:effectLst>
        </p:spPr>
      </p:pic>
      <p:sp>
        <p:nvSpPr>
          <p:cNvPr id="16" name="Titel 1"/>
          <p:cNvSpPr>
            <a:spLocks noGrp="1"/>
          </p:cNvSpPr>
          <p:nvPr>
            <p:ph type="ctrTitle"/>
          </p:nvPr>
        </p:nvSpPr>
        <p:spPr>
          <a:xfrm>
            <a:off x="851616" y="3037305"/>
            <a:ext cx="10365600" cy="733629"/>
          </a:xfrm>
          <a:solidFill>
            <a:schemeClr val="bg1"/>
          </a:solidFill>
          <a:effectLst/>
        </p:spPr>
        <p:txBody>
          <a:bodyPr/>
          <a:lstStyle/>
          <a:p>
            <a:r>
              <a:rPr lang="da-DK" sz="4400" dirty="0">
                <a:latin typeface="+mn-lt"/>
              </a:rPr>
              <a:t>MSB Kultur projektet </a:t>
            </a: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6698" y="5987643"/>
            <a:ext cx="1154343" cy="73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Regionshospitalet Gødstru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9061" y="6101080"/>
            <a:ext cx="2891060" cy="49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lede 1"/>
          <p:cNvPicPr>
            <a:picLocks noChangeAspect="1"/>
          </p:cNvPicPr>
          <p:nvPr/>
        </p:nvPicPr>
        <p:blipFill>
          <a:blip r:embed="rId7"/>
          <a:stretch>
            <a:fillRect/>
          </a:stretch>
        </p:blipFill>
        <p:spPr>
          <a:xfrm>
            <a:off x="7690718" y="6166098"/>
            <a:ext cx="2007269" cy="430425"/>
          </a:xfrm>
          <a:prstGeom prst="rect">
            <a:avLst/>
          </a:prstGeom>
        </p:spPr>
      </p:pic>
      <p:pic>
        <p:nvPicPr>
          <p:cNvPr id="3" name="Billede 2"/>
          <p:cNvPicPr>
            <a:picLocks noChangeAspect="1"/>
          </p:cNvPicPr>
          <p:nvPr/>
        </p:nvPicPr>
        <p:blipFill>
          <a:blip r:embed="rId8"/>
          <a:stretch>
            <a:fillRect/>
          </a:stretch>
        </p:blipFill>
        <p:spPr>
          <a:xfrm>
            <a:off x="5721210" y="6041725"/>
            <a:ext cx="1327689" cy="554798"/>
          </a:xfrm>
          <a:prstGeom prst="rect">
            <a:avLst/>
          </a:prstGeom>
        </p:spPr>
      </p:pic>
    </p:spTree>
    <p:extLst>
      <p:ext uri="{BB962C8B-B14F-4D97-AF65-F5344CB8AC3E}">
        <p14:creationId xmlns:p14="http://schemas.microsoft.com/office/powerpoint/2010/main" val="1544943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8995" y="797391"/>
            <a:ext cx="10082625" cy="900000"/>
          </a:xfrm>
        </p:spPr>
        <p:txBody>
          <a:bodyPr/>
          <a:lstStyle/>
          <a:p>
            <a:r>
              <a:rPr lang="da-DK" sz="4268" dirty="0"/>
              <a:t>Formål </a:t>
            </a:r>
            <a:endParaRPr lang="en-GB" sz="4268" dirty="0"/>
          </a:p>
        </p:txBody>
      </p:sp>
      <p:sp>
        <p:nvSpPr>
          <p:cNvPr id="4" name="Pladsholder til indhold 2"/>
          <p:cNvSpPr txBox="1">
            <a:spLocks/>
          </p:cNvSpPr>
          <p:nvPr/>
        </p:nvSpPr>
        <p:spPr bwMode="auto">
          <a:xfrm>
            <a:off x="609917" y="1669265"/>
            <a:ext cx="10975340" cy="3963317"/>
          </a:xfrm>
          <a:prstGeom prst="rect">
            <a:avLst/>
          </a:prstGeom>
          <a:solidFill>
            <a:schemeClr val="bg1"/>
          </a:solidFill>
          <a:ln w="9525">
            <a:noFill/>
            <a:miter lim="800000"/>
            <a:headEnd/>
            <a:tailEnd/>
          </a:ln>
        </p:spPr>
        <p:txBody>
          <a:bodyPr vert="horz" wrap="square" lIns="121936" tIns="60967" rIns="121936" bIns="60967"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335" indent="-228576" algn="l" defTabSz="457152" rtl="0" eaLnBrk="1" latinLnBrk="0" hangingPunct="1">
              <a:spcBef>
                <a:spcPct val="20000"/>
              </a:spcBef>
              <a:buFont typeface="Arial"/>
              <a:buChar char="•"/>
              <a:defRPr sz="2000" kern="1200">
                <a:solidFill>
                  <a:schemeClr val="tx1"/>
                </a:solidFill>
                <a:latin typeface="+mn-lt"/>
                <a:ea typeface="+mn-ea"/>
                <a:cs typeface="+mn-cs"/>
              </a:defRPr>
            </a:lvl6pPr>
            <a:lvl7pPr marL="2971487" indent="-228576" algn="l" defTabSz="457152" rtl="0" eaLnBrk="1" latinLnBrk="0" hangingPunct="1">
              <a:spcBef>
                <a:spcPct val="20000"/>
              </a:spcBef>
              <a:buFont typeface="Arial"/>
              <a:buChar char="•"/>
              <a:defRPr sz="2000" kern="1200">
                <a:solidFill>
                  <a:schemeClr val="tx1"/>
                </a:solidFill>
                <a:latin typeface="+mn-lt"/>
                <a:ea typeface="+mn-ea"/>
                <a:cs typeface="+mn-cs"/>
              </a:defRPr>
            </a:lvl7pPr>
            <a:lvl8pPr marL="3428638" indent="-228576" algn="l" defTabSz="457152" rtl="0" eaLnBrk="1" latinLnBrk="0" hangingPunct="1">
              <a:spcBef>
                <a:spcPct val="20000"/>
              </a:spcBef>
              <a:buFont typeface="Arial"/>
              <a:buChar char="•"/>
              <a:defRPr sz="2000" kern="1200">
                <a:solidFill>
                  <a:schemeClr val="tx1"/>
                </a:solidFill>
                <a:latin typeface="+mn-lt"/>
                <a:ea typeface="+mn-ea"/>
                <a:cs typeface="+mn-cs"/>
              </a:defRPr>
            </a:lvl8pPr>
            <a:lvl9pPr marL="3885790" indent="-228576" algn="l" defTabSz="457152" rtl="0" eaLnBrk="1" latinLnBrk="0" hangingPunct="1">
              <a:spcBef>
                <a:spcPct val="20000"/>
              </a:spcBef>
              <a:buFont typeface="Arial"/>
              <a:buChar char="•"/>
              <a:defRPr sz="2000" kern="1200">
                <a:solidFill>
                  <a:schemeClr val="tx1"/>
                </a:solidFill>
                <a:latin typeface="+mn-lt"/>
                <a:ea typeface="+mn-ea"/>
                <a:cs typeface="+mn-cs"/>
              </a:defRPr>
            </a:lvl9pPr>
          </a:lstStyle>
          <a:p>
            <a:pPr marL="1219444" lvl="1" indent="-609722">
              <a:buFont typeface="+mj-lt"/>
              <a:buAutoNum type="arabicPeriod"/>
            </a:pPr>
            <a:endParaRPr lang="da-DK" sz="3201" dirty="0"/>
          </a:p>
          <a:p>
            <a:pPr marL="1219444" lvl="1" indent="-609722">
              <a:buFont typeface="+mj-lt"/>
              <a:buAutoNum type="arabicPeriod"/>
            </a:pPr>
            <a:r>
              <a:rPr lang="da-DK" sz="3201" dirty="0"/>
              <a:t>Hvilken betydning har kulturen for smerter og sygefravær? </a:t>
            </a:r>
            <a:endParaRPr lang="en-GB" sz="3201" dirty="0"/>
          </a:p>
          <a:p>
            <a:pPr marL="1219444" lvl="1" indent="-609722">
              <a:buFont typeface="+mj-lt"/>
              <a:buAutoNum type="arabicPeriod"/>
            </a:pPr>
            <a:endParaRPr lang="da-DK" sz="3201" dirty="0"/>
          </a:p>
          <a:p>
            <a:pPr marL="1219444" lvl="1" indent="-609722">
              <a:buFont typeface="+mj-lt"/>
              <a:buAutoNum type="arabicPeriod"/>
            </a:pPr>
            <a:r>
              <a:rPr lang="da-DK" sz="3201" dirty="0"/>
              <a:t>Hvordan påvirker arbejdspladsens kultur håndteringen af muskel- og skeletbesvær</a:t>
            </a:r>
          </a:p>
          <a:p>
            <a:pPr marL="1219444" lvl="1" indent="-609722">
              <a:buFont typeface="+mj-lt"/>
              <a:buAutoNum type="arabicPeriod"/>
            </a:pPr>
            <a:endParaRPr lang="da-DK" sz="3201" dirty="0"/>
          </a:p>
        </p:txBody>
      </p:sp>
    </p:spTree>
    <p:extLst>
      <p:ext uri="{BB962C8B-B14F-4D97-AF65-F5344CB8AC3E}">
        <p14:creationId xmlns:p14="http://schemas.microsoft.com/office/powerpoint/2010/main" val="41072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1532581-2097-7A7D-E051-3A0D10D72655}"/>
              </a:ext>
            </a:extLst>
          </p:cNvPr>
          <p:cNvSpPr>
            <a:spLocks noGrp="1"/>
          </p:cNvSpPr>
          <p:nvPr>
            <p:ph type="title"/>
          </p:nvPr>
        </p:nvSpPr>
        <p:spPr>
          <a:xfrm>
            <a:off x="720281" y="1269554"/>
            <a:ext cx="10083938" cy="720000"/>
          </a:xfrm>
        </p:spPr>
        <p:txBody>
          <a:bodyPr/>
          <a:lstStyle/>
          <a:p>
            <a:r>
              <a:rPr lang="da-DK" dirty="0"/>
              <a:t>Dagens oplæg </a:t>
            </a:r>
          </a:p>
        </p:txBody>
      </p:sp>
      <p:sp>
        <p:nvSpPr>
          <p:cNvPr id="9" name="Pladsholder til indhold 8">
            <a:extLst>
              <a:ext uri="{FF2B5EF4-FFF2-40B4-BE49-F238E27FC236}">
                <a16:creationId xmlns:a16="http://schemas.microsoft.com/office/drawing/2014/main" id="{4F79625A-0E92-C473-7C1A-45A5C2A5CB58}"/>
              </a:ext>
            </a:extLst>
          </p:cNvPr>
          <p:cNvSpPr>
            <a:spLocks noGrp="1"/>
          </p:cNvSpPr>
          <p:nvPr>
            <p:ph sz="quarter" idx="11"/>
          </p:nvPr>
        </p:nvSpPr>
        <p:spPr>
          <a:xfrm>
            <a:off x="720281" y="2277666"/>
            <a:ext cx="10083938" cy="3600000"/>
          </a:xfrm>
        </p:spPr>
        <p:txBody>
          <a:bodyPr/>
          <a:lstStyle/>
          <a:p>
            <a:r>
              <a:rPr lang="da-DK" sz="2400" dirty="0"/>
              <a:t>Hvad ved vi om smerter i muskler og led? </a:t>
            </a:r>
          </a:p>
          <a:p>
            <a:endParaRPr lang="da-DK" sz="2400" dirty="0"/>
          </a:p>
          <a:p>
            <a:r>
              <a:rPr lang="da-DK" sz="2400" dirty="0"/>
              <a:t>Hvad med smerter på arbejde? </a:t>
            </a:r>
          </a:p>
          <a:p>
            <a:endParaRPr lang="da-DK" sz="2400" dirty="0"/>
          </a:p>
          <a:p>
            <a:r>
              <a:rPr lang="da-DK" sz="2400" dirty="0"/>
              <a:t>Har kulturen en betydning? </a:t>
            </a:r>
          </a:p>
          <a:p>
            <a:endParaRPr lang="da-DK" sz="2400" dirty="0"/>
          </a:p>
          <a:p>
            <a:r>
              <a:rPr lang="da-DK" sz="2400" dirty="0"/>
              <a:t>Har vi brug for nye redskaber og initiativer?   </a:t>
            </a:r>
          </a:p>
          <a:p>
            <a:pPr marL="0" indent="0">
              <a:buNone/>
            </a:pPr>
            <a:endParaRPr lang="da-DK" sz="2400" dirty="0"/>
          </a:p>
          <a:p>
            <a:endParaRPr lang="da-DK" sz="2400" dirty="0"/>
          </a:p>
          <a:p>
            <a:pPr marL="0" indent="0">
              <a:buNone/>
            </a:pPr>
            <a:endParaRPr lang="da-DK" sz="2400" dirty="0"/>
          </a:p>
          <a:p>
            <a:endParaRPr lang="da-DK" sz="2400" dirty="0"/>
          </a:p>
          <a:p>
            <a:endParaRPr lang="da-DK" sz="2400" dirty="0"/>
          </a:p>
          <a:p>
            <a:endParaRPr lang="da-DK" sz="2400" dirty="0"/>
          </a:p>
          <a:p>
            <a:endParaRPr lang="da-DK" dirty="0"/>
          </a:p>
          <a:p>
            <a:endParaRPr lang="da-DK" dirty="0"/>
          </a:p>
          <a:p>
            <a:pPr marL="0" indent="0">
              <a:buNone/>
            </a:pPr>
            <a:endParaRPr lang="da-DK" dirty="0"/>
          </a:p>
          <a:p>
            <a:pPr marL="0" indent="0">
              <a:buNone/>
            </a:pPr>
            <a:r>
              <a:rPr lang="da-DK" dirty="0"/>
              <a:t>   </a:t>
            </a:r>
          </a:p>
        </p:txBody>
      </p:sp>
    </p:spTree>
    <p:extLst>
      <p:ext uri="{BB962C8B-B14F-4D97-AF65-F5344CB8AC3E}">
        <p14:creationId xmlns:p14="http://schemas.microsoft.com/office/powerpoint/2010/main" val="4155053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lede 14">
            <a:extLst>
              <a:ext uri="{FF2B5EF4-FFF2-40B4-BE49-F238E27FC236}">
                <a16:creationId xmlns:a16="http://schemas.microsoft.com/office/drawing/2014/main" id="{38A52D26-77E8-8308-8C5C-FD5616EFF601}"/>
              </a:ext>
            </a:extLst>
          </p:cNvPr>
          <p:cNvPicPr>
            <a:picLocks noChangeAspect="1"/>
          </p:cNvPicPr>
          <p:nvPr/>
        </p:nvPicPr>
        <p:blipFill>
          <a:blip r:embed="rId3"/>
          <a:stretch>
            <a:fillRect/>
          </a:stretch>
        </p:blipFill>
        <p:spPr>
          <a:xfrm>
            <a:off x="6549375" y="350671"/>
            <a:ext cx="2876622" cy="1877078"/>
          </a:xfrm>
          <a:prstGeom prst="rect">
            <a:avLst/>
          </a:prstGeom>
        </p:spPr>
      </p:pic>
      <p:sp>
        <p:nvSpPr>
          <p:cNvPr id="2" name="Titel 1"/>
          <p:cNvSpPr>
            <a:spLocks noGrp="1"/>
          </p:cNvSpPr>
          <p:nvPr>
            <p:ph type="title"/>
          </p:nvPr>
        </p:nvSpPr>
        <p:spPr>
          <a:xfrm>
            <a:off x="768995" y="1033121"/>
            <a:ext cx="6324446" cy="558262"/>
          </a:xfrm>
        </p:spPr>
        <p:txBody>
          <a:bodyPr/>
          <a:lstStyle/>
          <a:p>
            <a:r>
              <a:rPr lang="da-DK" dirty="0"/>
              <a:t>Hvad gjorde vi?</a:t>
            </a:r>
            <a:endParaRPr lang="en-GB" dirty="0"/>
          </a:p>
        </p:txBody>
      </p:sp>
      <p:sp>
        <p:nvSpPr>
          <p:cNvPr id="4" name="Højrepil 3"/>
          <p:cNvSpPr/>
          <p:nvPr/>
        </p:nvSpPr>
        <p:spPr>
          <a:xfrm>
            <a:off x="3114547" y="3262951"/>
            <a:ext cx="1161680" cy="4732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3201"/>
          </a:p>
        </p:txBody>
      </p:sp>
      <p:pic>
        <p:nvPicPr>
          <p:cNvPr id="14" name="Billede 13"/>
          <p:cNvPicPr>
            <a:picLocks noChangeAspect="1"/>
          </p:cNvPicPr>
          <p:nvPr/>
        </p:nvPicPr>
        <p:blipFill>
          <a:blip r:embed="rId4"/>
          <a:stretch>
            <a:fillRect/>
          </a:stretch>
        </p:blipFill>
        <p:spPr>
          <a:xfrm>
            <a:off x="6004665" y="2411478"/>
            <a:ext cx="1457376" cy="632072"/>
          </a:xfrm>
          <a:prstGeom prst="rect">
            <a:avLst/>
          </a:prstGeom>
        </p:spPr>
      </p:pic>
      <p:pic>
        <p:nvPicPr>
          <p:cNvPr id="7" name="Billede 6"/>
          <p:cNvPicPr>
            <a:picLocks noChangeAspect="1"/>
          </p:cNvPicPr>
          <p:nvPr/>
        </p:nvPicPr>
        <p:blipFill>
          <a:blip r:embed="rId5"/>
          <a:stretch>
            <a:fillRect/>
          </a:stretch>
        </p:blipFill>
        <p:spPr>
          <a:xfrm>
            <a:off x="7500709" y="3181211"/>
            <a:ext cx="1223244" cy="532703"/>
          </a:xfrm>
          <a:prstGeom prst="rect">
            <a:avLst/>
          </a:prstGeom>
        </p:spPr>
      </p:pic>
      <p:pic>
        <p:nvPicPr>
          <p:cNvPr id="8" name="Billede 7"/>
          <p:cNvPicPr>
            <a:picLocks noChangeAspect="1"/>
          </p:cNvPicPr>
          <p:nvPr/>
        </p:nvPicPr>
        <p:blipFill>
          <a:blip r:embed="rId5"/>
          <a:stretch>
            <a:fillRect/>
          </a:stretch>
        </p:blipFill>
        <p:spPr>
          <a:xfrm>
            <a:off x="6025416" y="3882355"/>
            <a:ext cx="1374194" cy="598440"/>
          </a:xfrm>
          <a:prstGeom prst="rect">
            <a:avLst/>
          </a:prstGeom>
        </p:spPr>
      </p:pic>
      <p:pic>
        <p:nvPicPr>
          <p:cNvPr id="6" name="Billede 5"/>
          <p:cNvPicPr>
            <a:picLocks noChangeAspect="1"/>
          </p:cNvPicPr>
          <p:nvPr/>
        </p:nvPicPr>
        <p:blipFill>
          <a:blip r:embed="rId4"/>
          <a:stretch>
            <a:fillRect/>
          </a:stretch>
        </p:blipFill>
        <p:spPr>
          <a:xfrm>
            <a:off x="4871472" y="3148492"/>
            <a:ext cx="1225208" cy="531379"/>
          </a:xfrm>
          <a:prstGeom prst="rect">
            <a:avLst/>
          </a:prstGeom>
        </p:spPr>
      </p:pic>
      <p:sp>
        <p:nvSpPr>
          <p:cNvPr id="9" name="Tekstfelt 8"/>
          <p:cNvSpPr txBox="1"/>
          <p:nvPr/>
        </p:nvSpPr>
        <p:spPr>
          <a:xfrm>
            <a:off x="5887894" y="3289025"/>
            <a:ext cx="1680777" cy="297646"/>
          </a:xfrm>
          <a:prstGeom prst="rect">
            <a:avLst/>
          </a:prstGeom>
          <a:noFill/>
        </p:spPr>
        <p:txBody>
          <a:bodyPr wrap="square" rtlCol="0">
            <a:spAutoFit/>
          </a:bodyPr>
          <a:lstStyle/>
          <a:p>
            <a:pPr algn="ctr"/>
            <a:r>
              <a:rPr lang="da-DK" sz="1334" dirty="0"/>
              <a:t>Arbejdsenheder</a:t>
            </a:r>
            <a:endParaRPr lang="en-GB" sz="1467" dirty="0"/>
          </a:p>
        </p:txBody>
      </p:sp>
      <p:sp>
        <p:nvSpPr>
          <p:cNvPr id="11" name="Tekstfelt 10"/>
          <p:cNvSpPr txBox="1"/>
          <p:nvPr/>
        </p:nvSpPr>
        <p:spPr>
          <a:xfrm>
            <a:off x="5306293" y="3319291"/>
            <a:ext cx="271228" cy="256545"/>
          </a:xfrm>
          <a:prstGeom prst="rect">
            <a:avLst/>
          </a:prstGeom>
          <a:noFill/>
        </p:spPr>
        <p:txBody>
          <a:bodyPr wrap="none" rtlCol="0">
            <a:spAutoFit/>
          </a:bodyPr>
          <a:lstStyle/>
          <a:p>
            <a:r>
              <a:rPr lang="da-DK" sz="1067" dirty="0"/>
              <a:t>1</a:t>
            </a:r>
            <a:endParaRPr lang="en-GB" sz="1067" dirty="0"/>
          </a:p>
        </p:txBody>
      </p:sp>
      <p:sp>
        <p:nvSpPr>
          <p:cNvPr id="22" name="Tekstfelt 21"/>
          <p:cNvSpPr txBox="1"/>
          <p:nvPr/>
        </p:nvSpPr>
        <p:spPr>
          <a:xfrm>
            <a:off x="6571731" y="2673086"/>
            <a:ext cx="271228" cy="256545"/>
          </a:xfrm>
          <a:prstGeom prst="rect">
            <a:avLst/>
          </a:prstGeom>
          <a:noFill/>
        </p:spPr>
        <p:txBody>
          <a:bodyPr wrap="none" rtlCol="0">
            <a:spAutoFit/>
          </a:bodyPr>
          <a:lstStyle/>
          <a:p>
            <a:r>
              <a:rPr lang="da-DK" sz="1067" dirty="0"/>
              <a:t>2</a:t>
            </a:r>
            <a:endParaRPr lang="en-GB" sz="1067" dirty="0"/>
          </a:p>
        </p:txBody>
      </p:sp>
      <p:sp>
        <p:nvSpPr>
          <p:cNvPr id="23" name="Tekstfelt 22"/>
          <p:cNvSpPr txBox="1"/>
          <p:nvPr/>
        </p:nvSpPr>
        <p:spPr>
          <a:xfrm>
            <a:off x="6550892" y="4116675"/>
            <a:ext cx="271228" cy="256545"/>
          </a:xfrm>
          <a:prstGeom prst="rect">
            <a:avLst/>
          </a:prstGeom>
          <a:noFill/>
        </p:spPr>
        <p:txBody>
          <a:bodyPr wrap="none" rtlCol="0">
            <a:spAutoFit/>
          </a:bodyPr>
          <a:lstStyle/>
          <a:p>
            <a:r>
              <a:rPr lang="da-DK" sz="1067" dirty="0"/>
              <a:t>3</a:t>
            </a:r>
            <a:endParaRPr lang="en-GB" sz="1067" dirty="0"/>
          </a:p>
        </p:txBody>
      </p:sp>
      <p:sp>
        <p:nvSpPr>
          <p:cNvPr id="24" name="Tekstfelt 23"/>
          <p:cNvSpPr txBox="1"/>
          <p:nvPr/>
        </p:nvSpPr>
        <p:spPr>
          <a:xfrm>
            <a:off x="7841103" y="3392546"/>
            <a:ext cx="271228" cy="256545"/>
          </a:xfrm>
          <a:prstGeom prst="rect">
            <a:avLst/>
          </a:prstGeom>
          <a:noFill/>
        </p:spPr>
        <p:txBody>
          <a:bodyPr wrap="none" rtlCol="0">
            <a:spAutoFit/>
          </a:bodyPr>
          <a:lstStyle/>
          <a:p>
            <a:r>
              <a:rPr lang="da-DK" sz="1067" dirty="0"/>
              <a:t>4</a:t>
            </a:r>
            <a:endParaRPr lang="en-GB" sz="1067" dirty="0"/>
          </a:p>
        </p:txBody>
      </p:sp>
      <p:sp>
        <p:nvSpPr>
          <p:cNvPr id="20" name="Rektangel 19"/>
          <p:cNvSpPr/>
          <p:nvPr/>
        </p:nvSpPr>
        <p:spPr>
          <a:xfrm>
            <a:off x="419929" y="5072017"/>
            <a:ext cx="5157592" cy="1528945"/>
          </a:xfrm>
          <a:prstGeom prst="rect">
            <a:avLst/>
          </a:prstGeom>
          <a:ln>
            <a:solidFill>
              <a:schemeClr val="tx1"/>
            </a:solidFill>
          </a:ln>
        </p:spPr>
        <p:txBody>
          <a:bodyPr wrap="square">
            <a:spAutoFit/>
          </a:bodyPr>
          <a:lstStyle/>
          <a:p>
            <a:pPr eaLnBrk="1" hangingPunct="1">
              <a:defRPr/>
            </a:pPr>
            <a:r>
              <a:rPr lang="en-GB" sz="1867" b="1" dirty="0" err="1">
                <a:ea typeface="Verdana" panose="020B0604030504040204" pitchFamily="34" charset="0"/>
                <a:cs typeface="Arial" charset="0"/>
              </a:rPr>
              <a:t>Kvantitativ</a:t>
            </a:r>
            <a:r>
              <a:rPr lang="en-GB" sz="1867" b="1" dirty="0">
                <a:ea typeface="Verdana" panose="020B0604030504040204" pitchFamily="34" charset="0"/>
                <a:cs typeface="Arial" charset="0"/>
              </a:rPr>
              <a:t> </a:t>
            </a:r>
            <a:r>
              <a:rPr lang="en-GB" sz="1867" b="1" dirty="0" err="1">
                <a:ea typeface="Verdana" panose="020B0604030504040204" pitchFamily="34" charset="0"/>
                <a:cs typeface="Arial" charset="0"/>
              </a:rPr>
              <a:t>undersøgelse</a:t>
            </a:r>
            <a:endParaRPr lang="en-GB" sz="1867" b="1" dirty="0">
              <a:ea typeface="Verdana" panose="020B0604030504040204" pitchFamily="34" charset="0"/>
              <a:cs typeface="Arial" charset="0"/>
            </a:endParaRPr>
          </a:p>
          <a:p>
            <a:pPr marL="381076" indent="-381076">
              <a:buFont typeface="Arial" panose="020B0604020202020204" pitchFamily="34" charset="0"/>
              <a:buChar char="•"/>
              <a:defRPr/>
            </a:pPr>
            <a:r>
              <a:rPr lang="en-GB" sz="1867" dirty="0" err="1">
                <a:ea typeface="Verdana" panose="020B0604030504040204" pitchFamily="34" charset="0"/>
                <a:cs typeface="Arial" charset="0"/>
              </a:rPr>
              <a:t>Ledelsesprioritering</a:t>
            </a:r>
            <a:endParaRPr lang="en-GB" sz="1867" dirty="0">
              <a:ea typeface="Verdana" panose="020B0604030504040204" pitchFamily="34" charset="0"/>
              <a:cs typeface="Arial" charset="0"/>
            </a:endParaRPr>
          </a:p>
          <a:p>
            <a:pPr marL="381076" indent="-381076">
              <a:buFont typeface="Arial" panose="020B0604020202020204" pitchFamily="34" charset="0"/>
              <a:buChar char="•"/>
              <a:defRPr/>
            </a:pPr>
            <a:r>
              <a:rPr lang="en-GB" sz="1867" dirty="0" err="1">
                <a:ea typeface="Verdana" panose="020B0604030504040204" pitchFamily="34" charset="0"/>
                <a:cs typeface="Arial" charset="0"/>
              </a:rPr>
              <a:t>Gruppens</a:t>
            </a:r>
            <a:r>
              <a:rPr lang="en-GB" sz="1867" dirty="0">
                <a:ea typeface="Verdana" panose="020B0604030504040204" pitchFamily="34" charset="0"/>
                <a:cs typeface="Arial" charset="0"/>
              </a:rPr>
              <a:t> </a:t>
            </a:r>
            <a:r>
              <a:rPr lang="en-GB" sz="1867" dirty="0" err="1">
                <a:ea typeface="Verdana" panose="020B0604030504040204" pitchFamily="34" charset="0"/>
                <a:cs typeface="Arial" charset="0"/>
              </a:rPr>
              <a:t>smerteaccept</a:t>
            </a:r>
            <a:endParaRPr lang="en-GB" sz="1867" dirty="0">
              <a:ea typeface="Verdana" panose="020B0604030504040204" pitchFamily="34" charset="0"/>
              <a:cs typeface="Arial" charset="0"/>
            </a:endParaRPr>
          </a:p>
          <a:p>
            <a:pPr marL="342900" indent="-342900">
              <a:buFont typeface="Arial" panose="020B0604020202020204" pitchFamily="34" charset="0"/>
              <a:buChar char="•"/>
              <a:defRPr/>
            </a:pPr>
            <a:r>
              <a:rPr lang="en-GB" sz="1867" dirty="0" err="1">
                <a:ea typeface="Verdana" panose="020B0604030504040204" pitchFamily="34" charset="0"/>
                <a:cs typeface="Arial" charset="0"/>
              </a:rPr>
              <a:t>Smertepunkter</a:t>
            </a:r>
            <a:endParaRPr lang="en-GB" sz="1867" dirty="0">
              <a:ea typeface="Verdana" panose="020B0604030504040204" pitchFamily="34" charset="0"/>
              <a:cs typeface="Arial" charset="0"/>
            </a:endParaRPr>
          </a:p>
          <a:p>
            <a:pPr marL="381076" indent="-381076">
              <a:buFont typeface="Arial" panose="020B0604020202020204" pitchFamily="34" charset="0"/>
              <a:buChar char="•"/>
              <a:defRPr/>
            </a:pPr>
            <a:r>
              <a:rPr lang="en-GB" sz="1867" dirty="0" err="1">
                <a:ea typeface="Verdana" panose="020B0604030504040204" pitchFamily="34" charset="0"/>
                <a:cs typeface="Arial" charset="0"/>
              </a:rPr>
              <a:t>Sygefravær</a:t>
            </a:r>
            <a:r>
              <a:rPr lang="en-GB" sz="1867" dirty="0">
                <a:ea typeface="Verdana" panose="020B0604030504040204" pitchFamily="34" charset="0"/>
                <a:cs typeface="Arial" charset="0"/>
              </a:rPr>
              <a:t> </a:t>
            </a:r>
          </a:p>
        </p:txBody>
      </p:sp>
      <p:sp>
        <p:nvSpPr>
          <p:cNvPr id="3" name="Tekstfelt 2"/>
          <p:cNvSpPr txBox="1"/>
          <p:nvPr/>
        </p:nvSpPr>
        <p:spPr>
          <a:xfrm>
            <a:off x="6550892" y="5060563"/>
            <a:ext cx="5355866" cy="1528945"/>
          </a:xfrm>
          <a:prstGeom prst="rect">
            <a:avLst/>
          </a:prstGeom>
          <a:noFill/>
          <a:ln>
            <a:solidFill>
              <a:schemeClr val="tx1"/>
            </a:solidFill>
          </a:ln>
        </p:spPr>
        <p:txBody>
          <a:bodyPr wrap="square" rtlCol="0">
            <a:spAutoFit/>
          </a:bodyPr>
          <a:lstStyle/>
          <a:p>
            <a:r>
              <a:rPr lang="da-DK" sz="1867" b="1" dirty="0"/>
              <a:t>Kvalitativ undersøgelse</a:t>
            </a:r>
          </a:p>
          <a:p>
            <a:pPr marL="381076" indent="-381076">
              <a:buFont typeface="Arial" panose="020B0604020202020204" pitchFamily="34" charset="0"/>
              <a:buChar char="•"/>
            </a:pPr>
            <a:r>
              <a:rPr lang="da-DK" sz="1867" dirty="0"/>
              <a:t>Værdier, normer</a:t>
            </a:r>
          </a:p>
          <a:p>
            <a:pPr marL="381076" indent="-381076">
              <a:buFont typeface="Arial" panose="020B0604020202020204" pitchFamily="34" charset="0"/>
              <a:buChar char="•"/>
            </a:pPr>
            <a:r>
              <a:rPr lang="da-DK" sz="1867" dirty="0"/>
              <a:t>Hverdagspraksis</a:t>
            </a:r>
          </a:p>
          <a:p>
            <a:pPr marL="381076" indent="-381076">
              <a:buFont typeface="Arial" panose="020B0604020202020204" pitchFamily="34" charset="0"/>
              <a:buChar char="•"/>
            </a:pPr>
            <a:r>
              <a:rPr lang="da-DK" sz="1867" dirty="0"/>
              <a:t>Kontekstens betydning</a:t>
            </a:r>
          </a:p>
          <a:p>
            <a:endParaRPr lang="da-DK" sz="1867" dirty="0"/>
          </a:p>
        </p:txBody>
      </p:sp>
      <p:pic>
        <p:nvPicPr>
          <p:cNvPr id="17" name="Billede 16">
            <a:extLst>
              <a:ext uri="{FF2B5EF4-FFF2-40B4-BE49-F238E27FC236}">
                <a16:creationId xmlns:a16="http://schemas.microsoft.com/office/drawing/2014/main" id="{E13A6E54-A554-F322-C241-23643595AF63}"/>
              </a:ext>
            </a:extLst>
          </p:cNvPr>
          <p:cNvPicPr>
            <a:picLocks noChangeAspect="1"/>
          </p:cNvPicPr>
          <p:nvPr/>
        </p:nvPicPr>
        <p:blipFill>
          <a:blip r:embed="rId6"/>
          <a:stretch>
            <a:fillRect/>
          </a:stretch>
        </p:blipFill>
        <p:spPr>
          <a:xfrm>
            <a:off x="768995" y="2367907"/>
            <a:ext cx="2145978" cy="2139881"/>
          </a:xfrm>
          <a:prstGeom prst="rect">
            <a:avLst/>
          </a:prstGeom>
        </p:spPr>
      </p:pic>
      <p:pic>
        <p:nvPicPr>
          <p:cNvPr id="1028" name="Picture 4" descr="Dialogue - Free people icons">
            <a:extLst>
              <a:ext uri="{FF2B5EF4-FFF2-40B4-BE49-F238E27FC236}">
                <a16:creationId xmlns:a16="http://schemas.microsoft.com/office/drawing/2014/main" id="{EE4C1694-F7F7-2369-8F25-3BD5A876A3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6526" y="2173333"/>
            <a:ext cx="2291915" cy="2291915"/>
          </a:xfrm>
          <a:prstGeom prst="rect">
            <a:avLst/>
          </a:prstGeom>
          <a:noFill/>
          <a:extLst>
            <a:ext uri="{909E8E84-426E-40DD-AFC4-6F175D3DCCD1}">
              <a14:hiddenFill xmlns:a14="http://schemas.microsoft.com/office/drawing/2010/main">
                <a:solidFill>
                  <a:srgbClr val="FFFFFF"/>
                </a:solidFill>
              </a14:hiddenFill>
            </a:ext>
          </a:extLst>
        </p:spPr>
      </p:pic>
      <p:sp>
        <p:nvSpPr>
          <p:cNvPr id="18" name="Højre klammeparentes 17">
            <a:extLst>
              <a:ext uri="{FF2B5EF4-FFF2-40B4-BE49-F238E27FC236}">
                <a16:creationId xmlns:a16="http://schemas.microsoft.com/office/drawing/2014/main" id="{C6172296-1EC2-48CD-0944-B384B873EAAF}"/>
              </a:ext>
            </a:extLst>
          </p:cNvPr>
          <p:cNvSpPr/>
          <p:nvPr/>
        </p:nvSpPr>
        <p:spPr bwMode="auto">
          <a:xfrm>
            <a:off x="3865339" y="5446018"/>
            <a:ext cx="222153" cy="576064"/>
          </a:xfrm>
          <a:prstGeom prst="rightBrac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a:ln>
                <a:noFill/>
              </a:ln>
              <a:solidFill>
                <a:schemeClr val="tx1"/>
              </a:solidFill>
              <a:effectLst/>
              <a:latin typeface="Verdana" pitchFamily="34" charset="0"/>
            </a:endParaRPr>
          </a:p>
        </p:txBody>
      </p:sp>
      <p:sp>
        <p:nvSpPr>
          <p:cNvPr id="19" name="Tekstfelt 18">
            <a:extLst>
              <a:ext uri="{FF2B5EF4-FFF2-40B4-BE49-F238E27FC236}">
                <a16:creationId xmlns:a16="http://schemas.microsoft.com/office/drawing/2014/main" id="{C4E47D4B-FE77-963C-2908-DB156FD7C2F1}"/>
              </a:ext>
            </a:extLst>
          </p:cNvPr>
          <p:cNvSpPr txBox="1"/>
          <p:nvPr/>
        </p:nvSpPr>
        <p:spPr>
          <a:xfrm>
            <a:off x="4130590" y="5580161"/>
            <a:ext cx="1152922" cy="307777"/>
          </a:xfrm>
          <a:prstGeom prst="rect">
            <a:avLst/>
          </a:prstGeom>
          <a:noFill/>
        </p:spPr>
        <p:txBody>
          <a:bodyPr wrap="square" rtlCol="0">
            <a:spAutoFit/>
          </a:bodyPr>
          <a:lstStyle/>
          <a:p>
            <a:r>
              <a:rPr lang="da-DK" sz="1400" dirty="0"/>
              <a:t>MSB Klima</a:t>
            </a:r>
          </a:p>
        </p:txBody>
      </p:sp>
    </p:spTree>
    <p:extLst>
      <p:ext uri="{BB962C8B-B14F-4D97-AF65-F5344CB8AC3E}">
        <p14:creationId xmlns:p14="http://schemas.microsoft.com/office/powerpoint/2010/main" val="344831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1" grpId="0"/>
      <p:bldP spid="22" grpId="0"/>
      <p:bldP spid="22" grpId="1"/>
      <p:bldP spid="23" grpId="0"/>
      <p:bldP spid="24"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0C7D28-53FD-5A35-56F2-177E04221B13}"/>
              </a:ext>
            </a:extLst>
          </p:cNvPr>
          <p:cNvSpPr>
            <a:spLocks noGrp="1"/>
          </p:cNvSpPr>
          <p:nvPr>
            <p:ph type="title"/>
          </p:nvPr>
        </p:nvSpPr>
        <p:spPr/>
        <p:txBody>
          <a:bodyPr/>
          <a:lstStyle/>
          <a:p>
            <a:r>
              <a:rPr lang="da-DK" dirty="0"/>
              <a:t>Hvad fandt vi? </a:t>
            </a:r>
          </a:p>
        </p:txBody>
      </p:sp>
      <p:pic>
        <p:nvPicPr>
          <p:cNvPr id="8" name="Pladsholder til indhold 7">
            <a:extLst>
              <a:ext uri="{FF2B5EF4-FFF2-40B4-BE49-F238E27FC236}">
                <a16:creationId xmlns:a16="http://schemas.microsoft.com/office/drawing/2014/main" id="{2DDC6361-91B3-A8C6-E797-7D1FF1879B72}"/>
              </a:ext>
            </a:extLst>
          </p:cNvPr>
          <p:cNvPicPr>
            <a:picLocks noGrp="1" noChangeAspect="1"/>
          </p:cNvPicPr>
          <p:nvPr>
            <p:ph idx="1"/>
          </p:nvPr>
        </p:nvPicPr>
        <p:blipFill>
          <a:blip r:embed="rId2"/>
          <a:stretch>
            <a:fillRect/>
          </a:stretch>
        </p:blipFill>
        <p:spPr>
          <a:xfrm>
            <a:off x="4276758" y="2493690"/>
            <a:ext cx="2969481" cy="2961044"/>
          </a:xfrm>
          <a:prstGeom prst="rect">
            <a:avLst/>
          </a:prstGeom>
        </p:spPr>
      </p:pic>
    </p:spTree>
    <p:extLst>
      <p:ext uri="{BB962C8B-B14F-4D97-AF65-F5344CB8AC3E}">
        <p14:creationId xmlns:p14="http://schemas.microsoft.com/office/powerpoint/2010/main" val="2785827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33BF0-E534-B8DC-0766-9FCC40BA07D8}"/>
              </a:ext>
            </a:extLst>
          </p:cNvPr>
          <p:cNvSpPr>
            <a:spLocks noGrp="1"/>
          </p:cNvSpPr>
          <p:nvPr>
            <p:ph type="title"/>
          </p:nvPr>
        </p:nvSpPr>
        <p:spPr>
          <a:xfrm>
            <a:off x="624979" y="731999"/>
            <a:ext cx="10083938" cy="657618"/>
          </a:xfrm>
        </p:spPr>
        <p:txBody>
          <a:bodyPr/>
          <a:lstStyle/>
          <a:p>
            <a:r>
              <a:rPr lang="da-DK" dirty="0"/>
              <a:t> Brancher </a:t>
            </a:r>
          </a:p>
        </p:txBody>
      </p:sp>
      <p:pic>
        <p:nvPicPr>
          <p:cNvPr id="3" name="Billede 2">
            <a:extLst>
              <a:ext uri="{FF2B5EF4-FFF2-40B4-BE49-F238E27FC236}">
                <a16:creationId xmlns:a16="http://schemas.microsoft.com/office/drawing/2014/main" id="{556E176B-C5F7-EDC0-1C20-411FB833AC34}"/>
              </a:ext>
            </a:extLst>
          </p:cNvPr>
          <p:cNvPicPr>
            <a:picLocks noChangeAspect="1"/>
          </p:cNvPicPr>
          <p:nvPr/>
        </p:nvPicPr>
        <p:blipFill>
          <a:blip r:embed="rId3"/>
          <a:stretch>
            <a:fillRect/>
          </a:stretch>
        </p:blipFill>
        <p:spPr>
          <a:xfrm>
            <a:off x="768996" y="1579743"/>
            <a:ext cx="5328592" cy="4715873"/>
          </a:xfrm>
          <a:prstGeom prst="rect">
            <a:avLst/>
          </a:prstGeom>
        </p:spPr>
      </p:pic>
      <p:pic>
        <p:nvPicPr>
          <p:cNvPr id="6" name="Billede 5">
            <a:extLst>
              <a:ext uri="{FF2B5EF4-FFF2-40B4-BE49-F238E27FC236}">
                <a16:creationId xmlns:a16="http://schemas.microsoft.com/office/drawing/2014/main" id="{9588DE0E-9153-D216-D235-1D8FC0827494}"/>
              </a:ext>
            </a:extLst>
          </p:cNvPr>
          <p:cNvPicPr>
            <a:picLocks noChangeAspect="1"/>
          </p:cNvPicPr>
          <p:nvPr/>
        </p:nvPicPr>
        <p:blipFill>
          <a:blip r:embed="rId4"/>
          <a:stretch>
            <a:fillRect/>
          </a:stretch>
        </p:blipFill>
        <p:spPr>
          <a:xfrm>
            <a:off x="6861947" y="781980"/>
            <a:ext cx="3960440" cy="2881888"/>
          </a:xfrm>
          <a:prstGeom prst="rect">
            <a:avLst/>
          </a:prstGeom>
        </p:spPr>
      </p:pic>
      <p:pic>
        <p:nvPicPr>
          <p:cNvPr id="7" name="Billede 6">
            <a:extLst>
              <a:ext uri="{FF2B5EF4-FFF2-40B4-BE49-F238E27FC236}">
                <a16:creationId xmlns:a16="http://schemas.microsoft.com/office/drawing/2014/main" id="{78088E7E-94AC-00C3-9509-5EE0DDC78B26}"/>
              </a:ext>
            </a:extLst>
          </p:cNvPr>
          <p:cNvPicPr>
            <a:picLocks noChangeAspect="1"/>
          </p:cNvPicPr>
          <p:nvPr/>
        </p:nvPicPr>
        <p:blipFill>
          <a:blip r:embed="rId5"/>
          <a:stretch>
            <a:fillRect/>
          </a:stretch>
        </p:blipFill>
        <p:spPr>
          <a:xfrm>
            <a:off x="6888894" y="3789833"/>
            <a:ext cx="3960440" cy="2876142"/>
          </a:xfrm>
          <a:prstGeom prst="rect">
            <a:avLst/>
          </a:prstGeom>
        </p:spPr>
      </p:pic>
    </p:spTree>
    <p:extLst>
      <p:ext uri="{BB962C8B-B14F-4D97-AF65-F5344CB8AC3E}">
        <p14:creationId xmlns:p14="http://schemas.microsoft.com/office/powerpoint/2010/main" val="886129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ladsholder til indhold 16">
            <a:extLst>
              <a:ext uri="{FF2B5EF4-FFF2-40B4-BE49-F238E27FC236}">
                <a16:creationId xmlns:a16="http://schemas.microsoft.com/office/drawing/2014/main" id="{95A66318-36EE-0EAC-5534-7EC18783D9FE}"/>
              </a:ext>
            </a:extLst>
          </p:cNvPr>
          <p:cNvPicPr>
            <a:picLocks noGrp="1" noChangeAspect="1"/>
          </p:cNvPicPr>
          <p:nvPr>
            <p:ph sz="half" idx="10"/>
          </p:nvPr>
        </p:nvPicPr>
        <p:blipFill>
          <a:blip r:embed="rId3">
            <a:alphaModFix amt="12000"/>
          </a:blip>
          <a:stretch>
            <a:fillRect/>
          </a:stretch>
        </p:blipFill>
        <p:spPr>
          <a:xfrm>
            <a:off x="5713180" y="2289028"/>
            <a:ext cx="4656653" cy="3156990"/>
          </a:xfrm>
          <a:prstGeom prst="rect">
            <a:avLst/>
          </a:prstGeom>
        </p:spPr>
      </p:pic>
      <p:pic>
        <p:nvPicPr>
          <p:cNvPr id="16" name="Pladsholder til indhold 15">
            <a:extLst>
              <a:ext uri="{FF2B5EF4-FFF2-40B4-BE49-F238E27FC236}">
                <a16:creationId xmlns:a16="http://schemas.microsoft.com/office/drawing/2014/main" id="{12FB63AC-D94D-AB99-CFBF-6AC1D2F3795B}"/>
              </a:ext>
            </a:extLst>
          </p:cNvPr>
          <p:cNvPicPr>
            <a:picLocks noGrp="1" noChangeAspect="1"/>
          </p:cNvPicPr>
          <p:nvPr>
            <p:ph sz="half" idx="1"/>
          </p:nvPr>
        </p:nvPicPr>
        <p:blipFill>
          <a:blip r:embed="rId4">
            <a:alphaModFix amt="8000"/>
          </a:blip>
          <a:stretch>
            <a:fillRect/>
          </a:stretch>
        </p:blipFill>
        <p:spPr>
          <a:xfrm>
            <a:off x="1027092" y="2205658"/>
            <a:ext cx="4769018" cy="3240360"/>
          </a:xfrm>
          <a:prstGeom prst="rect">
            <a:avLst/>
          </a:prstGeom>
        </p:spPr>
      </p:pic>
      <p:sp>
        <p:nvSpPr>
          <p:cNvPr id="2" name="Titel 1">
            <a:extLst>
              <a:ext uri="{FF2B5EF4-FFF2-40B4-BE49-F238E27FC236}">
                <a16:creationId xmlns:a16="http://schemas.microsoft.com/office/drawing/2014/main" id="{B1CC1723-EFDB-C341-45D1-21B1EF4EBD37}"/>
              </a:ext>
            </a:extLst>
          </p:cNvPr>
          <p:cNvSpPr>
            <a:spLocks noGrp="1"/>
          </p:cNvSpPr>
          <p:nvPr>
            <p:ph type="title"/>
          </p:nvPr>
        </p:nvSpPr>
        <p:spPr>
          <a:xfrm>
            <a:off x="768995" y="837506"/>
            <a:ext cx="10083938" cy="900000"/>
          </a:xfrm>
        </p:spPr>
        <p:txBody>
          <a:bodyPr/>
          <a:lstStyle/>
          <a:p>
            <a:r>
              <a:rPr lang="da-DK" sz="3600" dirty="0"/>
              <a:t>Sammenhæng mellem MSB klima, smerter og sygefravær </a:t>
            </a:r>
            <a:endParaRPr lang="da-DK" dirty="0"/>
          </a:p>
        </p:txBody>
      </p:sp>
      <p:sp>
        <p:nvSpPr>
          <p:cNvPr id="19" name="Tekstfelt 18">
            <a:extLst>
              <a:ext uri="{FF2B5EF4-FFF2-40B4-BE49-F238E27FC236}">
                <a16:creationId xmlns:a16="http://schemas.microsoft.com/office/drawing/2014/main" id="{9C893920-DF7B-3A4A-0CD5-44802AAEDDD3}"/>
              </a:ext>
            </a:extLst>
          </p:cNvPr>
          <p:cNvSpPr txBox="1"/>
          <p:nvPr/>
        </p:nvSpPr>
        <p:spPr>
          <a:xfrm>
            <a:off x="1146560" y="2405584"/>
            <a:ext cx="9168790" cy="2923877"/>
          </a:xfrm>
          <a:prstGeom prst="rect">
            <a:avLst/>
          </a:prstGeom>
          <a:noFill/>
          <a:ln w="19050" cmpd="dbl">
            <a:solidFill>
              <a:schemeClr val="tx1"/>
            </a:solid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r>
              <a:rPr lang="da-DK" sz="2200" b="1" dirty="0">
                <a:latin typeface="+mn-lt"/>
              </a:rPr>
              <a:t>Ledelsesprioritering(høj)</a:t>
            </a:r>
          </a:p>
          <a:p>
            <a:pPr marL="342900" indent="-342900">
              <a:buFont typeface="Arial" panose="020B0604020202020204" pitchFamily="34" charset="0"/>
              <a:buChar char="•"/>
            </a:pPr>
            <a:r>
              <a:rPr lang="da-DK" dirty="0"/>
              <a:t> Smertepunkter</a:t>
            </a:r>
          </a:p>
          <a:p>
            <a:pPr marL="342900" indent="-342900">
              <a:buFont typeface="Arial" panose="020B0604020202020204" pitchFamily="34" charset="0"/>
              <a:buChar char="•"/>
            </a:pPr>
            <a:r>
              <a:rPr lang="da-DK" dirty="0"/>
              <a:t> Sygefravær  </a:t>
            </a:r>
            <a:r>
              <a:rPr lang="da-DK" sz="2400" b="1" dirty="0">
                <a:latin typeface="+mn-lt"/>
              </a:rPr>
              <a:t> </a:t>
            </a:r>
          </a:p>
          <a:p>
            <a:endParaRPr lang="da-DK" sz="2400" b="1" dirty="0">
              <a:latin typeface="+mn-lt"/>
            </a:endParaRPr>
          </a:p>
          <a:p>
            <a:r>
              <a:rPr lang="da-DK" b="1" dirty="0"/>
              <a:t>Smerteaccept (høj) </a:t>
            </a:r>
          </a:p>
          <a:p>
            <a:pPr marL="342900" indent="-342900">
              <a:buFont typeface="Arial" panose="020B0604020202020204" pitchFamily="34" charset="0"/>
              <a:buChar char="•"/>
            </a:pPr>
            <a:r>
              <a:rPr lang="da-DK" dirty="0"/>
              <a:t>Smertepunkter</a:t>
            </a:r>
          </a:p>
          <a:p>
            <a:pPr marL="342900" indent="-342900">
              <a:buFont typeface="Arial" panose="020B0604020202020204" pitchFamily="34" charset="0"/>
              <a:buChar char="•"/>
            </a:pPr>
            <a:r>
              <a:rPr lang="da-DK" dirty="0"/>
              <a:t>Sygefravær  </a:t>
            </a:r>
            <a:r>
              <a:rPr lang="da-DK" sz="2400" b="1" dirty="0">
                <a:latin typeface="+mn-lt"/>
              </a:rPr>
              <a:t> </a:t>
            </a:r>
            <a:endParaRPr lang="da-DK" b="1" dirty="0"/>
          </a:p>
          <a:p>
            <a:r>
              <a:rPr lang="da-DK" sz="1800" b="1" dirty="0">
                <a:latin typeface="+mn-lt"/>
              </a:rPr>
              <a:t>	</a:t>
            </a:r>
          </a:p>
        </p:txBody>
      </p:sp>
      <p:sp>
        <p:nvSpPr>
          <p:cNvPr id="22" name="Pil: opadgående 21">
            <a:extLst>
              <a:ext uri="{FF2B5EF4-FFF2-40B4-BE49-F238E27FC236}">
                <a16:creationId xmlns:a16="http://schemas.microsoft.com/office/drawing/2014/main" id="{B667F4AF-AFE0-63FC-BCC8-ADDD4CEEFD37}"/>
              </a:ext>
            </a:extLst>
          </p:cNvPr>
          <p:cNvSpPr/>
          <p:nvPr/>
        </p:nvSpPr>
        <p:spPr>
          <a:xfrm>
            <a:off x="1201043" y="4293890"/>
            <a:ext cx="216024" cy="216024"/>
          </a:xfrm>
          <a:prstGeom prst="upArrow">
            <a:avLst/>
          </a:prstGeom>
          <a:solidFill>
            <a:schemeClr val="tx1"/>
          </a:solidFill>
          <a:ln w="3175"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3F3018"/>
              </a:solidFill>
            </a:endParaRPr>
          </a:p>
        </p:txBody>
      </p:sp>
      <p:sp>
        <p:nvSpPr>
          <p:cNvPr id="23" name="Pil: opadgående 22">
            <a:extLst>
              <a:ext uri="{FF2B5EF4-FFF2-40B4-BE49-F238E27FC236}">
                <a16:creationId xmlns:a16="http://schemas.microsoft.com/office/drawing/2014/main" id="{DBC02FC3-C2E3-43C8-5308-493DE5F79220}"/>
              </a:ext>
            </a:extLst>
          </p:cNvPr>
          <p:cNvSpPr/>
          <p:nvPr/>
        </p:nvSpPr>
        <p:spPr>
          <a:xfrm rot="10800000">
            <a:off x="1201043" y="4653930"/>
            <a:ext cx="216024" cy="216024"/>
          </a:xfrm>
          <a:prstGeom prst="upArrow">
            <a:avLst/>
          </a:prstGeom>
          <a:pattFill prst="pct50">
            <a:fgClr>
              <a:schemeClr val="tx1"/>
            </a:fgClr>
            <a:bgClr>
              <a:schemeClr val="bg1"/>
            </a:bgClr>
          </a:pattFill>
          <a:ln w="3175"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3F3018"/>
              </a:solidFill>
            </a:endParaRPr>
          </a:p>
        </p:txBody>
      </p:sp>
      <p:sp>
        <p:nvSpPr>
          <p:cNvPr id="24" name="Pil: opadgående 23">
            <a:extLst>
              <a:ext uri="{FF2B5EF4-FFF2-40B4-BE49-F238E27FC236}">
                <a16:creationId xmlns:a16="http://schemas.microsoft.com/office/drawing/2014/main" id="{3912DD0D-26DA-7168-6A06-F48E3CEBF0AB}"/>
              </a:ext>
            </a:extLst>
          </p:cNvPr>
          <p:cNvSpPr/>
          <p:nvPr/>
        </p:nvSpPr>
        <p:spPr>
          <a:xfrm rot="10800000">
            <a:off x="1201043" y="2853730"/>
            <a:ext cx="216024" cy="216024"/>
          </a:xfrm>
          <a:prstGeom prst="upArrow">
            <a:avLst/>
          </a:prstGeom>
          <a:solidFill>
            <a:schemeClr val="tx1"/>
          </a:solidFill>
          <a:ln w="3175"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3F3018"/>
              </a:solidFill>
            </a:endParaRPr>
          </a:p>
        </p:txBody>
      </p:sp>
      <p:sp>
        <p:nvSpPr>
          <p:cNvPr id="25" name="Pil: opadgående 24">
            <a:extLst>
              <a:ext uri="{FF2B5EF4-FFF2-40B4-BE49-F238E27FC236}">
                <a16:creationId xmlns:a16="http://schemas.microsoft.com/office/drawing/2014/main" id="{19006B3A-495E-D4ED-6A1B-3FB4EFBEBFA2}"/>
              </a:ext>
            </a:extLst>
          </p:cNvPr>
          <p:cNvSpPr/>
          <p:nvPr/>
        </p:nvSpPr>
        <p:spPr>
          <a:xfrm rot="10800000">
            <a:off x="1417067" y="2853730"/>
            <a:ext cx="216024" cy="216024"/>
          </a:xfrm>
          <a:prstGeom prst="upArrow">
            <a:avLst/>
          </a:prstGeom>
          <a:solidFill>
            <a:schemeClr val="tx1"/>
          </a:solidFill>
          <a:ln w="3175"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3F3018"/>
              </a:solidFill>
            </a:endParaRPr>
          </a:p>
        </p:txBody>
      </p:sp>
      <p:sp>
        <p:nvSpPr>
          <p:cNvPr id="26" name="Pil: opadgående 25">
            <a:extLst>
              <a:ext uri="{FF2B5EF4-FFF2-40B4-BE49-F238E27FC236}">
                <a16:creationId xmlns:a16="http://schemas.microsoft.com/office/drawing/2014/main" id="{10D5DCF6-27ED-8CCB-F296-37BE9373DF49}"/>
              </a:ext>
            </a:extLst>
          </p:cNvPr>
          <p:cNvSpPr/>
          <p:nvPr/>
        </p:nvSpPr>
        <p:spPr>
          <a:xfrm rot="10800000">
            <a:off x="1206758" y="3249925"/>
            <a:ext cx="216024" cy="216024"/>
          </a:xfrm>
          <a:prstGeom prst="upArrow">
            <a:avLst/>
          </a:prstGeom>
          <a:solidFill>
            <a:schemeClr val="tx1"/>
          </a:solidFill>
          <a:ln w="3175"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3F3018"/>
              </a:solidFill>
            </a:endParaRPr>
          </a:p>
        </p:txBody>
      </p:sp>
      <p:sp>
        <p:nvSpPr>
          <p:cNvPr id="27" name="Pil: opadgående 26">
            <a:extLst>
              <a:ext uri="{FF2B5EF4-FFF2-40B4-BE49-F238E27FC236}">
                <a16:creationId xmlns:a16="http://schemas.microsoft.com/office/drawing/2014/main" id="{66E85B70-251F-3D61-AD2F-3E0D531DD9D5}"/>
              </a:ext>
            </a:extLst>
          </p:cNvPr>
          <p:cNvSpPr/>
          <p:nvPr/>
        </p:nvSpPr>
        <p:spPr>
          <a:xfrm rot="10800000">
            <a:off x="1422782" y="3249925"/>
            <a:ext cx="216024" cy="216024"/>
          </a:xfrm>
          <a:prstGeom prst="upArrow">
            <a:avLst/>
          </a:prstGeom>
          <a:solidFill>
            <a:schemeClr val="tx1"/>
          </a:solidFill>
          <a:ln w="3175"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3F3018"/>
              </a:solidFill>
            </a:endParaRPr>
          </a:p>
        </p:txBody>
      </p:sp>
      <p:sp>
        <p:nvSpPr>
          <p:cNvPr id="28" name="Tekstfelt 27">
            <a:extLst>
              <a:ext uri="{FF2B5EF4-FFF2-40B4-BE49-F238E27FC236}">
                <a16:creationId xmlns:a16="http://schemas.microsoft.com/office/drawing/2014/main" id="{C0AC1693-1A6B-AAE4-0909-DB80360D1CA7}"/>
              </a:ext>
            </a:extLst>
          </p:cNvPr>
          <p:cNvSpPr txBox="1"/>
          <p:nvPr/>
        </p:nvSpPr>
        <p:spPr>
          <a:xfrm>
            <a:off x="5977115" y="2343839"/>
            <a:ext cx="4385615" cy="2954655"/>
          </a:xfrm>
          <a:prstGeom prst="rect">
            <a:avLst/>
          </a:prstGeom>
          <a:noFill/>
        </p:spPr>
        <p:txBody>
          <a:bodyPr wrap="square" rtlCol="0">
            <a:spAutoFit/>
          </a:bodyPr>
          <a:lstStyle/>
          <a:p>
            <a:endParaRPr lang="da-DK" sz="2400" b="1" dirty="0">
              <a:latin typeface="+mn-lt"/>
            </a:endParaRPr>
          </a:p>
          <a:p>
            <a:endParaRPr lang="da-DK" b="1" dirty="0"/>
          </a:p>
          <a:p>
            <a:endParaRPr lang="da-DK" sz="2400" b="1" dirty="0">
              <a:latin typeface="+mn-lt"/>
            </a:endParaRPr>
          </a:p>
          <a:p>
            <a:endParaRPr lang="da-DK" sz="2400" b="1" dirty="0">
              <a:latin typeface="+mn-lt"/>
            </a:endParaRPr>
          </a:p>
          <a:p>
            <a:r>
              <a:rPr lang="da-DK" b="1" dirty="0"/>
              <a:t>  </a:t>
            </a:r>
          </a:p>
          <a:p>
            <a:pPr marL="342900" indent="-342900">
              <a:buFont typeface="Arial" panose="020B0604020202020204" pitchFamily="34" charset="0"/>
              <a:buChar char="•"/>
            </a:pPr>
            <a:r>
              <a:rPr lang="da-DK" dirty="0"/>
              <a:t>Smertepunkter</a:t>
            </a:r>
          </a:p>
          <a:p>
            <a:pPr marL="342900" indent="-342900">
              <a:buFont typeface="Arial" panose="020B0604020202020204" pitchFamily="34" charset="0"/>
              <a:buChar char="•"/>
            </a:pPr>
            <a:r>
              <a:rPr lang="da-DK" dirty="0"/>
              <a:t>Sygefravær </a:t>
            </a:r>
            <a:endParaRPr lang="da-DK" b="1" dirty="0"/>
          </a:p>
          <a:p>
            <a:r>
              <a:rPr lang="da-DK" sz="1800" b="1" dirty="0">
                <a:latin typeface="+mn-lt"/>
              </a:rPr>
              <a:t>	</a:t>
            </a:r>
          </a:p>
        </p:txBody>
      </p:sp>
      <p:sp>
        <p:nvSpPr>
          <p:cNvPr id="35" name="Pil: opadgående 34">
            <a:extLst>
              <a:ext uri="{FF2B5EF4-FFF2-40B4-BE49-F238E27FC236}">
                <a16:creationId xmlns:a16="http://schemas.microsoft.com/office/drawing/2014/main" id="{567C084C-88F2-3658-3AF8-6B9CD31783FB}"/>
              </a:ext>
            </a:extLst>
          </p:cNvPr>
          <p:cNvSpPr/>
          <p:nvPr/>
        </p:nvSpPr>
        <p:spPr>
          <a:xfrm>
            <a:off x="6025580" y="4322356"/>
            <a:ext cx="216024" cy="216024"/>
          </a:xfrm>
          <a:prstGeom prst="upArrow">
            <a:avLst/>
          </a:prstGeom>
          <a:solidFill>
            <a:schemeClr val="tx1"/>
          </a:solidFill>
          <a:ln w="3175"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3F3018"/>
              </a:solidFill>
            </a:endParaRPr>
          </a:p>
        </p:txBody>
      </p:sp>
      <p:sp>
        <p:nvSpPr>
          <p:cNvPr id="36" name="Pil: opadgående 35">
            <a:extLst>
              <a:ext uri="{FF2B5EF4-FFF2-40B4-BE49-F238E27FC236}">
                <a16:creationId xmlns:a16="http://schemas.microsoft.com/office/drawing/2014/main" id="{C7E8078F-0E43-1D81-3E11-CBEA629F230A}"/>
              </a:ext>
            </a:extLst>
          </p:cNvPr>
          <p:cNvSpPr/>
          <p:nvPr/>
        </p:nvSpPr>
        <p:spPr>
          <a:xfrm>
            <a:off x="6034572" y="4653930"/>
            <a:ext cx="216024" cy="216024"/>
          </a:xfrm>
          <a:prstGeom prst="upArrow">
            <a:avLst/>
          </a:prstGeom>
          <a:pattFill prst="pct50">
            <a:fgClr>
              <a:schemeClr val="tx1"/>
            </a:fgClr>
            <a:bgClr>
              <a:schemeClr val="bg1"/>
            </a:bgClr>
          </a:pattFill>
          <a:ln w="3175"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3F3018"/>
              </a:solidFill>
            </a:endParaRPr>
          </a:p>
        </p:txBody>
      </p:sp>
      <p:sp>
        <p:nvSpPr>
          <p:cNvPr id="4" name="Tekstfelt 3">
            <a:extLst>
              <a:ext uri="{FF2B5EF4-FFF2-40B4-BE49-F238E27FC236}">
                <a16:creationId xmlns:a16="http://schemas.microsoft.com/office/drawing/2014/main" id="{A580D4B7-DC05-9A7D-A1E5-9F373248FF78}"/>
              </a:ext>
            </a:extLst>
          </p:cNvPr>
          <p:cNvSpPr txBox="1"/>
          <p:nvPr/>
        </p:nvSpPr>
        <p:spPr>
          <a:xfrm>
            <a:off x="213470" y="5697895"/>
            <a:ext cx="11284717" cy="707886"/>
          </a:xfrm>
          <a:prstGeom prst="rect">
            <a:avLst/>
          </a:prstGeom>
          <a:noFill/>
        </p:spPr>
        <p:txBody>
          <a:bodyPr wrap="square" rtlCol="0">
            <a:spAutoFit/>
          </a:bodyPr>
          <a:lstStyle/>
          <a:p>
            <a:r>
              <a:rPr lang="en-US" sz="1000" dirty="0">
                <a:latin typeface="+mn-lt"/>
              </a:rPr>
              <a:t>Christiansen (2022) Musculoskeletal health climate is associated with musculoskeletal pain and sickness absence among workers: a cross-sectional study. </a:t>
            </a:r>
            <a:r>
              <a:rPr lang="nl-NL" sz="1000" dirty="0">
                <a:latin typeface="+mn-lt"/>
              </a:rPr>
              <a:t>BMJ Open </a:t>
            </a:r>
            <a:endParaRPr lang="da-DK" sz="1000" dirty="0">
              <a:latin typeface="+mn-lt"/>
            </a:endParaRPr>
          </a:p>
          <a:p>
            <a:endParaRPr lang="en-US" sz="1000" dirty="0">
              <a:latin typeface="+mn-lt"/>
            </a:endParaRPr>
          </a:p>
          <a:p>
            <a:r>
              <a:rPr lang="en-US" sz="1000" dirty="0">
                <a:latin typeface="+mn-lt"/>
              </a:rPr>
              <a:t>Ajstrup (2022) Musculoskeletal health climate is a prognostic determinant of sickness absence among female eldercare workers: a prospective cohort study. J </a:t>
            </a:r>
            <a:r>
              <a:rPr lang="en-US" sz="1000" dirty="0" err="1">
                <a:latin typeface="+mn-lt"/>
              </a:rPr>
              <a:t>Occup</a:t>
            </a:r>
            <a:r>
              <a:rPr lang="en-US" sz="1000" dirty="0">
                <a:latin typeface="+mn-lt"/>
              </a:rPr>
              <a:t> Environ Med</a:t>
            </a:r>
            <a:endParaRPr lang="da-DK" sz="1000" dirty="0">
              <a:latin typeface="+mn-lt"/>
            </a:endParaRPr>
          </a:p>
        </p:txBody>
      </p:sp>
    </p:spTree>
    <p:extLst>
      <p:ext uri="{BB962C8B-B14F-4D97-AF65-F5344CB8AC3E}">
        <p14:creationId xmlns:p14="http://schemas.microsoft.com/office/powerpoint/2010/main" val="417680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xEl>
                                              <p:pRg st="4" end="4"/>
                                            </p:txEl>
                                          </p:spTgt>
                                        </p:tgtEl>
                                        <p:attrNameLst>
                                          <p:attrName>style.visibility</p:attrName>
                                        </p:attrNameLst>
                                      </p:cBhvr>
                                      <p:to>
                                        <p:strVal val="visible"/>
                                      </p:to>
                                    </p:set>
                                    <p:animEffect transition="in" filter="fade">
                                      <p:cBhvr>
                                        <p:cTn id="7" dur="500"/>
                                        <p:tgtEl>
                                          <p:spTgt spid="28">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8">
                                            <p:txEl>
                                              <p:pRg st="5" end="5"/>
                                            </p:txEl>
                                          </p:spTgt>
                                        </p:tgtEl>
                                        <p:attrNameLst>
                                          <p:attrName>style.visibility</p:attrName>
                                        </p:attrNameLst>
                                      </p:cBhvr>
                                      <p:to>
                                        <p:strVal val="visible"/>
                                      </p:to>
                                    </p:set>
                                    <p:animEffect transition="in" filter="fade">
                                      <p:cBhvr>
                                        <p:cTn id="10" dur="500"/>
                                        <p:tgtEl>
                                          <p:spTgt spid="28">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xEl>
                                              <p:pRg st="6" end="6"/>
                                            </p:txEl>
                                          </p:spTgt>
                                        </p:tgtEl>
                                        <p:attrNameLst>
                                          <p:attrName>style.visibility</p:attrName>
                                        </p:attrNameLst>
                                      </p:cBhvr>
                                      <p:to>
                                        <p:strVal val="visible"/>
                                      </p:to>
                                    </p:set>
                                    <p:animEffect transition="in" filter="fade">
                                      <p:cBhvr>
                                        <p:cTn id="13" dur="500"/>
                                        <p:tgtEl>
                                          <p:spTgt spid="28">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xEl>
                                              <p:pRg st="4" end="4"/>
                                            </p:txEl>
                                          </p:spTgt>
                                        </p:tgtEl>
                                        <p:attrNameLst>
                                          <p:attrName>style.visibility</p:attrName>
                                        </p:attrNameLst>
                                      </p:cBhvr>
                                      <p:to>
                                        <p:strVal val="visible"/>
                                      </p:to>
                                    </p:set>
                                    <p:animEffect transition="in" filter="fade">
                                      <p:cBhvr>
                                        <p:cTn id="16" dur="500"/>
                                        <p:tgtEl>
                                          <p:spTgt spid="19">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xEl>
                                              <p:pRg st="5" end="5"/>
                                            </p:txEl>
                                          </p:spTgt>
                                        </p:tgtEl>
                                        <p:attrNameLst>
                                          <p:attrName>style.visibility</p:attrName>
                                        </p:attrNameLst>
                                      </p:cBhvr>
                                      <p:to>
                                        <p:strVal val="visible"/>
                                      </p:to>
                                    </p:set>
                                    <p:animEffect transition="in" filter="fade">
                                      <p:cBhvr>
                                        <p:cTn id="19" dur="500"/>
                                        <p:tgtEl>
                                          <p:spTgt spid="19">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xEl>
                                              <p:pRg st="6" end="6"/>
                                            </p:txEl>
                                          </p:spTgt>
                                        </p:tgtEl>
                                        <p:attrNameLst>
                                          <p:attrName>style.visibility</p:attrName>
                                        </p:attrNameLst>
                                      </p:cBhvr>
                                      <p:to>
                                        <p:strVal val="visible"/>
                                      </p:to>
                                    </p:set>
                                    <p:animEffect transition="in" filter="fade">
                                      <p:cBhvr>
                                        <p:cTn id="22" dur="500"/>
                                        <p:tgtEl>
                                          <p:spTgt spid="19">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35" grpId="0" animBg="1"/>
      <p:bldP spid="36"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73050" y="1457260"/>
            <a:ext cx="9570933" cy="1143265"/>
          </a:xfrm>
        </p:spPr>
        <p:txBody>
          <a:bodyPr/>
          <a:lstStyle/>
          <a:p>
            <a:r>
              <a:rPr lang="en-GB" sz="4268" dirty="0" err="1"/>
              <a:t>Hvordan</a:t>
            </a:r>
            <a:r>
              <a:rPr lang="en-GB" sz="4268" dirty="0"/>
              <a:t> </a:t>
            </a:r>
            <a:r>
              <a:rPr lang="en-GB" sz="4268" dirty="0" err="1"/>
              <a:t>håndterer</a:t>
            </a:r>
            <a:r>
              <a:rPr lang="en-GB" sz="4268" dirty="0"/>
              <a:t> </a:t>
            </a:r>
            <a:r>
              <a:rPr lang="en-GB" sz="4268" dirty="0" err="1"/>
              <a:t>ledelsen</a:t>
            </a:r>
            <a:r>
              <a:rPr lang="en-GB" sz="4268" dirty="0"/>
              <a:t> MSB på </a:t>
            </a:r>
            <a:r>
              <a:rPr lang="en-GB" sz="4268" dirty="0" err="1"/>
              <a:t>jeres</a:t>
            </a:r>
            <a:r>
              <a:rPr lang="en-GB" sz="4268" dirty="0"/>
              <a:t> </a:t>
            </a:r>
            <a:r>
              <a:rPr lang="en-GB" sz="4268" dirty="0" err="1"/>
              <a:t>virksomhed</a:t>
            </a:r>
            <a:r>
              <a:rPr lang="en-GB" sz="4268" dirty="0"/>
              <a:t>? </a:t>
            </a:r>
          </a:p>
        </p:txBody>
      </p:sp>
      <p:sp>
        <p:nvSpPr>
          <p:cNvPr id="3" name="Pladsholder til indhold 2"/>
          <p:cNvSpPr>
            <a:spLocks noGrp="1"/>
          </p:cNvSpPr>
          <p:nvPr>
            <p:ph idx="1"/>
          </p:nvPr>
        </p:nvSpPr>
        <p:spPr>
          <a:xfrm>
            <a:off x="953433" y="2845818"/>
            <a:ext cx="10013495" cy="2736320"/>
          </a:xfrm>
        </p:spPr>
        <p:txBody>
          <a:bodyPr/>
          <a:lstStyle/>
          <a:p>
            <a:r>
              <a:rPr lang="da-DK" sz="2667" dirty="0"/>
              <a:t>Går man til ledelsen med smerter?</a:t>
            </a:r>
          </a:p>
          <a:p>
            <a:r>
              <a:rPr lang="da-DK" sz="2667" dirty="0"/>
              <a:t>Hvordan håndterer ledelsen medarbejdernes smerter?</a:t>
            </a:r>
          </a:p>
          <a:p>
            <a:r>
              <a:rPr lang="da-DK" sz="2667" dirty="0"/>
              <a:t>Hvad er deres holdning/udmeldinger? </a:t>
            </a:r>
          </a:p>
          <a:p>
            <a:pPr marL="0" indent="0">
              <a:buNone/>
            </a:pPr>
            <a:endParaRPr lang="en-GB" dirty="0"/>
          </a:p>
        </p:txBody>
      </p:sp>
    </p:spTree>
    <p:extLst>
      <p:ext uri="{BB962C8B-B14F-4D97-AF65-F5344CB8AC3E}">
        <p14:creationId xmlns:p14="http://schemas.microsoft.com/office/powerpoint/2010/main" val="399466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93DCB9-D317-96EE-34BC-C0952B81414D}"/>
              </a:ext>
            </a:extLst>
          </p:cNvPr>
          <p:cNvSpPr>
            <a:spLocks noGrp="1"/>
          </p:cNvSpPr>
          <p:nvPr>
            <p:ph type="title"/>
          </p:nvPr>
        </p:nvSpPr>
        <p:spPr/>
        <p:txBody>
          <a:bodyPr/>
          <a:lstStyle/>
          <a:p>
            <a:r>
              <a:rPr lang="da-DK" dirty="0"/>
              <a:t>Når vi kiggede nærmere </a:t>
            </a:r>
          </a:p>
        </p:txBody>
      </p:sp>
      <p:pic>
        <p:nvPicPr>
          <p:cNvPr id="4" name="Billede 3">
            <a:extLst>
              <a:ext uri="{FF2B5EF4-FFF2-40B4-BE49-F238E27FC236}">
                <a16:creationId xmlns:a16="http://schemas.microsoft.com/office/drawing/2014/main" id="{8E241C86-3BB4-E614-5531-F01F95DB02FD}"/>
              </a:ext>
            </a:extLst>
          </p:cNvPr>
          <p:cNvPicPr>
            <a:picLocks noChangeAspect="1"/>
          </p:cNvPicPr>
          <p:nvPr/>
        </p:nvPicPr>
        <p:blipFill>
          <a:blip r:embed="rId2"/>
          <a:stretch>
            <a:fillRect/>
          </a:stretch>
        </p:blipFill>
        <p:spPr>
          <a:xfrm flipH="1">
            <a:off x="1057027" y="2751877"/>
            <a:ext cx="2639947" cy="2271278"/>
          </a:xfrm>
          <a:prstGeom prst="rect">
            <a:avLst/>
          </a:prstGeom>
        </p:spPr>
      </p:pic>
      <p:pic>
        <p:nvPicPr>
          <p:cNvPr id="5" name="Picture 4" descr="Dialogue - Free people icons">
            <a:extLst>
              <a:ext uri="{FF2B5EF4-FFF2-40B4-BE49-F238E27FC236}">
                <a16:creationId xmlns:a16="http://schemas.microsoft.com/office/drawing/2014/main" id="{CE9DDBBF-3B51-5FD4-46AC-1DBD662F3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403" y="2760098"/>
            <a:ext cx="2291915" cy="2291915"/>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10B1FF7D-507F-DDB7-7461-35ADFB4D73BC}"/>
              </a:ext>
            </a:extLst>
          </p:cNvPr>
          <p:cNvSpPr txBox="1"/>
          <p:nvPr/>
        </p:nvSpPr>
        <p:spPr>
          <a:xfrm>
            <a:off x="401959" y="6398671"/>
            <a:ext cx="11391255" cy="246221"/>
          </a:xfrm>
          <a:prstGeom prst="rect">
            <a:avLst/>
          </a:prstGeom>
          <a:noFill/>
        </p:spPr>
        <p:txBody>
          <a:bodyPr wrap="square">
            <a:spAutoFit/>
          </a:bodyPr>
          <a:lstStyle/>
          <a:p>
            <a:r>
              <a:rPr lang="da-DK" sz="1000" dirty="0">
                <a:latin typeface="+mn-lt"/>
              </a:rPr>
              <a:t>Andersen, D.R, et al ”Forhandling af adgang og forskerrolle i plejesektoren og slagteribranchen - erfaringer fra et etnografisk feltarbejde”, 2022, Tidsskrift for arbejdsliv </a:t>
            </a:r>
          </a:p>
        </p:txBody>
      </p:sp>
      <p:sp>
        <p:nvSpPr>
          <p:cNvPr id="8" name="Rektangel 7">
            <a:extLst>
              <a:ext uri="{FF2B5EF4-FFF2-40B4-BE49-F238E27FC236}">
                <a16:creationId xmlns:a16="http://schemas.microsoft.com/office/drawing/2014/main" id="{454748F8-DEBB-73C3-B1E0-45D23AC57030}"/>
              </a:ext>
            </a:extLst>
          </p:cNvPr>
          <p:cNvSpPr/>
          <p:nvPr/>
        </p:nvSpPr>
        <p:spPr>
          <a:xfrm>
            <a:off x="1000268" y="5724111"/>
            <a:ext cx="9769995" cy="338554"/>
          </a:xfrm>
          <a:prstGeom prst="rect">
            <a:avLst/>
          </a:prstGeom>
          <a:noFill/>
        </p:spPr>
        <p:txBody>
          <a:bodyPr wrap="square">
            <a:spAutoFit/>
          </a:bodyPr>
          <a:lstStyle/>
          <a:p>
            <a:pPr lvl="0" defTabSz="914400">
              <a:spcBef>
                <a:spcPct val="30000"/>
              </a:spcBef>
              <a:defRPr/>
            </a:pPr>
            <a:r>
              <a:rPr lang="da-DK" sz="1600" dirty="0">
                <a:latin typeface="+mn-lt"/>
              </a:rPr>
              <a:t>4 slagteriafdelinger, 4 afdelinger i plejesektoren  (8-10 medarbejderinterviews pr afdeling) </a:t>
            </a:r>
          </a:p>
        </p:txBody>
      </p:sp>
      <p:pic>
        <p:nvPicPr>
          <p:cNvPr id="9" name="Billede 8">
            <a:extLst>
              <a:ext uri="{FF2B5EF4-FFF2-40B4-BE49-F238E27FC236}">
                <a16:creationId xmlns:a16="http://schemas.microsoft.com/office/drawing/2014/main" id="{65FF90DD-1BAB-B827-E682-317FCA86BADA}"/>
              </a:ext>
            </a:extLst>
          </p:cNvPr>
          <p:cNvPicPr>
            <a:picLocks noChangeAspect="1"/>
          </p:cNvPicPr>
          <p:nvPr/>
        </p:nvPicPr>
        <p:blipFill>
          <a:blip r:embed="rId4"/>
          <a:stretch>
            <a:fillRect/>
          </a:stretch>
        </p:blipFill>
        <p:spPr>
          <a:xfrm>
            <a:off x="7897787" y="2349674"/>
            <a:ext cx="2091109" cy="2792210"/>
          </a:xfrm>
          <a:prstGeom prst="rect">
            <a:avLst/>
          </a:prstGeom>
        </p:spPr>
      </p:pic>
    </p:spTree>
    <p:extLst>
      <p:ext uri="{BB962C8B-B14F-4D97-AF65-F5344CB8AC3E}">
        <p14:creationId xmlns:p14="http://schemas.microsoft.com/office/powerpoint/2010/main" val="307137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e 10">
            <a:extLst>
              <a:ext uri="{FF2B5EF4-FFF2-40B4-BE49-F238E27FC236}">
                <a16:creationId xmlns:a16="http://schemas.microsoft.com/office/drawing/2014/main" id="{7D401147-90ED-8FE8-7639-0767411F1654}"/>
              </a:ext>
            </a:extLst>
          </p:cNvPr>
          <p:cNvGrpSpPr/>
          <p:nvPr/>
        </p:nvGrpSpPr>
        <p:grpSpPr>
          <a:xfrm>
            <a:off x="416963" y="2637706"/>
            <a:ext cx="3231642" cy="3231642"/>
            <a:chOff x="3220" y="580422"/>
            <a:chExt cx="3231642" cy="3231642"/>
          </a:xfrm>
        </p:grpSpPr>
        <p:sp>
          <p:nvSpPr>
            <p:cNvPr id="12" name="Ellipse 11">
              <a:extLst>
                <a:ext uri="{FF2B5EF4-FFF2-40B4-BE49-F238E27FC236}">
                  <a16:creationId xmlns:a16="http://schemas.microsoft.com/office/drawing/2014/main" id="{3B05F6C5-1084-DBBF-5823-045088DE8C26}"/>
                </a:ext>
              </a:extLst>
            </p:cNvPr>
            <p:cNvSpPr/>
            <p:nvPr/>
          </p:nvSpPr>
          <p:spPr>
            <a:xfrm>
              <a:off x="3220" y="580422"/>
              <a:ext cx="3231642" cy="3231642"/>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3" name="Ellipse 4">
              <a:extLst>
                <a:ext uri="{FF2B5EF4-FFF2-40B4-BE49-F238E27FC236}">
                  <a16:creationId xmlns:a16="http://schemas.microsoft.com/office/drawing/2014/main" id="{58EDECAE-C213-B08A-1D29-7928922D985E}"/>
                </a:ext>
              </a:extLst>
            </p:cNvPr>
            <p:cNvSpPr txBox="1"/>
            <p:nvPr/>
          </p:nvSpPr>
          <p:spPr>
            <a:xfrm>
              <a:off x="476483" y="1053685"/>
              <a:ext cx="2285116" cy="228511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77848" tIns="15240" rIns="177848" bIns="15240" numCol="1" spcCol="1270" anchor="ctr" anchorCtr="0">
              <a:noAutofit/>
            </a:bodyPr>
            <a:lstStyle/>
            <a:p>
              <a:pPr marL="0" lvl="0" indent="0" algn="ctr" defTabSz="533400">
                <a:lnSpc>
                  <a:spcPct val="90000"/>
                </a:lnSpc>
                <a:spcBef>
                  <a:spcPct val="0"/>
                </a:spcBef>
                <a:spcAft>
                  <a:spcPct val="35000"/>
                </a:spcAft>
                <a:buNone/>
              </a:pPr>
              <a:r>
                <a:rPr lang="da-DK" sz="1200" b="1" kern="1200" dirty="0">
                  <a:solidFill>
                    <a:srgbClr val="070908"/>
                  </a:solidFill>
                </a:rPr>
                <a:t>Værdier på arbejdspladsen </a:t>
              </a:r>
            </a:p>
          </p:txBody>
        </p:sp>
      </p:grpSp>
      <p:grpSp>
        <p:nvGrpSpPr>
          <p:cNvPr id="14" name="Gruppe 13">
            <a:extLst>
              <a:ext uri="{FF2B5EF4-FFF2-40B4-BE49-F238E27FC236}">
                <a16:creationId xmlns:a16="http://schemas.microsoft.com/office/drawing/2014/main" id="{85FF6F29-620B-C144-28DD-C1C1EC144F85}"/>
              </a:ext>
            </a:extLst>
          </p:cNvPr>
          <p:cNvGrpSpPr/>
          <p:nvPr/>
        </p:nvGrpSpPr>
        <p:grpSpPr>
          <a:xfrm>
            <a:off x="2852178" y="2637706"/>
            <a:ext cx="3231642" cy="3231642"/>
            <a:chOff x="2588534" y="580422"/>
            <a:chExt cx="3231642" cy="3231642"/>
          </a:xfrm>
        </p:grpSpPr>
        <p:sp>
          <p:nvSpPr>
            <p:cNvPr id="21" name="Ellipse 20">
              <a:extLst>
                <a:ext uri="{FF2B5EF4-FFF2-40B4-BE49-F238E27FC236}">
                  <a16:creationId xmlns:a16="http://schemas.microsoft.com/office/drawing/2014/main" id="{1DEE41DD-D70B-B8E6-6289-80B5FE505DE3}"/>
                </a:ext>
              </a:extLst>
            </p:cNvPr>
            <p:cNvSpPr/>
            <p:nvPr/>
          </p:nvSpPr>
          <p:spPr>
            <a:xfrm>
              <a:off x="2588534" y="580422"/>
              <a:ext cx="3231642" cy="3231642"/>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2" name="Ellipse 4">
              <a:extLst>
                <a:ext uri="{FF2B5EF4-FFF2-40B4-BE49-F238E27FC236}">
                  <a16:creationId xmlns:a16="http://schemas.microsoft.com/office/drawing/2014/main" id="{ACAFF0B2-26EB-CD2B-E0C2-EC240751DCC6}"/>
                </a:ext>
              </a:extLst>
            </p:cNvPr>
            <p:cNvSpPr txBox="1"/>
            <p:nvPr/>
          </p:nvSpPr>
          <p:spPr>
            <a:xfrm>
              <a:off x="3061797" y="1053685"/>
              <a:ext cx="2285116" cy="228511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77848" tIns="15240" rIns="177848" bIns="15240" numCol="1" spcCol="1270" anchor="ctr" anchorCtr="0">
              <a:noAutofit/>
            </a:bodyPr>
            <a:lstStyle/>
            <a:p>
              <a:pPr marL="0" lvl="0" indent="0" algn="ctr" defTabSz="533400">
                <a:lnSpc>
                  <a:spcPct val="90000"/>
                </a:lnSpc>
                <a:spcBef>
                  <a:spcPct val="0"/>
                </a:spcBef>
                <a:spcAft>
                  <a:spcPct val="35000"/>
                </a:spcAft>
                <a:buNone/>
              </a:pPr>
              <a:r>
                <a:rPr lang="da-DK" sz="1200" b="1" kern="1200" dirty="0"/>
                <a:t>Syn på smerter påvirker</a:t>
              </a:r>
            </a:p>
          </p:txBody>
        </p:sp>
      </p:grpSp>
      <p:grpSp>
        <p:nvGrpSpPr>
          <p:cNvPr id="15" name="Gruppe 14">
            <a:extLst>
              <a:ext uri="{FF2B5EF4-FFF2-40B4-BE49-F238E27FC236}">
                <a16:creationId xmlns:a16="http://schemas.microsoft.com/office/drawing/2014/main" id="{553509DE-8608-1650-B40B-94ACE2EE3D49}"/>
              </a:ext>
            </a:extLst>
          </p:cNvPr>
          <p:cNvGrpSpPr/>
          <p:nvPr/>
        </p:nvGrpSpPr>
        <p:grpSpPr>
          <a:xfrm>
            <a:off x="5407408" y="2709714"/>
            <a:ext cx="3231642" cy="3231642"/>
            <a:chOff x="5173848" y="580422"/>
            <a:chExt cx="3231642" cy="3231642"/>
          </a:xfrm>
        </p:grpSpPr>
        <p:sp>
          <p:nvSpPr>
            <p:cNvPr id="19" name="Ellipse 18">
              <a:extLst>
                <a:ext uri="{FF2B5EF4-FFF2-40B4-BE49-F238E27FC236}">
                  <a16:creationId xmlns:a16="http://schemas.microsoft.com/office/drawing/2014/main" id="{A8DD0C41-71C6-3A0B-10E9-9B1060CD8302}"/>
                </a:ext>
              </a:extLst>
            </p:cNvPr>
            <p:cNvSpPr/>
            <p:nvPr/>
          </p:nvSpPr>
          <p:spPr>
            <a:xfrm>
              <a:off x="5173848" y="580422"/>
              <a:ext cx="3231642" cy="3231642"/>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0" name="Ellipse 6">
              <a:extLst>
                <a:ext uri="{FF2B5EF4-FFF2-40B4-BE49-F238E27FC236}">
                  <a16:creationId xmlns:a16="http://schemas.microsoft.com/office/drawing/2014/main" id="{F2244A64-D409-9FBA-363C-BCB3F756A7D0}"/>
                </a:ext>
              </a:extLst>
            </p:cNvPr>
            <p:cNvSpPr txBox="1"/>
            <p:nvPr/>
          </p:nvSpPr>
          <p:spPr>
            <a:xfrm>
              <a:off x="5647111" y="1053685"/>
              <a:ext cx="2285116" cy="228511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77848" tIns="15240" rIns="177848" bIns="15240" numCol="1" spcCol="1270" anchor="ctr" anchorCtr="0">
              <a:noAutofit/>
            </a:bodyPr>
            <a:lstStyle/>
            <a:p>
              <a:pPr marL="0" lvl="0" indent="0" algn="ctr" defTabSz="533400">
                <a:lnSpc>
                  <a:spcPct val="90000"/>
                </a:lnSpc>
                <a:spcBef>
                  <a:spcPct val="0"/>
                </a:spcBef>
                <a:spcAft>
                  <a:spcPct val="35000"/>
                </a:spcAft>
                <a:buNone/>
              </a:pPr>
              <a:r>
                <a:rPr lang="da-DK" sz="1200" b="1" kern="1200" dirty="0"/>
                <a:t>Ledelsens og kollegernes udmeldinger/adfærd</a:t>
              </a:r>
            </a:p>
          </p:txBody>
        </p:sp>
      </p:grpSp>
      <p:grpSp>
        <p:nvGrpSpPr>
          <p:cNvPr id="16" name="Gruppe 15">
            <a:extLst>
              <a:ext uri="{FF2B5EF4-FFF2-40B4-BE49-F238E27FC236}">
                <a16:creationId xmlns:a16="http://schemas.microsoft.com/office/drawing/2014/main" id="{71B8CFE5-D454-6973-6904-176F8DEAB7A7}"/>
              </a:ext>
            </a:extLst>
          </p:cNvPr>
          <p:cNvGrpSpPr/>
          <p:nvPr/>
        </p:nvGrpSpPr>
        <p:grpSpPr>
          <a:xfrm>
            <a:off x="7962638" y="2646636"/>
            <a:ext cx="3231642" cy="3231642"/>
            <a:chOff x="7759161" y="580422"/>
            <a:chExt cx="3231642" cy="3231642"/>
          </a:xfrm>
        </p:grpSpPr>
        <p:sp>
          <p:nvSpPr>
            <p:cNvPr id="17" name="Ellipse 16">
              <a:extLst>
                <a:ext uri="{FF2B5EF4-FFF2-40B4-BE49-F238E27FC236}">
                  <a16:creationId xmlns:a16="http://schemas.microsoft.com/office/drawing/2014/main" id="{9BC2B06D-9910-A1A9-40D9-32F8AB787E83}"/>
                </a:ext>
              </a:extLst>
            </p:cNvPr>
            <p:cNvSpPr/>
            <p:nvPr/>
          </p:nvSpPr>
          <p:spPr>
            <a:xfrm>
              <a:off x="7759161" y="580422"/>
              <a:ext cx="3231642" cy="3231642"/>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Ellipse 8">
              <a:extLst>
                <a:ext uri="{FF2B5EF4-FFF2-40B4-BE49-F238E27FC236}">
                  <a16:creationId xmlns:a16="http://schemas.microsoft.com/office/drawing/2014/main" id="{67D9D545-77F4-890E-8F29-72F6681A64CC}"/>
                </a:ext>
              </a:extLst>
            </p:cNvPr>
            <p:cNvSpPr txBox="1"/>
            <p:nvPr/>
          </p:nvSpPr>
          <p:spPr>
            <a:xfrm>
              <a:off x="8232424" y="1053685"/>
              <a:ext cx="2285116" cy="228511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77848" tIns="15240" rIns="177848" bIns="15240" numCol="1" spcCol="1270" anchor="ctr" anchorCtr="0">
              <a:noAutofit/>
            </a:bodyPr>
            <a:lstStyle/>
            <a:p>
              <a:pPr marL="0" lvl="0" indent="0" algn="ctr" defTabSz="533400">
                <a:lnSpc>
                  <a:spcPct val="90000"/>
                </a:lnSpc>
                <a:spcBef>
                  <a:spcPct val="0"/>
                </a:spcBef>
                <a:spcAft>
                  <a:spcPct val="35000"/>
                </a:spcAft>
                <a:buNone/>
              </a:pPr>
              <a:r>
                <a:rPr lang="da-DK" sz="1200" b="1" kern="1200" dirty="0"/>
                <a:t>Arbejdskulturens rummelighed </a:t>
              </a:r>
            </a:p>
          </p:txBody>
        </p:sp>
      </p:grpSp>
      <p:sp>
        <p:nvSpPr>
          <p:cNvPr id="23" name="Titel 1">
            <a:extLst>
              <a:ext uri="{FF2B5EF4-FFF2-40B4-BE49-F238E27FC236}">
                <a16:creationId xmlns:a16="http://schemas.microsoft.com/office/drawing/2014/main" id="{8B2B62DC-9A09-8204-1F8E-D884F2CFAB42}"/>
              </a:ext>
            </a:extLst>
          </p:cNvPr>
          <p:cNvSpPr>
            <a:spLocks noGrp="1"/>
          </p:cNvSpPr>
          <p:nvPr>
            <p:ph type="title"/>
          </p:nvPr>
        </p:nvSpPr>
        <p:spPr>
          <a:xfrm>
            <a:off x="720725" y="1187450"/>
            <a:ext cx="10082213" cy="900113"/>
          </a:xfrm>
        </p:spPr>
        <p:txBody>
          <a:bodyPr/>
          <a:lstStyle/>
          <a:p>
            <a:r>
              <a:rPr lang="da-DK" sz="3600" dirty="0"/>
              <a:t>Arbejdspladskulturens betydning for </a:t>
            </a:r>
            <a:br>
              <a:rPr lang="da-DK" sz="3600" dirty="0"/>
            </a:br>
            <a:r>
              <a:rPr lang="da-DK" sz="3600" dirty="0"/>
              <a:t>håndtering af smerter</a:t>
            </a:r>
            <a:endParaRPr lang="da-DK" dirty="0"/>
          </a:p>
        </p:txBody>
      </p:sp>
    </p:spTree>
    <p:extLst>
      <p:ext uri="{BB962C8B-B14F-4D97-AF65-F5344CB8AC3E}">
        <p14:creationId xmlns:p14="http://schemas.microsoft.com/office/powerpoint/2010/main" val="359038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6986" y="477466"/>
            <a:ext cx="10082625" cy="900000"/>
          </a:xfrm>
        </p:spPr>
        <p:txBody>
          <a:bodyPr/>
          <a:lstStyle/>
          <a:p>
            <a:r>
              <a:rPr lang="da-DK" sz="4801" dirty="0"/>
              <a:t>Opsamling</a:t>
            </a:r>
            <a:endParaRPr lang="da-DK" dirty="0"/>
          </a:p>
        </p:txBody>
      </p:sp>
      <p:sp>
        <p:nvSpPr>
          <p:cNvPr id="3" name="Pladsholder til indhold 2"/>
          <p:cNvSpPr>
            <a:spLocks noGrp="1"/>
          </p:cNvSpPr>
          <p:nvPr>
            <p:ph idx="1"/>
          </p:nvPr>
        </p:nvSpPr>
        <p:spPr>
          <a:xfrm>
            <a:off x="554878" y="1413324"/>
            <a:ext cx="10224733" cy="4896790"/>
          </a:xfrm>
        </p:spPr>
        <p:txBody>
          <a:bodyPr anchor="t" anchorCtr="0"/>
          <a:lstStyle/>
          <a:p>
            <a:pPr marL="0" indent="0">
              <a:buNone/>
            </a:pPr>
            <a:endParaRPr lang="da-DK" sz="2000" dirty="0"/>
          </a:p>
          <a:p>
            <a:r>
              <a:rPr lang="da-DK" sz="2000" dirty="0"/>
              <a:t>Forekomst af smerter og MSB sygefravær hænger sammen medarbejdernes opfattelse af ledelsens prioriteringer og smerteaccept (MSB-klima)</a:t>
            </a:r>
          </a:p>
          <a:p>
            <a:endParaRPr lang="da-DK" sz="2000" dirty="0"/>
          </a:p>
          <a:p>
            <a:r>
              <a:rPr lang="da-DK" sz="2000" dirty="0"/>
              <a:t>For at forstå, hvordan arbejdspladskulturen påvirker håndtering af MSB er det relevant at undersøge</a:t>
            </a:r>
          </a:p>
          <a:p>
            <a:pPr lvl="1"/>
            <a:r>
              <a:rPr lang="da-DK" sz="2000" dirty="0"/>
              <a:t>Værdier (konkurrerende) </a:t>
            </a:r>
          </a:p>
          <a:p>
            <a:pPr lvl="1"/>
            <a:r>
              <a:rPr lang="da-DK" sz="2000" dirty="0"/>
              <a:t>Syn på smerter</a:t>
            </a:r>
          </a:p>
          <a:p>
            <a:pPr lvl="1"/>
            <a:r>
              <a:rPr lang="da-DK" sz="2000" dirty="0"/>
              <a:t>Ledelsens og kollegernes adfærd, herunder psykologisk tryghed</a:t>
            </a:r>
          </a:p>
          <a:p>
            <a:pPr lvl="1"/>
            <a:r>
              <a:rPr lang="da-DK" sz="2000" dirty="0"/>
              <a:t>Hvor rummelig arbejdspladskulturen er</a:t>
            </a:r>
          </a:p>
          <a:p>
            <a:endParaRPr lang="da-DK" sz="2000" dirty="0"/>
          </a:p>
          <a:p>
            <a:r>
              <a:rPr lang="da-DK" sz="2000" dirty="0"/>
              <a:t>Dette kan give bredere forståelse af MSB, som rækker udover de mere klassiske risikofaktorer, og pege på nye typer af forebyggelsesaktiviteter</a:t>
            </a:r>
          </a:p>
          <a:p>
            <a:pPr marL="0" indent="0">
              <a:buNone/>
            </a:pPr>
            <a:endParaRPr lang="da-DK" dirty="0"/>
          </a:p>
          <a:p>
            <a:pPr marL="0" indent="0">
              <a:buNone/>
            </a:pPr>
            <a:endParaRPr lang="da-DK" sz="3201" dirty="0"/>
          </a:p>
          <a:p>
            <a:pPr>
              <a:buFontTx/>
              <a:buChar char="-"/>
            </a:pPr>
            <a:endParaRPr lang="da-DK" sz="3201" dirty="0"/>
          </a:p>
        </p:txBody>
      </p:sp>
      <p:sp>
        <p:nvSpPr>
          <p:cNvPr id="5" name="Tekstfelt 4">
            <a:extLst>
              <a:ext uri="{FF2B5EF4-FFF2-40B4-BE49-F238E27FC236}">
                <a16:creationId xmlns:a16="http://schemas.microsoft.com/office/drawing/2014/main" id="{CFCD2DE9-D30A-E485-0067-D226A6C2423D}"/>
              </a:ext>
            </a:extLst>
          </p:cNvPr>
          <p:cNvSpPr txBox="1"/>
          <p:nvPr/>
        </p:nvSpPr>
        <p:spPr>
          <a:xfrm>
            <a:off x="7537747" y="6382122"/>
            <a:ext cx="4248472" cy="246221"/>
          </a:xfrm>
          <a:prstGeom prst="rect">
            <a:avLst/>
          </a:prstGeom>
          <a:noFill/>
        </p:spPr>
        <p:txBody>
          <a:bodyPr wrap="square">
            <a:spAutoFit/>
          </a:bodyPr>
          <a:lstStyle/>
          <a:p>
            <a:r>
              <a:rPr lang="da-DK" sz="1000" dirty="0"/>
              <a:t>https://amff.dk/media/3vthgfyv/msb-kultur_slutrapport.pdf</a:t>
            </a:r>
          </a:p>
        </p:txBody>
      </p:sp>
    </p:spTree>
    <p:extLst>
      <p:ext uri="{BB962C8B-B14F-4D97-AF65-F5344CB8AC3E}">
        <p14:creationId xmlns:p14="http://schemas.microsoft.com/office/powerpoint/2010/main" val="134354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3"/>
          <a:stretch>
            <a:fillRect/>
          </a:stretch>
        </p:blipFill>
        <p:spPr>
          <a:xfrm>
            <a:off x="352" y="0"/>
            <a:ext cx="12194823" cy="6859588"/>
          </a:xfrm>
          <a:prstGeom prst="rect">
            <a:avLst/>
          </a:prstGeom>
        </p:spPr>
      </p:pic>
      <p:sp>
        <p:nvSpPr>
          <p:cNvPr id="2" name="Rektangel 1"/>
          <p:cNvSpPr/>
          <p:nvPr/>
        </p:nvSpPr>
        <p:spPr>
          <a:xfrm>
            <a:off x="624979" y="5950074"/>
            <a:ext cx="7200800" cy="646331"/>
          </a:xfrm>
          <a:prstGeom prst="rect">
            <a:avLst/>
          </a:prstGeom>
        </p:spPr>
        <p:txBody>
          <a:bodyPr wrap="square">
            <a:spAutoFit/>
          </a:bodyPr>
          <a:lstStyle/>
          <a:p>
            <a:r>
              <a:rPr lang="da-DK" sz="3600" b="1" dirty="0">
                <a:solidFill>
                  <a:schemeClr val="bg1"/>
                </a:solidFill>
              </a:rPr>
              <a:t>Nye brikker i puslespillet </a:t>
            </a:r>
          </a:p>
        </p:txBody>
      </p:sp>
    </p:spTree>
    <p:extLst>
      <p:ext uri="{BB962C8B-B14F-4D97-AF65-F5344CB8AC3E}">
        <p14:creationId xmlns:p14="http://schemas.microsoft.com/office/powerpoint/2010/main" val="3042989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DD5A09-D227-78FC-D110-288B47123666}"/>
              </a:ext>
            </a:extLst>
          </p:cNvPr>
          <p:cNvSpPr>
            <a:spLocks noGrp="1"/>
          </p:cNvSpPr>
          <p:nvPr>
            <p:ph type="title"/>
          </p:nvPr>
        </p:nvSpPr>
        <p:spPr>
          <a:xfrm>
            <a:off x="900334" y="683793"/>
            <a:ext cx="10082625" cy="900000"/>
          </a:xfrm>
        </p:spPr>
        <p:txBody>
          <a:bodyPr/>
          <a:lstStyle/>
          <a:p>
            <a:r>
              <a:rPr lang="da-DK" dirty="0"/>
              <a:t>Udvikling af spørgeskema til at måle MSB Klima </a:t>
            </a:r>
          </a:p>
        </p:txBody>
      </p:sp>
      <p:pic>
        <p:nvPicPr>
          <p:cNvPr id="4" name="Pladsholder til indhold 7">
            <a:extLst>
              <a:ext uri="{FF2B5EF4-FFF2-40B4-BE49-F238E27FC236}">
                <a16:creationId xmlns:a16="http://schemas.microsoft.com/office/drawing/2014/main" id="{8FA92488-DA33-B095-EB23-10BB1F3E9EF6}"/>
              </a:ext>
            </a:extLst>
          </p:cNvPr>
          <p:cNvPicPr>
            <a:picLocks noGrp="1" noChangeAspect="1"/>
          </p:cNvPicPr>
          <p:nvPr>
            <p:ph idx="1"/>
          </p:nvPr>
        </p:nvPicPr>
        <p:blipFill>
          <a:blip r:embed="rId3"/>
          <a:stretch>
            <a:fillRect/>
          </a:stretch>
        </p:blipFill>
        <p:spPr>
          <a:xfrm>
            <a:off x="2704327" y="2024174"/>
            <a:ext cx="2370598" cy="2363863"/>
          </a:xfrm>
          <a:prstGeom prst="rect">
            <a:avLst/>
          </a:prstGeom>
        </p:spPr>
      </p:pic>
      <p:grpSp>
        <p:nvGrpSpPr>
          <p:cNvPr id="46" name="Group 5">
            <a:extLst>
              <a:ext uri="{FF2B5EF4-FFF2-40B4-BE49-F238E27FC236}">
                <a16:creationId xmlns:a16="http://schemas.microsoft.com/office/drawing/2014/main" id="{CF867280-4286-C7BD-383B-83DAD0383461}"/>
              </a:ext>
            </a:extLst>
          </p:cNvPr>
          <p:cNvGrpSpPr>
            <a:grpSpLocks noChangeAspect="1"/>
          </p:cNvGrpSpPr>
          <p:nvPr/>
        </p:nvGrpSpPr>
        <p:grpSpPr bwMode="auto">
          <a:xfrm flipH="1">
            <a:off x="2116827" y="4625871"/>
            <a:ext cx="3312368" cy="1671410"/>
            <a:chOff x="159" y="1260"/>
            <a:chExt cx="1468" cy="899"/>
          </a:xfrm>
        </p:grpSpPr>
        <p:sp>
          <p:nvSpPr>
            <p:cNvPr id="47" name="Freeform 6">
              <a:extLst>
                <a:ext uri="{FF2B5EF4-FFF2-40B4-BE49-F238E27FC236}">
                  <a16:creationId xmlns:a16="http://schemas.microsoft.com/office/drawing/2014/main" id="{9B62A390-1048-1338-DFBC-C3886A0F0690}"/>
                </a:ext>
              </a:extLst>
            </p:cNvPr>
            <p:cNvSpPr>
              <a:spLocks/>
            </p:cNvSpPr>
            <p:nvPr/>
          </p:nvSpPr>
          <p:spPr bwMode="auto">
            <a:xfrm>
              <a:off x="586" y="1596"/>
              <a:ext cx="241" cy="237"/>
            </a:xfrm>
            <a:custGeom>
              <a:avLst/>
              <a:gdLst>
                <a:gd name="T0" fmla="*/ 35 w 174"/>
                <a:gd name="T1" fmla="*/ 148 h 171"/>
                <a:gd name="T2" fmla="*/ 145 w 174"/>
                <a:gd name="T3" fmla="*/ 120 h 171"/>
                <a:gd name="T4" fmla="*/ 139 w 174"/>
                <a:gd name="T5" fmla="*/ 26 h 171"/>
                <a:gd name="T6" fmla="*/ 28 w 174"/>
                <a:gd name="T7" fmla="*/ 38 h 171"/>
                <a:gd name="T8" fmla="*/ 35 w 174"/>
                <a:gd name="T9" fmla="*/ 148 h 171"/>
              </a:gdLst>
              <a:ahLst/>
              <a:cxnLst>
                <a:cxn ang="0">
                  <a:pos x="T0" y="T1"/>
                </a:cxn>
                <a:cxn ang="0">
                  <a:pos x="T2" y="T3"/>
                </a:cxn>
                <a:cxn ang="0">
                  <a:pos x="T4" y="T5"/>
                </a:cxn>
                <a:cxn ang="0">
                  <a:pos x="T6" y="T7"/>
                </a:cxn>
                <a:cxn ang="0">
                  <a:pos x="T8" y="T9"/>
                </a:cxn>
              </a:cxnLst>
              <a:rect l="0" t="0" r="r" b="b"/>
              <a:pathLst>
                <a:path w="174" h="171">
                  <a:moveTo>
                    <a:pt x="35" y="148"/>
                  </a:moveTo>
                  <a:cubicBezTo>
                    <a:pt x="68" y="171"/>
                    <a:pt x="117" y="158"/>
                    <a:pt x="145" y="120"/>
                  </a:cubicBezTo>
                  <a:cubicBezTo>
                    <a:pt x="174" y="82"/>
                    <a:pt x="172" y="48"/>
                    <a:pt x="139" y="26"/>
                  </a:cubicBezTo>
                  <a:cubicBezTo>
                    <a:pt x="107" y="3"/>
                    <a:pt x="57" y="0"/>
                    <a:pt x="28" y="38"/>
                  </a:cubicBezTo>
                  <a:cubicBezTo>
                    <a:pt x="0" y="76"/>
                    <a:pt x="3" y="126"/>
                    <a:pt x="35" y="148"/>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7">
              <a:extLst>
                <a:ext uri="{FF2B5EF4-FFF2-40B4-BE49-F238E27FC236}">
                  <a16:creationId xmlns:a16="http://schemas.microsoft.com/office/drawing/2014/main" id="{F5FF0EF6-EDB0-73E9-0828-A47DD1E12321}"/>
                </a:ext>
              </a:extLst>
            </p:cNvPr>
            <p:cNvSpPr>
              <a:spLocks/>
            </p:cNvSpPr>
            <p:nvPr/>
          </p:nvSpPr>
          <p:spPr bwMode="auto">
            <a:xfrm>
              <a:off x="1406" y="1636"/>
              <a:ext cx="179" cy="236"/>
            </a:xfrm>
            <a:custGeom>
              <a:avLst/>
              <a:gdLst>
                <a:gd name="T0" fmla="*/ 87 w 129"/>
                <a:gd name="T1" fmla="*/ 8 h 170"/>
                <a:gd name="T2" fmla="*/ 9 w 129"/>
                <a:gd name="T3" fmla="*/ 63 h 170"/>
                <a:gd name="T4" fmla="*/ 48 w 129"/>
                <a:gd name="T5" fmla="*/ 162 h 170"/>
                <a:gd name="T6" fmla="*/ 120 w 129"/>
                <a:gd name="T7" fmla="*/ 93 h 170"/>
                <a:gd name="T8" fmla="*/ 87 w 129"/>
                <a:gd name="T9" fmla="*/ 8 h 170"/>
              </a:gdLst>
              <a:ahLst/>
              <a:cxnLst>
                <a:cxn ang="0">
                  <a:pos x="T0" y="T1"/>
                </a:cxn>
                <a:cxn ang="0">
                  <a:pos x="T2" y="T3"/>
                </a:cxn>
                <a:cxn ang="0">
                  <a:pos x="T4" y="T5"/>
                </a:cxn>
                <a:cxn ang="0">
                  <a:pos x="T6" y="T7"/>
                </a:cxn>
                <a:cxn ang="0">
                  <a:pos x="T8" y="T9"/>
                </a:cxn>
              </a:cxnLst>
              <a:rect l="0" t="0" r="r" b="b"/>
              <a:pathLst>
                <a:path w="129" h="170">
                  <a:moveTo>
                    <a:pt x="87" y="8"/>
                  </a:moveTo>
                  <a:cubicBezTo>
                    <a:pt x="56" y="0"/>
                    <a:pt x="19" y="17"/>
                    <a:pt x="9" y="63"/>
                  </a:cubicBezTo>
                  <a:cubicBezTo>
                    <a:pt x="0" y="109"/>
                    <a:pt x="17" y="154"/>
                    <a:pt x="48" y="162"/>
                  </a:cubicBezTo>
                  <a:cubicBezTo>
                    <a:pt x="78" y="170"/>
                    <a:pt x="110" y="139"/>
                    <a:pt x="120" y="93"/>
                  </a:cubicBezTo>
                  <a:cubicBezTo>
                    <a:pt x="129" y="46"/>
                    <a:pt x="117" y="17"/>
                    <a:pt x="87" y="8"/>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8">
              <a:extLst>
                <a:ext uri="{FF2B5EF4-FFF2-40B4-BE49-F238E27FC236}">
                  <a16:creationId xmlns:a16="http://schemas.microsoft.com/office/drawing/2014/main" id="{87C3B417-7B75-5A11-125D-3AE1D39F58F9}"/>
                </a:ext>
              </a:extLst>
            </p:cNvPr>
            <p:cNvSpPr>
              <a:spLocks/>
            </p:cNvSpPr>
            <p:nvPr/>
          </p:nvSpPr>
          <p:spPr bwMode="auto">
            <a:xfrm>
              <a:off x="888" y="1600"/>
              <a:ext cx="211" cy="227"/>
            </a:xfrm>
            <a:custGeom>
              <a:avLst/>
              <a:gdLst>
                <a:gd name="T0" fmla="*/ 68 w 152"/>
                <a:gd name="T1" fmla="*/ 162 h 164"/>
                <a:gd name="T2" fmla="*/ 148 w 152"/>
                <a:gd name="T3" fmla="*/ 81 h 164"/>
                <a:gd name="T4" fmla="*/ 94 w 152"/>
                <a:gd name="T5" fmla="*/ 3 h 164"/>
                <a:gd name="T6" fmla="*/ 5 w 152"/>
                <a:gd name="T7" fmla="*/ 71 h 164"/>
                <a:gd name="T8" fmla="*/ 68 w 152"/>
                <a:gd name="T9" fmla="*/ 162 h 164"/>
              </a:gdLst>
              <a:ahLst/>
              <a:cxnLst>
                <a:cxn ang="0">
                  <a:pos x="T0" y="T1"/>
                </a:cxn>
                <a:cxn ang="0">
                  <a:pos x="T2" y="T3"/>
                </a:cxn>
                <a:cxn ang="0">
                  <a:pos x="T4" y="T5"/>
                </a:cxn>
                <a:cxn ang="0">
                  <a:pos x="T6" y="T7"/>
                </a:cxn>
                <a:cxn ang="0">
                  <a:pos x="T8" y="T9"/>
                </a:cxn>
              </a:cxnLst>
              <a:rect l="0" t="0" r="r" b="b"/>
              <a:pathLst>
                <a:path w="152" h="164">
                  <a:moveTo>
                    <a:pt x="68" y="162"/>
                  </a:moveTo>
                  <a:cubicBezTo>
                    <a:pt x="107" y="164"/>
                    <a:pt x="143" y="128"/>
                    <a:pt x="148" y="81"/>
                  </a:cubicBezTo>
                  <a:cubicBezTo>
                    <a:pt x="152" y="33"/>
                    <a:pt x="133" y="6"/>
                    <a:pt x="94" y="3"/>
                  </a:cubicBezTo>
                  <a:cubicBezTo>
                    <a:pt x="55" y="0"/>
                    <a:pt x="10" y="23"/>
                    <a:pt x="5" y="71"/>
                  </a:cubicBezTo>
                  <a:cubicBezTo>
                    <a:pt x="0" y="118"/>
                    <a:pt x="28" y="159"/>
                    <a:pt x="68" y="162"/>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9">
              <a:extLst>
                <a:ext uri="{FF2B5EF4-FFF2-40B4-BE49-F238E27FC236}">
                  <a16:creationId xmlns:a16="http://schemas.microsoft.com/office/drawing/2014/main" id="{336C99C5-3E7A-7C2A-50F2-3DCA0DDDB065}"/>
                </a:ext>
              </a:extLst>
            </p:cNvPr>
            <p:cNvSpPr>
              <a:spLocks/>
            </p:cNvSpPr>
            <p:nvPr/>
          </p:nvSpPr>
          <p:spPr bwMode="auto">
            <a:xfrm>
              <a:off x="159" y="1831"/>
              <a:ext cx="325" cy="325"/>
            </a:xfrm>
            <a:custGeom>
              <a:avLst/>
              <a:gdLst>
                <a:gd name="T0" fmla="*/ 212 w 234"/>
                <a:gd name="T1" fmla="*/ 19 h 234"/>
                <a:gd name="T2" fmla="*/ 135 w 234"/>
                <a:gd name="T3" fmla="*/ 6 h 234"/>
                <a:gd name="T4" fmla="*/ 0 w 234"/>
                <a:gd name="T5" fmla="*/ 234 h 234"/>
                <a:gd name="T6" fmla="*/ 218 w 234"/>
                <a:gd name="T7" fmla="*/ 234 h 234"/>
                <a:gd name="T8" fmla="*/ 226 w 234"/>
                <a:gd name="T9" fmla="*/ 124 h 234"/>
                <a:gd name="T10" fmla="*/ 212 w 234"/>
                <a:gd name="T11" fmla="*/ 19 h 234"/>
              </a:gdLst>
              <a:ahLst/>
              <a:cxnLst>
                <a:cxn ang="0">
                  <a:pos x="T0" y="T1"/>
                </a:cxn>
                <a:cxn ang="0">
                  <a:pos x="T2" y="T3"/>
                </a:cxn>
                <a:cxn ang="0">
                  <a:pos x="T4" y="T5"/>
                </a:cxn>
                <a:cxn ang="0">
                  <a:pos x="T6" y="T7"/>
                </a:cxn>
                <a:cxn ang="0">
                  <a:pos x="T8" y="T9"/>
                </a:cxn>
                <a:cxn ang="0">
                  <a:pos x="T10" y="T11"/>
                </a:cxn>
              </a:cxnLst>
              <a:rect l="0" t="0" r="r" b="b"/>
              <a:pathLst>
                <a:path w="234" h="234">
                  <a:moveTo>
                    <a:pt x="212" y="19"/>
                  </a:moveTo>
                  <a:cubicBezTo>
                    <a:pt x="212" y="19"/>
                    <a:pt x="219" y="12"/>
                    <a:pt x="135" y="6"/>
                  </a:cubicBezTo>
                  <a:cubicBezTo>
                    <a:pt x="51" y="0"/>
                    <a:pt x="0" y="234"/>
                    <a:pt x="0" y="234"/>
                  </a:cubicBezTo>
                  <a:cubicBezTo>
                    <a:pt x="218" y="234"/>
                    <a:pt x="218" y="234"/>
                    <a:pt x="218" y="234"/>
                  </a:cubicBezTo>
                  <a:cubicBezTo>
                    <a:pt x="218" y="234"/>
                    <a:pt x="219" y="205"/>
                    <a:pt x="226" y="124"/>
                  </a:cubicBezTo>
                  <a:cubicBezTo>
                    <a:pt x="234" y="43"/>
                    <a:pt x="212" y="19"/>
                    <a:pt x="212" y="19"/>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10">
              <a:extLst>
                <a:ext uri="{FF2B5EF4-FFF2-40B4-BE49-F238E27FC236}">
                  <a16:creationId xmlns:a16="http://schemas.microsoft.com/office/drawing/2014/main" id="{165C3623-E59C-3508-C4E9-4B7B1AF396D0}"/>
                </a:ext>
              </a:extLst>
            </p:cNvPr>
            <p:cNvSpPr>
              <a:spLocks/>
            </p:cNvSpPr>
            <p:nvPr/>
          </p:nvSpPr>
          <p:spPr bwMode="auto">
            <a:xfrm>
              <a:off x="474" y="1827"/>
              <a:ext cx="321" cy="332"/>
            </a:xfrm>
            <a:custGeom>
              <a:avLst/>
              <a:gdLst>
                <a:gd name="T0" fmla="*/ 138 w 231"/>
                <a:gd name="T1" fmla="*/ 3 h 239"/>
                <a:gd name="T2" fmla="*/ 51 w 231"/>
                <a:gd name="T3" fmla="*/ 37 h 239"/>
                <a:gd name="T4" fmla="*/ 0 w 231"/>
                <a:gd name="T5" fmla="*/ 236 h 239"/>
                <a:gd name="T6" fmla="*/ 231 w 231"/>
                <a:gd name="T7" fmla="*/ 239 h 239"/>
                <a:gd name="T8" fmla="*/ 231 w 231"/>
                <a:gd name="T9" fmla="*/ 231 h 239"/>
                <a:gd name="T10" fmla="*/ 228 w 231"/>
                <a:gd name="T11" fmla="*/ 49 h 239"/>
                <a:gd name="T12" fmla="*/ 138 w 231"/>
                <a:gd name="T13" fmla="*/ 3 h 239"/>
              </a:gdLst>
              <a:ahLst/>
              <a:cxnLst>
                <a:cxn ang="0">
                  <a:pos x="T0" y="T1"/>
                </a:cxn>
                <a:cxn ang="0">
                  <a:pos x="T2" y="T3"/>
                </a:cxn>
                <a:cxn ang="0">
                  <a:pos x="T4" y="T5"/>
                </a:cxn>
                <a:cxn ang="0">
                  <a:pos x="T6" y="T7"/>
                </a:cxn>
                <a:cxn ang="0">
                  <a:pos x="T8" y="T9"/>
                </a:cxn>
                <a:cxn ang="0">
                  <a:pos x="T10" y="T11"/>
                </a:cxn>
                <a:cxn ang="0">
                  <a:pos x="T12" y="T13"/>
                </a:cxn>
              </a:cxnLst>
              <a:rect l="0" t="0" r="r" b="b"/>
              <a:pathLst>
                <a:path w="231" h="239">
                  <a:moveTo>
                    <a:pt x="138" y="3"/>
                  </a:moveTo>
                  <a:cubicBezTo>
                    <a:pt x="67" y="5"/>
                    <a:pt x="51" y="37"/>
                    <a:pt x="51" y="37"/>
                  </a:cubicBezTo>
                  <a:cubicBezTo>
                    <a:pt x="0" y="236"/>
                    <a:pt x="0" y="236"/>
                    <a:pt x="0" y="236"/>
                  </a:cubicBezTo>
                  <a:cubicBezTo>
                    <a:pt x="231" y="239"/>
                    <a:pt x="231" y="239"/>
                    <a:pt x="231" y="239"/>
                  </a:cubicBezTo>
                  <a:cubicBezTo>
                    <a:pt x="231" y="231"/>
                    <a:pt x="231" y="231"/>
                    <a:pt x="231" y="231"/>
                  </a:cubicBezTo>
                  <a:cubicBezTo>
                    <a:pt x="228" y="49"/>
                    <a:pt x="228" y="49"/>
                    <a:pt x="228" y="49"/>
                  </a:cubicBezTo>
                  <a:cubicBezTo>
                    <a:pt x="228" y="49"/>
                    <a:pt x="209" y="0"/>
                    <a:pt x="138" y="3"/>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11">
              <a:extLst>
                <a:ext uri="{FF2B5EF4-FFF2-40B4-BE49-F238E27FC236}">
                  <a16:creationId xmlns:a16="http://schemas.microsoft.com/office/drawing/2014/main" id="{6532DE5B-00B7-2E1C-80E7-A344CC139159}"/>
                </a:ext>
              </a:extLst>
            </p:cNvPr>
            <p:cNvSpPr>
              <a:spLocks/>
            </p:cNvSpPr>
            <p:nvPr/>
          </p:nvSpPr>
          <p:spPr bwMode="auto">
            <a:xfrm>
              <a:off x="798" y="1827"/>
              <a:ext cx="357" cy="329"/>
            </a:xfrm>
            <a:custGeom>
              <a:avLst/>
              <a:gdLst>
                <a:gd name="T0" fmla="*/ 203 w 257"/>
                <a:gd name="T1" fmla="*/ 16 h 237"/>
                <a:gd name="T2" fmla="*/ 103 w 257"/>
                <a:gd name="T3" fmla="*/ 7 h 237"/>
                <a:gd name="T4" fmla="*/ 20 w 257"/>
                <a:gd name="T5" fmla="*/ 55 h 237"/>
                <a:gd name="T6" fmla="*/ 4 w 257"/>
                <a:gd name="T7" fmla="*/ 237 h 237"/>
                <a:gd name="T8" fmla="*/ 257 w 257"/>
                <a:gd name="T9" fmla="*/ 234 h 237"/>
                <a:gd name="T10" fmla="*/ 257 w 257"/>
                <a:gd name="T11" fmla="*/ 170 h 237"/>
                <a:gd name="T12" fmla="*/ 249 w 257"/>
                <a:gd name="T13" fmla="*/ 95 h 237"/>
                <a:gd name="T14" fmla="*/ 203 w 257"/>
                <a:gd name="T15" fmla="*/ 16 h 2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237">
                  <a:moveTo>
                    <a:pt x="203" y="16"/>
                  </a:moveTo>
                  <a:cubicBezTo>
                    <a:pt x="169" y="0"/>
                    <a:pt x="162" y="8"/>
                    <a:pt x="103" y="7"/>
                  </a:cubicBezTo>
                  <a:cubicBezTo>
                    <a:pt x="44" y="6"/>
                    <a:pt x="40" y="34"/>
                    <a:pt x="20" y="55"/>
                  </a:cubicBezTo>
                  <a:cubicBezTo>
                    <a:pt x="0" y="75"/>
                    <a:pt x="4" y="237"/>
                    <a:pt x="4" y="237"/>
                  </a:cubicBezTo>
                  <a:cubicBezTo>
                    <a:pt x="257" y="234"/>
                    <a:pt x="257" y="234"/>
                    <a:pt x="257" y="234"/>
                  </a:cubicBezTo>
                  <a:cubicBezTo>
                    <a:pt x="257" y="170"/>
                    <a:pt x="257" y="170"/>
                    <a:pt x="257" y="170"/>
                  </a:cubicBezTo>
                  <a:cubicBezTo>
                    <a:pt x="249" y="95"/>
                    <a:pt x="249" y="95"/>
                    <a:pt x="249" y="95"/>
                  </a:cubicBezTo>
                  <a:cubicBezTo>
                    <a:pt x="249" y="95"/>
                    <a:pt x="237" y="32"/>
                    <a:pt x="203" y="16"/>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12">
              <a:extLst>
                <a:ext uri="{FF2B5EF4-FFF2-40B4-BE49-F238E27FC236}">
                  <a16:creationId xmlns:a16="http://schemas.microsoft.com/office/drawing/2014/main" id="{699A43F0-938D-F3E5-9CC8-9B43833D94C3}"/>
                </a:ext>
              </a:extLst>
            </p:cNvPr>
            <p:cNvSpPr>
              <a:spLocks/>
            </p:cNvSpPr>
            <p:nvPr/>
          </p:nvSpPr>
          <p:spPr bwMode="auto">
            <a:xfrm>
              <a:off x="1171" y="1754"/>
              <a:ext cx="175" cy="396"/>
            </a:xfrm>
            <a:custGeom>
              <a:avLst/>
              <a:gdLst>
                <a:gd name="T0" fmla="*/ 82 w 126"/>
                <a:gd name="T1" fmla="*/ 17 h 286"/>
                <a:gd name="T2" fmla="*/ 22 w 126"/>
                <a:gd name="T3" fmla="*/ 28 h 286"/>
                <a:gd name="T4" fmla="*/ 2 w 126"/>
                <a:gd name="T5" fmla="*/ 118 h 286"/>
                <a:gd name="T6" fmla="*/ 0 w 126"/>
                <a:gd name="T7" fmla="*/ 286 h 286"/>
                <a:gd name="T8" fmla="*/ 125 w 126"/>
                <a:gd name="T9" fmla="*/ 281 h 286"/>
                <a:gd name="T10" fmla="*/ 126 w 126"/>
                <a:gd name="T11" fmla="*/ 150 h 286"/>
                <a:gd name="T12" fmla="*/ 117 w 126"/>
                <a:gd name="T13" fmla="*/ 72 h 286"/>
                <a:gd name="T14" fmla="*/ 82 w 126"/>
                <a:gd name="T15" fmla="*/ 17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286">
                  <a:moveTo>
                    <a:pt x="82" y="17"/>
                  </a:moveTo>
                  <a:cubicBezTo>
                    <a:pt x="62" y="0"/>
                    <a:pt x="40" y="9"/>
                    <a:pt x="22" y="28"/>
                  </a:cubicBezTo>
                  <a:cubicBezTo>
                    <a:pt x="3" y="46"/>
                    <a:pt x="2" y="118"/>
                    <a:pt x="2" y="118"/>
                  </a:cubicBezTo>
                  <a:cubicBezTo>
                    <a:pt x="0" y="286"/>
                    <a:pt x="0" y="286"/>
                    <a:pt x="0" y="286"/>
                  </a:cubicBezTo>
                  <a:cubicBezTo>
                    <a:pt x="125" y="281"/>
                    <a:pt x="125" y="281"/>
                    <a:pt x="125" y="281"/>
                  </a:cubicBezTo>
                  <a:cubicBezTo>
                    <a:pt x="126" y="150"/>
                    <a:pt x="126" y="150"/>
                    <a:pt x="126" y="150"/>
                  </a:cubicBezTo>
                  <a:cubicBezTo>
                    <a:pt x="117" y="72"/>
                    <a:pt x="117" y="72"/>
                    <a:pt x="117" y="72"/>
                  </a:cubicBezTo>
                  <a:cubicBezTo>
                    <a:pt x="117" y="72"/>
                    <a:pt x="101" y="35"/>
                    <a:pt x="82" y="17"/>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13">
              <a:extLst>
                <a:ext uri="{FF2B5EF4-FFF2-40B4-BE49-F238E27FC236}">
                  <a16:creationId xmlns:a16="http://schemas.microsoft.com/office/drawing/2014/main" id="{8378A666-0843-2822-E591-3B1581AE417A}"/>
                </a:ext>
              </a:extLst>
            </p:cNvPr>
            <p:cNvSpPr>
              <a:spLocks/>
            </p:cNvSpPr>
            <p:nvPr/>
          </p:nvSpPr>
          <p:spPr bwMode="auto">
            <a:xfrm>
              <a:off x="308" y="1603"/>
              <a:ext cx="225" cy="228"/>
            </a:xfrm>
            <a:custGeom>
              <a:avLst/>
              <a:gdLst>
                <a:gd name="T0" fmla="*/ 74 w 162"/>
                <a:gd name="T1" fmla="*/ 163 h 165"/>
                <a:gd name="T2" fmla="*/ 142 w 162"/>
                <a:gd name="T3" fmla="*/ 94 h 165"/>
                <a:gd name="T4" fmla="*/ 162 w 162"/>
                <a:gd name="T5" fmla="*/ 89 h 165"/>
                <a:gd name="T6" fmla="*/ 143 w 162"/>
                <a:gd name="T7" fmla="*/ 65 h 165"/>
                <a:gd name="T8" fmla="*/ 81 w 162"/>
                <a:gd name="T9" fmla="*/ 2 h 165"/>
                <a:gd name="T10" fmla="*/ 1 w 162"/>
                <a:gd name="T11" fmla="*/ 80 h 165"/>
                <a:gd name="T12" fmla="*/ 74 w 162"/>
                <a:gd name="T13" fmla="*/ 163 h 165"/>
              </a:gdLst>
              <a:ahLst/>
              <a:cxnLst>
                <a:cxn ang="0">
                  <a:pos x="T0" y="T1"/>
                </a:cxn>
                <a:cxn ang="0">
                  <a:pos x="T2" y="T3"/>
                </a:cxn>
                <a:cxn ang="0">
                  <a:pos x="T4" y="T5"/>
                </a:cxn>
                <a:cxn ang="0">
                  <a:pos x="T6" y="T7"/>
                </a:cxn>
                <a:cxn ang="0">
                  <a:pos x="T8" y="T9"/>
                </a:cxn>
                <a:cxn ang="0">
                  <a:pos x="T10" y="T11"/>
                </a:cxn>
                <a:cxn ang="0">
                  <a:pos x="T12" y="T13"/>
                </a:cxn>
              </a:cxnLst>
              <a:rect l="0" t="0" r="r" b="b"/>
              <a:pathLst>
                <a:path w="162" h="165">
                  <a:moveTo>
                    <a:pt x="74" y="163"/>
                  </a:moveTo>
                  <a:cubicBezTo>
                    <a:pt x="107" y="161"/>
                    <a:pt x="135" y="132"/>
                    <a:pt x="142" y="94"/>
                  </a:cubicBezTo>
                  <a:cubicBezTo>
                    <a:pt x="162" y="89"/>
                    <a:pt x="162" y="89"/>
                    <a:pt x="162" y="89"/>
                  </a:cubicBezTo>
                  <a:cubicBezTo>
                    <a:pt x="143" y="65"/>
                    <a:pt x="143" y="65"/>
                    <a:pt x="143" y="65"/>
                  </a:cubicBezTo>
                  <a:cubicBezTo>
                    <a:pt x="140" y="23"/>
                    <a:pt x="118" y="0"/>
                    <a:pt x="81" y="2"/>
                  </a:cubicBezTo>
                  <a:cubicBezTo>
                    <a:pt x="42" y="4"/>
                    <a:pt x="0" y="32"/>
                    <a:pt x="1" y="80"/>
                  </a:cubicBezTo>
                  <a:cubicBezTo>
                    <a:pt x="2" y="128"/>
                    <a:pt x="34" y="165"/>
                    <a:pt x="74" y="163"/>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5" name="Freeform 14">
              <a:extLst>
                <a:ext uri="{FF2B5EF4-FFF2-40B4-BE49-F238E27FC236}">
                  <a16:creationId xmlns:a16="http://schemas.microsoft.com/office/drawing/2014/main" id="{023F32DA-FE5A-2B47-3DF9-ABD33A24B6CE}"/>
                </a:ext>
              </a:extLst>
            </p:cNvPr>
            <p:cNvSpPr>
              <a:spLocks/>
            </p:cNvSpPr>
            <p:nvPr/>
          </p:nvSpPr>
          <p:spPr bwMode="auto">
            <a:xfrm>
              <a:off x="1170" y="1548"/>
              <a:ext cx="168" cy="208"/>
            </a:xfrm>
            <a:custGeom>
              <a:avLst/>
              <a:gdLst>
                <a:gd name="T0" fmla="*/ 54 w 121"/>
                <a:gd name="T1" fmla="*/ 145 h 150"/>
                <a:gd name="T2" fmla="*/ 115 w 121"/>
                <a:gd name="T3" fmla="*/ 79 h 150"/>
                <a:gd name="T4" fmla="*/ 81 w 121"/>
                <a:gd name="T5" fmla="*/ 6 h 150"/>
                <a:gd name="T6" fmla="*/ 14 w 121"/>
                <a:gd name="T7" fmla="*/ 59 h 150"/>
                <a:gd name="T8" fmla="*/ 14 w 121"/>
                <a:gd name="T9" fmla="*/ 59 h 150"/>
                <a:gd name="T10" fmla="*/ 0 w 121"/>
                <a:gd name="T11" fmla="*/ 78 h 150"/>
                <a:gd name="T12" fmla="*/ 13 w 121"/>
                <a:gd name="T13" fmla="*/ 79 h 150"/>
                <a:gd name="T14" fmla="*/ 54 w 121"/>
                <a:gd name="T15" fmla="*/ 145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50">
                  <a:moveTo>
                    <a:pt x="54" y="145"/>
                  </a:moveTo>
                  <a:cubicBezTo>
                    <a:pt x="82" y="150"/>
                    <a:pt x="109" y="121"/>
                    <a:pt x="115" y="79"/>
                  </a:cubicBezTo>
                  <a:cubicBezTo>
                    <a:pt x="121" y="37"/>
                    <a:pt x="109" y="11"/>
                    <a:pt x="81" y="6"/>
                  </a:cubicBezTo>
                  <a:cubicBezTo>
                    <a:pt x="53" y="0"/>
                    <a:pt x="20" y="17"/>
                    <a:pt x="14" y="59"/>
                  </a:cubicBezTo>
                  <a:cubicBezTo>
                    <a:pt x="14" y="59"/>
                    <a:pt x="14" y="59"/>
                    <a:pt x="14" y="59"/>
                  </a:cubicBezTo>
                  <a:cubicBezTo>
                    <a:pt x="0" y="78"/>
                    <a:pt x="0" y="78"/>
                    <a:pt x="0" y="78"/>
                  </a:cubicBezTo>
                  <a:cubicBezTo>
                    <a:pt x="13" y="79"/>
                    <a:pt x="13" y="79"/>
                    <a:pt x="13" y="79"/>
                  </a:cubicBezTo>
                  <a:cubicBezTo>
                    <a:pt x="14" y="112"/>
                    <a:pt x="30" y="140"/>
                    <a:pt x="54" y="145"/>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15">
              <a:extLst>
                <a:ext uri="{FF2B5EF4-FFF2-40B4-BE49-F238E27FC236}">
                  <a16:creationId xmlns:a16="http://schemas.microsoft.com/office/drawing/2014/main" id="{50AD3F19-7A27-245E-144E-3B850AEE4CA6}"/>
                </a:ext>
              </a:extLst>
            </p:cNvPr>
            <p:cNvSpPr>
              <a:spLocks/>
            </p:cNvSpPr>
            <p:nvPr/>
          </p:nvSpPr>
          <p:spPr bwMode="auto">
            <a:xfrm>
              <a:off x="1353" y="1869"/>
              <a:ext cx="274" cy="288"/>
            </a:xfrm>
            <a:custGeom>
              <a:avLst/>
              <a:gdLst>
                <a:gd name="T0" fmla="*/ 182 w 197"/>
                <a:gd name="T1" fmla="*/ 62 h 208"/>
                <a:gd name="T2" fmla="*/ 163 w 197"/>
                <a:gd name="T3" fmla="*/ 21 h 208"/>
                <a:gd name="T4" fmla="*/ 116 w 197"/>
                <a:gd name="T5" fmla="*/ 0 h 208"/>
                <a:gd name="T6" fmla="*/ 76 w 197"/>
                <a:gd name="T7" fmla="*/ 2 h 208"/>
                <a:gd name="T8" fmla="*/ 23 w 197"/>
                <a:gd name="T9" fmla="*/ 35 h 208"/>
                <a:gd name="T10" fmla="*/ 0 w 197"/>
                <a:gd name="T11" fmla="*/ 200 h 208"/>
                <a:gd name="T12" fmla="*/ 197 w 197"/>
                <a:gd name="T13" fmla="*/ 208 h 208"/>
                <a:gd name="T14" fmla="*/ 197 w 197"/>
                <a:gd name="T15" fmla="*/ 180 h 208"/>
                <a:gd name="T16" fmla="*/ 182 w 197"/>
                <a:gd name="T17" fmla="*/ 6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08">
                  <a:moveTo>
                    <a:pt x="182" y="62"/>
                  </a:moveTo>
                  <a:cubicBezTo>
                    <a:pt x="170" y="24"/>
                    <a:pt x="163" y="21"/>
                    <a:pt x="163" y="21"/>
                  </a:cubicBezTo>
                  <a:cubicBezTo>
                    <a:pt x="116" y="0"/>
                    <a:pt x="116" y="0"/>
                    <a:pt x="116" y="0"/>
                  </a:cubicBezTo>
                  <a:cubicBezTo>
                    <a:pt x="76" y="2"/>
                    <a:pt x="76" y="2"/>
                    <a:pt x="76" y="2"/>
                  </a:cubicBezTo>
                  <a:cubicBezTo>
                    <a:pt x="76" y="2"/>
                    <a:pt x="43" y="20"/>
                    <a:pt x="23" y="35"/>
                  </a:cubicBezTo>
                  <a:cubicBezTo>
                    <a:pt x="3" y="51"/>
                    <a:pt x="0" y="200"/>
                    <a:pt x="0" y="200"/>
                  </a:cubicBezTo>
                  <a:cubicBezTo>
                    <a:pt x="197" y="208"/>
                    <a:pt x="197" y="208"/>
                    <a:pt x="197" y="208"/>
                  </a:cubicBezTo>
                  <a:cubicBezTo>
                    <a:pt x="197" y="180"/>
                    <a:pt x="197" y="180"/>
                    <a:pt x="197" y="180"/>
                  </a:cubicBezTo>
                  <a:cubicBezTo>
                    <a:pt x="197" y="180"/>
                    <a:pt x="194" y="101"/>
                    <a:pt x="182" y="62"/>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16">
              <a:extLst>
                <a:ext uri="{FF2B5EF4-FFF2-40B4-BE49-F238E27FC236}">
                  <a16:creationId xmlns:a16="http://schemas.microsoft.com/office/drawing/2014/main" id="{DA2C0C47-6089-4BBF-2C46-FF523C00C1DC}"/>
                </a:ext>
              </a:extLst>
            </p:cNvPr>
            <p:cNvSpPr>
              <a:spLocks noEditPoints="1"/>
            </p:cNvSpPr>
            <p:nvPr/>
          </p:nvSpPr>
          <p:spPr bwMode="auto">
            <a:xfrm>
              <a:off x="420" y="1307"/>
              <a:ext cx="214" cy="266"/>
            </a:xfrm>
            <a:custGeom>
              <a:avLst/>
              <a:gdLst>
                <a:gd name="T0" fmla="*/ 54 w 154"/>
                <a:gd name="T1" fmla="*/ 140 h 192"/>
                <a:gd name="T2" fmla="*/ 45 w 154"/>
                <a:gd name="T3" fmla="*/ 192 h 192"/>
                <a:gd name="T4" fmla="*/ 89 w 154"/>
                <a:gd name="T5" fmla="*/ 139 h 192"/>
                <a:gd name="T6" fmla="*/ 119 w 154"/>
                <a:gd name="T7" fmla="*/ 124 h 192"/>
                <a:gd name="T8" fmla="*/ 131 w 154"/>
                <a:gd name="T9" fmla="*/ 29 h 192"/>
                <a:gd name="T10" fmla="*/ 35 w 154"/>
                <a:gd name="T11" fmla="*/ 25 h 192"/>
                <a:gd name="T12" fmla="*/ 23 w 154"/>
                <a:gd name="T13" fmla="*/ 121 h 192"/>
                <a:gd name="T14" fmla="*/ 54 w 154"/>
                <a:gd name="T15" fmla="*/ 140 h 192"/>
                <a:gd name="T16" fmla="*/ 46 w 154"/>
                <a:gd name="T17" fmla="*/ 36 h 192"/>
                <a:gd name="T18" fmla="*/ 119 w 154"/>
                <a:gd name="T19" fmla="*/ 39 h 192"/>
                <a:gd name="T20" fmla="*/ 110 w 154"/>
                <a:gd name="T21" fmla="*/ 111 h 192"/>
                <a:gd name="T22" fmla="*/ 37 w 154"/>
                <a:gd name="T23" fmla="*/ 109 h 192"/>
                <a:gd name="T24" fmla="*/ 46 w 154"/>
                <a:gd name="T25" fmla="*/ 3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92">
                  <a:moveTo>
                    <a:pt x="54" y="140"/>
                  </a:moveTo>
                  <a:cubicBezTo>
                    <a:pt x="45" y="192"/>
                    <a:pt x="45" y="192"/>
                    <a:pt x="45" y="192"/>
                  </a:cubicBezTo>
                  <a:cubicBezTo>
                    <a:pt x="89" y="139"/>
                    <a:pt x="89" y="139"/>
                    <a:pt x="89" y="139"/>
                  </a:cubicBezTo>
                  <a:cubicBezTo>
                    <a:pt x="100" y="137"/>
                    <a:pt x="110" y="132"/>
                    <a:pt x="119" y="124"/>
                  </a:cubicBezTo>
                  <a:cubicBezTo>
                    <a:pt x="149" y="99"/>
                    <a:pt x="154" y="56"/>
                    <a:pt x="131" y="29"/>
                  </a:cubicBezTo>
                  <a:cubicBezTo>
                    <a:pt x="108" y="1"/>
                    <a:pt x="65" y="0"/>
                    <a:pt x="35" y="25"/>
                  </a:cubicBezTo>
                  <a:cubicBezTo>
                    <a:pt x="5" y="51"/>
                    <a:pt x="0" y="93"/>
                    <a:pt x="23" y="121"/>
                  </a:cubicBezTo>
                  <a:cubicBezTo>
                    <a:pt x="31" y="131"/>
                    <a:pt x="42" y="137"/>
                    <a:pt x="54" y="140"/>
                  </a:cubicBezTo>
                  <a:close/>
                  <a:moveTo>
                    <a:pt x="46" y="36"/>
                  </a:moveTo>
                  <a:cubicBezTo>
                    <a:pt x="69" y="17"/>
                    <a:pt x="102" y="18"/>
                    <a:pt x="119" y="39"/>
                  </a:cubicBezTo>
                  <a:cubicBezTo>
                    <a:pt x="137" y="60"/>
                    <a:pt x="133" y="92"/>
                    <a:pt x="110" y="111"/>
                  </a:cubicBezTo>
                  <a:cubicBezTo>
                    <a:pt x="87" y="131"/>
                    <a:pt x="54" y="130"/>
                    <a:pt x="37" y="109"/>
                  </a:cubicBezTo>
                  <a:cubicBezTo>
                    <a:pt x="19" y="88"/>
                    <a:pt x="23" y="56"/>
                    <a:pt x="46" y="36"/>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17">
              <a:extLst>
                <a:ext uri="{FF2B5EF4-FFF2-40B4-BE49-F238E27FC236}">
                  <a16:creationId xmlns:a16="http://schemas.microsoft.com/office/drawing/2014/main" id="{C0027C36-6E16-1E71-865A-40A47198187F}"/>
                </a:ext>
              </a:extLst>
            </p:cNvPr>
            <p:cNvSpPr>
              <a:spLocks/>
            </p:cNvSpPr>
            <p:nvPr/>
          </p:nvSpPr>
          <p:spPr bwMode="auto">
            <a:xfrm>
              <a:off x="476" y="1393"/>
              <a:ext cx="28" cy="28"/>
            </a:xfrm>
            <a:custGeom>
              <a:avLst/>
              <a:gdLst>
                <a:gd name="T0" fmla="*/ 16 w 20"/>
                <a:gd name="T1" fmla="*/ 17 h 20"/>
                <a:gd name="T2" fmla="*/ 17 w 20"/>
                <a:gd name="T3" fmla="*/ 4 h 20"/>
                <a:gd name="T4" fmla="*/ 5 w 20"/>
                <a:gd name="T5" fmla="*/ 4 h 20"/>
                <a:gd name="T6" fmla="*/ 3 w 20"/>
                <a:gd name="T7" fmla="*/ 16 h 20"/>
                <a:gd name="T8" fmla="*/ 16 w 20"/>
                <a:gd name="T9" fmla="*/ 17 h 20"/>
              </a:gdLst>
              <a:ahLst/>
              <a:cxnLst>
                <a:cxn ang="0">
                  <a:pos x="T0" y="T1"/>
                </a:cxn>
                <a:cxn ang="0">
                  <a:pos x="T2" y="T3"/>
                </a:cxn>
                <a:cxn ang="0">
                  <a:pos x="T4" y="T5"/>
                </a:cxn>
                <a:cxn ang="0">
                  <a:pos x="T6" y="T7"/>
                </a:cxn>
                <a:cxn ang="0">
                  <a:pos x="T8" y="T9"/>
                </a:cxn>
              </a:cxnLst>
              <a:rect l="0" t="0" r="r" b="b"/>
              <a:pathLst>
                <a:path w="20" h="20">
                  <a:moveTo>
                    <a:pt x="16" y="17"/>
                  </a:moveTo>
                  <a:cubicBezTo>
                    <a:pt x="20" y="13"/>
                    <a:pt x="20" y="8"/>
                    <a:pt x="17" y="4"/>
                  </a:cubicBezTo>
                  <a:cubicBezTo>
                    <a:pt x="14" y="0"/>
                    <a:pt x="9" y="0"/>
                    <a:pt x="5" y="4"/>
                  </a:cubicBezTo>
                  <a:cubicBezTo>
                    <a:pt x="1" y="7"/>
                    <a:pt x="0" y="12"/>
                    <a:pt x="3" y="16"/>
                  </a:cubicBezTo>
                  <a:cubicBezTo>
                    <a:pt x="6" y="20"/>
                    <a:pt x="12" y="20"/>
                    <a:pt x="16" y="17"/>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9" name="Freeform 18">
              <a:extLst>
                <a:ext uri="{FF2B5EF4-FFF2-40B4-BE49-F238E27FC236}">
                  <a16:creationId xmlns:a16="http://schemas.microsoft.com/office/drawing/2014/main" id="{3DF9D410-F632-F144-D1CA-701F17B9E507}"/>
                </a:ext>
              </a:extLst>
            </p:cNvPr>
            <p:cNvSpPr>
              <a:spLocks/>
            </p:cNvSpPr>
            <p:nvPr/>
          </p:nvSpPr>
          <p:spPr bwMode="auto">
            <a:xfrm>
              <a:off x="513" y="1393"/>
              <a:ext cx="28" cy="28"/>
            </a:xfrm>
            <a:custGeom>
              <a:avLst/>
              <a:gdLst>
                <a:gd name="T0" fmla="*/ 15 w 20"/>
                <a:gd name="T1" fmla="*/ 17 h 20"/>
                <a:gd name="T2" fmla="*/ 17 w 20"/>
                <a:gd name="T3" fmla="*/ 4 h 20"/>
                <a:gd name="T4" fmla="*/ 4 w 20"/>
                <a:gd name="T5" fmla="*/ 4 h 20"/>
                <a:gd name="T6" fmla="*/ 3 w 20"/>
                <a:gd name="T7" fmla="*/ 16 h 20"/>
                <a:gd name="T8" fmla="*/ 15 w 20"/>
                <a:gd name="T9" fmla="*/ 17 h 20"/>
              </a:gdLst>
              <a:ahLst/>
              <a:cxnLst>
                <a:cxn ang="0">
                  <a:pos x="T0" y="T1"/>
                </a:cxn>
                <a:cxn ang="0">
                  <a:pos x="T2" y="T3"/>
                </a:cxn>
                <a:cxn ang="0">
                  <a:pos x="T4" y="T5"/>
                </a:cxn>
                <a:cxn ang="0">
                  <a:pos x="T6" y="T7"/>
                </a:cxn>
                <a:cxn ang="0">
                  <a:pos x="T8" y="T9"/>
                </a:cxn>
              </a:cxnLst>
              <a:rect l="0" t="0" r="r" b="b"/>
              <a:pathLst>
                <a:path w="20" h="20">
                  <a:moveTo>
                    <a:pt x="15" y="17"/>
                  </a:moveTo>
                  <a:cubicBezTo>
                    <a:pt x="19" y="13"/>
                    <a:pt x="20" y="8"/>
                    <a:pt x="17" y="4"/>
                  </a:cubicBezTo>
                  <a:cubicBezTo>
                    <a:pt x="14" y="0"/>
                    <a:pt x="8" y="0"/>
                    <a:pt x="4" y="4"/>
                  </a:cubicBezTo>
                  <a:cubicBezTo>
                    <a:pt x="0" y="7"/>
                    <a:pt x="0" y="12"/>
                    <a:pt x="3" y="16"/>
                  </a:cubicBezTo>
                  <a:cubicBezTo>
                    <a:pt x="6" y="20"/>
                    <a:pt x="11" y="20"/>
                    <a:pt x="15" y="17"/>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0" name="Freeform 19">
              <a:extLst>
                <a:ext uri="{FF2B5EF4-FFF2-40B4-BE49-F238E27FC236}">
                  <a16:creationId xmlns:a16="http://schemas.microsoft.com/office/drawing/2014/main" id="{CEBA6A75-5041-E6A1-AA93-4700734E5A6C}"/>
                </a:ext>
              </a:extLst>
            </p:cNvPr>
            <p:cNvSpPr>
              <a:spLocks/>
            </p:cNvSpPr>
            <p:nvPr/>
          </p:nvSpPr>
          <p:spPr bwMode="auto">
            <a:xfrm>
              <a:off x="552" y="1393"/>
              <a:ext cx="28" cy="28"/>
            </a:xfrm>
            <a:custGeom>
              <a:avLst/>
              <a:gdLst>
                <a:gd name="T0" fmla="*/ 15 w 20"/>
                <a:gd name="T1" fmla="*/ 17 h 20"/>
                <a:gd name="T2" fmla="*/ 17 w 20"/>
                <a:gd name="T3" fmla="*/ 4 h 20"/>
                <a:gd name="T4" fmla="*/ 4 w 20"/>
                <a:gd name="T5" fmla="*/ 4 h 20"/>
                <a:gd name="T6" fmla="*/ 3 w 20"/>
                <a:gd name="T7" fmla="*/ 16 h 20"/>
                <a:gd name="T8" fmla="*/ 15 w 20"/>
                <a:gd name="T9" fmla="*/ 17 h 20"/>
              </a:gdLst>
              <a:ahLst/>
              <a:cxnLst>
                <a:cxn ang="0">
                  <a:pos x="T0" y="T1"/>
                </a:cxn>
                <a:cxn ang="0">
                  <a:pos x="T2" y="T3"/>
                </a:cxn>
                <a:cxn ang="0">
                  <a:pos x="T4" y="T5"/>
                </a:cxn>
                <a:cxn ang="0">
                  <a:pos x="T6" y="T7"/>
                </a:cxn>
                <a:cxn ang="0">
                  <a:pos x="T8" y="T9"/>
                </a:cxn>
              </a:cxnLst>
              <a:rect l="0" t="0" r="r" b="b"/>
              <a:pathLst>
                <a:path w="20" h="20">
                  <a:moveTo>
                    <a:pt x="15" y="17"/>
                  </a:moveTo>
                  <a:cubicBezTo>
                    <a:pt x="19" y="13"/>
                    <a:pt x="20" y="8"/>
                    <a:pt x="17" y="4"/>
                  </a:cubicBezTo>
                  <a:cubicBezTo>
                    <a:pt x="14" y="0"/>
                    <a:pt x="8" y="0"/>
                    <a:pt x="4" y="4"/>
                  </a:cubicBezTo>
                  <a:cubicBezTo>
                    <a:pt x="0" y="7"/>
                    <a:pt x="0" y="12"/>
                    <a:pt x="3" y="16"/>
                  </a:cubicBezTo>
                  <a:cubicBezTo>
                    <a:pt x="6" y="20"/>
                    <a:pt x="11" y="20"/>
                    <a:pt x="15" y="17"/>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1" name="Freeform 20">
              <a:extLst>
                <a:ext uri="{FF2B5EF4-FFF2-40B4-BE49-F238E27FC236}">
                  <a16:creationId xmlns:a16="http://schemas.microsoft.com/office/drawing/2014/main" id="{69331B6A-10E9-8F25-738A-604EE2F38E40}"/>
                </a:ext>
              </a:extLst>
            </p:cNvPr>
            <p:cNvSpPr>
              <a:spLocks noEditPoints="1"/>
            </p:cNvSpPr>
            <p:nvPr/>
          </p:nvSpPr>
          <p:spPr bwMode="auto">
            <a:xfrm>
              <a:off x="1271" y="1260"/>
              <a:ext cx="321" cy="384"/>
            </a:xfrm>
            <a:custGeom>
              <a:avLst/>
              <a:gdLst>
                <a:gd name="T0" fmla="*/ 98 w 231"/>
                <a:gd name="T1" fmla="*/ 213 h 277"/>
                <a:gd name="T2" fmla="*/ 125 w 231"/>
                <a:gd name="T3" fmla="*/ 277 h 277"/>
                <a:gd name="T4" fmla="*/ 121 w 231"/>
                <a:gd name="T5" fmla="*/ 212 h 277"/>
                <a:gd name="T6" fmla="*/ 178 w 231"/>
                <a:gd name="T7" fmla="*/ 186 h 277"/>
                <a:gd name="T8" fmla="*/ 197 w 231"/>
                <a:gd name="T9" fmla="*/ 43 h 277"/>
                <a:gd name="T10" fmla="*/ 53 w 231"/>
                <a:gd name="T11" fmla="*/ 38 h 277"/>
                <a:gd name="T12" fmla="*/ 35 w 231"/>
                <a:gd name="T13" fmla="*/ 181 h 277"/>
                <a:gd name="T14" fmla="*/ 98 w 231"/>
                <a:gd name="T15" fmla="*/ 213 h 277"/>
                <a:gd name="T16" fmla="*/ 69 w 231"/>
                <a:gd name="T17" fmla="*/ 52 h 277"/>
                <a:gd name="T18" fmla="*/ 184 w 231"/>
                <a:gd name="T19" fmla="*/ 56 h 277"/>
                <a:gd name="T20" fmla="*/ 170 w 231"/>
                <a:gd name="T21" fmla="*/ 170 h 277"/>
                <a:gd name="T22" fmla="*/ 55 w 231"/>
                <a:gd name="T23" fmla="*/ 166 h 277"/>
                <a:gd name="T24" fmla="*/ 69 w 231"/>
                <a:gd name="T25" fmla="*/ 52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1" h="277">
                  <a:moveTo>
                    <a:pt x="98" y="213"/>
                  </a:moveTo>
                  <a:cubicBezTo>
                    <a:pt x="125" y="277"/>
                    <a:pt x="125" y="277"/>
                    <a:pt x="125" y="277"/>
                  </a:cubicBezTo>
                  <a:cubicBezTo>
                    <a:pt x="121" y="212"/>
                    <a:pt x="121" y="212"/>
                    <a:pt x="121" y="212"/>
                  </a:cubicBezTo>
                  <a:cubicBezTo>
                    <a:pt x="141" y="209"/>
                    <a:pt x="161" y="200"/>
                    <a:pt x="178" y="186"/>
                  </a:cubicBezTo>
                  <a:cubicBezTo>
                    <a:pt x="223" y="148"/>
                    <a:pt x="231" y="84"/>
                    <a:pt x="197" y="43"/>
                  </a:cubicBezTo>
                  <a:cubicBezTo>
                    <a:pt x="162" y="3"/>
                    <a:pt x="98" y="0"/>
                    <a:pt x="53" y="38"/>
                  </a:cubicBezTo>
                  <a:cubicBezTo>
                    <a:pt x="9" y="76"/>
                    <a:pt x="0" y="140"/>
                    <a:pt x="35" y="181"/>
                  </a:cubicBezTo>
                  <a:cubicBezTo>
                    <a:pt x="51" y="200"/>
                    <a:pt x="74" y="211"/>
                    <a:pt x="98" y="213"/>
                  </a:cubicBezTo>
                  <a:close/>
                  <a:moveTo>
                    <a:pt x="69" y="52"/>
                  </a:moveTo>
                  <a:cubicBezTo>
                    <a:pt x="105" y="21"/>
                    <a:pt x="157" y="23"/>
                    <a:pt x="184" y="56"/>
                  </a:cubicBezTo>
                  <a:cubicBezTo>
                    <a:pt x="212" y="88"/>
                    <a:pt x="205" y="139"/>
                    <a:pt x="170" y="170"/>
                  </a:cubicBezTo>
                  <a:cubicBezTo>
                    <a:pt x="134" y="200"/>
                    <a:pt x="82" y="198"/>
                    <a:pt x="55" y="166"/>
                  </a:cubicBezTo>
                  <a:cubicBezTo>
                    <a:pt x="27" y="133"/>
                    <a:pt x="34" y="82"/>
                    <a:pt x="69" y="52"/>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pic>
        <p:nvPicPr>
          <p:cNvPr id="64" name="Billede 63">
            <a:extLst>
              <a:ext uri="{FF2B5EF4-FFF2-40B4-BE49-F238E27FC236}">
                <a16:creationId xmlns:a16="http://schemas.microsoft.com/office/drawing/2014/main" id="{75D24908-3AE3-B275-3A49-1AF4CBD4D9A3}"/>
              </a:ext>
            </a:extLst>
          </p:cNvPr>
          <p:cNvPicPr>
            <a:picLocks noChangeAspect="1"/>
          </p:cNvPicPr>
          <p:nvPr/>
        </p:nvPicPr>
        <p:blipFill>
          <a:blip r:embed="rId4"/>
          <a:stretch>
            <a:fillRect/>
          </a:stretch>
        </p:blipFill>
        <p:spPr>
          <a:xfrm>
            <a:off x="9931184" y="6273104"/>
            <a:ext cx="2007269" cy="430425"/>
          </a:xfrm>
          <a:prstGeom prst="rect">
            <a:avLst/>
          </a:prstGeom>
        </p:spPr>
      </p:pic>
      <p:grpSp>
        <p:nvGrpSpPr>
          <p:cNvPr id="96" name="Gruppe 95">
            <a:extLst>
              <a:ext uri="{FF2B5EF4-FFF2-40B4-BE49-F238E27FC236}">
                <a16:creationId xmlns:a16="http://schemas.microsoft.com/office/drawing/2014/main" id="{AEE2F812-54AC-BB72-15F2-D8057A07DF4A}"/>
              </a:ext>
            </a:extLst>
          </p:cNvPr>
          <p:cNvGrpSpPr/>
          <p:nvPr/>
        </p:nvGrpSpPr>
        <p:grpSpPr>
          <a:xfrm rot="21197120">
            <a:off x="6080105" y="1316649"/>
            <a:ext cx="3404901" cy="5112270"/>
            <a:chOff x="6678945" y="612078"/>
            <a:chExt cx="2054422" cy="6116175"/>
          </a:xfrm>
        </p:grpSpPr>
        <p:sp>
          <p:nvSpPr>
            <p:cNvPr id="97" name="Pil: cirkelformet 96">
              <a:extLst>
                <a:ext uri="{FF2B5EF4-FFF2-40B4-BE49-F238E27FC236}">
                  <a16:creationId xmlns:a16="http://schemas.microsoft.com/office/drawing/2014/main" id="{17684FF5-C460-C9A5-4F38-F188C0FB8C33}"/>
                </a:ext>
              </a:extLst>
            </p:cNvPr>
            <p:cNvSpPr/>
            <p:nvPr/>
          </p:nvSpPr>
          <p:spPr>
            <a:xfrm>
              <a:off x="7125598" y="612078"/>
              <a:ext cx="1607769" cy="1607942"/>
            </a:xfrm>
            <a:prstGeom prst="circularArrow">
              <a:avLst>
                <a:gd name="adj1" fmla="val 10980"/>
                <a:gd name="adj2" fmla="val 1142322"/>
                <a:gd name="adj3" fmla="val 45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9" name="Kombinationstegning: figur 98">
              <a:extLst>
                <a:ext uri="{FF2B5EF4-FFF2-40B4-BE49-F238E27FC236}">
                  <a16:creationId xmlns:a16="http://schemas.microsoft.com/office/drawing/2014/main" id="{517A8B84-3F66-78B9-A096-5B93BB3EF894}"/>
                </a:ext>
              </a:extLst>
            </p:cNvPr>
            <p:cNvSpPr/>
            <p:nvPr/>
          </p:nvSpPr>
          <p:spPr>
            <a:xfrm>
              <a:off x="7480568" y="1194337"/>
              <a:ext cx="897226" cy="448315"/>
            </a:xfrm>
            <a:custGeom>
              <a:avLst/>
              <a:gdLst>
                <a:gd name="connsiteX0" fmla="*/ 0 w 897226"/>
                <a:gd name="connsiteY0" fmla="*/ 0 h 448315"/>
                <a:gd name="connsiteX1" fmla="*/ 897226 w 897226"/>
                <a:gd name="connsiteY1" fmla="*/ 0 h 448315"/>
                <a:gd name="connsiteX2" fmla="*/ 897226 w 897226"/>
                <a:gd name="connsiteY2" fmla="*/ 448315 h 448315"/>
                <a:gd name="connsiteX3" fmla="*/ 0 w 897226"/>
                <a:gd name="connsiteY3" fmla="*/ 448315 h 448315"/>
                <a:gd name="connsiteX4" fmla="*/ 0 w 897226"/>
                <a:gd name="connsiteY4" fmla="*/ 0 h 448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226" h="448315">
                  <a:moveTo>
                    <a:pt x="0" y="0"/>
                  </a:moveTo>
                  <a:lnTo>
                    <a:pt x="897226" y="0"/>
                  </a:lnTo>
                  <a:lnTo>
                    <a:pt x="897226" y="448315"/>
                  </a:lnTo>
                  <a:lnTo>
                    <a:pt x="0" y="4483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a-DK" sz="1200" b="1" kern="1200" dirty="0"/>
                <a:t>Smerte håndtering </a:t>
              </a:r>
            </a:p>
          </p:txBody>
        </p:sp>
        <p:sp>
          <p:nvSpPr>
            <p:cNvPr id="100" name="Figur 99">
              <a:extLst>
                <a:ext uri="{FF2B5EF4-FFF2-40B4-BE49-F238E27FC236}">
                  <a16:creationId xmlns:a16="http://schemas.microsoft.com/office/drawing/2014/main" id="{A3361CDC-BC24-47DD-510E-A4B2635C964F}"/>
                </a:ext>
              </a:extLst>
            </p:cNvPr>
            <p:cNvSpPr/>
            <p:nvPr/>
          </p:nvSpPr>
          <p:spPr>
            <a:xfrm>
              <a:off x="6678945" y="1536232"/>
              <a:ext cx="1607769" cy="1607942"/>
            </a:xfrm>
            <a:prstGeom prst="leftCircularArrow">
              <a:avLst>
                <a:gd name="adj1" fmla="val 10980"/>
                <a:gd name="adj2" fmla="val 1142322"/>
                <a:gd name="adj3" fmla="val 6300000"/>
                <a:gd name="adj4" fmla="val 189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1" name="Kombinationstegning: figur 100">
              <a:extLst>
                <a:ext uri="{FF2B5EF4-FFF2-40B4-BE49-F238E27FC236}">
                  <a16:creationId xmlns:a16="http://schemas.microsoft.com/office/drawing/2014/main" id="{DE06AF2A-F89B-F7B4-1B83-33190674275E}"/>
                </a:ext>
              </a:extLst>
            </p:cNvPr>
            <p:cNvSpPr/>
            <p:nvPr/>
          </p:nvSpPr>
          <p:spPr>
            <a:xfrm>
              <a:off x="7032106" y="2120327"/>
              <a:ext cx="897226" cy="448315"/>
            </a:xfrm>
            <a:custGeom>
              <a:avLst/>
              <a:gdLst>
                <a:gd name="connsiteX0" fmla="*/ 0 w 897226"/>
                <a:gd name="connsiteY0" fmla="*/ 0 h 448315"/>
                <a:gd name="connsiteX1" fmla="*/ 897226 w 897226"/>
                <a:gd name="connsiteY1" fmla="*/ 0 h 448315"/>
                <a:gd name="connsiteX2" fmla="*/ 897226 w 897226"/>
                <a:gd name="connsiteY2" fmla="*/ 448315 h 448315"/>
                <a:gd name="connsiteX3" fmla="*/ 0 w 897226"/>
                <a:gd name="connsiteY3" fmla="*/ 448315 h 448315"/>
                <a:gd name="connsiteX4" fmla="*/ 0 w 897226"/>
                <a:gd name="connsiteY4" fmla="*/ 0 h 448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226" h="448315">
                  <a:moveTo>
                    <a:pt x="0" y="0"/>
                  </a:moveTo>
                  <a:lnTo>
                    <a:pt x="897226" y="0"/>
                  </a:lnTo>
                  <a:lnTo>
                    <a:pt x="897226" y="448315"/>
                  </a:lnTo>
                  <a:lnTo>
                    <a:pt x="0" y="4483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a-DK" sz="1200" b="1" kern="1200" dirty="0"/>
                <a:t> Arbejdspladsen rummelighed </a:t>
              </a:r>
            </a:p>
          </p:txBody>
        </p:sp>
        <p:sp>
          <p:nvSpPr>
            <p:cNvPr id="102" name="Pil: cirkelformet 101">
              <a:extLst>
                <a:ext uri="{FF2B5EF4-FFF2-40B4-BE49-F238E27FC236}">
                  <a16:creationId xmlns:a16="http://schemas.microsoft.com/office/drawing/2014/main" id="{7A272667-5D22-8F8E-4135-A7ED5F3EE238}"/>
                </a:ext>
              </a:extLst>
            </p:cNvPr>
            <p:cNvSpPr/>
            <p:nvPr/>
          </p:nvSpPr>
          <p:spPr>
            <a:xfrm>
              <a:off x="7125598" y="2463444"/>
              <a:ext cx="1607769" cy="1607942"/>
            </a:xfrm>
            <a:prstGeom prst="circularArrow">
              <a:avLst>
                <a:gd name="adj1" fmla="val 10980"/>
                <a:gd name="adj2" fmla="val 1142322"/>
                <a:gd name="adj3" fmla="val 4500000"/>
                <a:gd name="adj4" fmla="val 135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4" name="Kombinationstegning: figur 103">
              <a:extLst>
                <a:ext uri="{FF2B5EF4-FFF2-40B4-BE49-F238E27FC236}">
                  <a16:creationId xmlns:a16="http://schemas.microsoft.com/office/drawing/2014/main" id="{B17329B3-7591-035F-E97C-BFDAAF11904A}"/>
                </a:ext>
              </a:extLst>
            </p:cNvPr>
            <p:cNvSpPr/>
            <p:nvPr/>
          </p:nvSpPr>
          <p:spPr>
            <a:xfrm>
              <a:off x="7480568" y="3045704"/>
              <a:ext cx="897226" cy="448315"/>
            </a:xfrm>
            <a:custGeom>
              <a:avLst/>
              <a:gdLst>
                <a:gd name="connsiteX0" fmla="*/ 0 w 897226"/>
                <a:gd name="connsiteY0" fmla="*/ 0 h 448315"/>
                <a:gd name="connsiteX1" fmla="*/ 897226 w 897226"/>
                <a:gd name="connsiteY1" fmla="*/ 0 h 448315"/>
                <a:gd name="connsiteX2" fmla="*/ 897226 w 897226"/>
                <a:gd name="connsiteY2" fmla="*/ 448315 h 448315"/>
                <a:gd name="connsiteX3" fmla="*/ 0 w 897226"/>
                <a:gd name="connsiteY3" fmla="*/ 448315 h 448315"/>
                <a:gd name="connsiteX4" fmla="*/ 0 w 897226"/>
                <a:gd name="connsiteY4" fmla="*/ 0 h 448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226" h="448315">
                  <a:moveTo>
                    <a:pt x="0" y="0"/>
                  </a:moveTo>
                  <a:lnTo>
                    <a:pt x="897226" y="0"/>
                  </a:lnTo>
                  <a:lnTo>
                    <a:pt x="897226" y="448315"/>
                  </a:lnTo>
                  <a:lnTo>
                    <a:pt x="0" y="4483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a-DK" sz="1200" b="1" kern="1200" dirty="0"/>
                <a:t>Smerte opfattelse</a:t>
              </a:r>
            </a:p>
          </p:txBody>
        </p:sp>
        <p:sp>
          <p:nvSpPr>
            <p:cNvPr id="105" name="Figur 104">
              <a:extLst>
                <a:ext uri="{FF2B5EF4-FFF2-40B4-BE49-F238E27FC236}">
                  <a16:creationId xmlns:a16="http://schemas.microsoft.com/office/drawing/2014/main" id="{2B6B7424-5880-89DB-B66B-9B925ED155D2}"/>
                </a:ext>
              </a:extLst>
            </p:cNvPr>
            <p:cNvSpPr/>
            <p:nvPr/>
          </p:nvSpPr>
          <p:spPr>
            <a:xfrm>
              <a:off x="6678945" y="3389433"/>
              <a:ext cx="1607769" cy="1607942"/>
            </a:xfrm>
            <a:prstGeom prst="leftCircularArrow">
              <a:avLst>
                <a:gd name="adj1" fmla="val 10980"/>
                <a:gd name="adj2" fmla="val 1142322"/>
                <a:gd name="adj3" fmla="val 6300000"/>
                <a:gd name="adj4" fmla="val 189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7" name="Kombinationstegning: figur 106">
              <a:extLst>
                <a:ext uri="{FF2B5EF4-FFF2-40B4-BE49-F238E27FC236}">
                  <a16:creationId xmlns:a16="http://schemas.microsoft.com/office/drawing/2014/main" id="{27E5664C-DA6A-87FB-C203-9823CBD98FD4}"/>
                </a:ext>
              </a:extLst>
            </p:cNvPr>
            <p:cNvSpPr/>
            <p:nvPr/>
          </p:nvSpPr>
          <p:spPr>
            <a:xfrm>
              <a:off x="7032106" y="3971693"/>
              <a:ext cx="897226" cy="448315"/>
            </a:xfrm>
            <a:custGeom>
              <a:avLst/>
              <a:gdLst>
                <a:gd name="connsiteX0" fmla="*/ 0 w 897226"/>
                <a:gd name="connsiteY0" fmla="*/ 0 h 448315"/>
                <a:gd name="connsiteX1" fmla="*/ 897226 w 897226"/>
                <a:gd name="connsiteY1" fmla="*/ 0 h 448315"/>
                <a:gd name="connsiteX2" fmla="*/ 897226 w 897226"/>
                <a:gd name="connsiteY2" fmla="*/ 448315 h 448315"/>
                <a:gd name="connsiteX3" fmla="*/ 0 w 897226"/>
                <a:gd name="connsiteY3" fmla="*/ 448315 h 448315"/>
                <a:gd name="connsiteX4" fmla="*/ 0 w 897226"/>
                <a:gd name="connsiteY4" fmla="*/ 0 h 448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226" h="448315">
                  <a:moveTo>
                    <a:pt x="0" y="0"/>
                  </a:moveTo>
                  <a:lnTo>
                    <a:pt x="897226" y="0"/>
                  </a:lnTo>
                  <a:lnTo>
                    <a:pt x="897226" y="448315"/>
                  </a:lnTo>
                  <a:lnTo>
                    <a:pt x="0" y="4483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a-DK" sz="1200" b="1" kern="1200" dirty="0"/>
                <a:t>Medarbejder</a:t>
              </a:r>
              <a:r>
                <a:rPr lang="da-DK" sz="1200" b="0" kern="1200" dirty="0"/>
                <a:t> </a:t>
              </a:r>
            </a:p>
          </p:txBody>
        </p:sp>
        <p:sp>
          <p:nvSpPr>
            <p:cNvPr id="108" name="Pil: cirkelformet 107">
              <a:extLst>
                <a:ext uri="{FF2B5EF4-FFF2-40B4-BE49-F238E27FC236}">
                  <a16:creationId xmlns:a16="http://schemas.microsoft.com/office/drawing/2014/main" id="{FB7B995F-028E-4208-D046-72DF49AB6C15}"/>
                </a:ext>
              </a:extLst>
            </p:cNvPr>
            <p:cNvSpPr/>
            <p:nvPr/>
          </p:nvSpPr>
          <p:spPr>
            <a:xfrm>
              <a:off x="7125598" y="4314199"/>
              <a:ext cx="1607769" cy="1607942"/>
            </a:xfrm>
            <a:prstGeom prst="circularArrow">
              <a:avLst>
                <a:gd name="adj1" fmla="val 10980"/>
                <a:gd name="adj2" fmla="val 1142322"/>
                <a:gd name="adj3" fmla="val 4500000"/>
                <a:gd name="adj4" fmla="val 135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9" name="Kombinationstegning: figur 108">
              <a:extLst>
                <a:ext uri="{FF2B5EF4-FFF2-40B4-BE49-F238E27FC236}">
                  <a16:creationId xmlns:a16="http://schemas.microsoft.com/office/drawing/2014/main" id="{8E2909CE-AE15-CB12-6085-DDF1E1B203C6}"/>
                </a:ext>
              </a:extLst>
            </p:cNvPr>
            <p:cNvSpPr/>
            <p:nvPr/>
          </p:nvSpPr>
          <p:spPr>
            <a:xfrm>
              <a:off x="7480568" y="4896459"/>
              <a:ext cx="897226" cy="448315"/>
            </a:xfrm>
            <a:custGeom>
              <a:avLst/>
              <a:gdLst>
                <a:gd name="connsiteX0" fmla="*/ 0 w 897226"/>
                <a:gd name="connsiteY0" fmla="*/ 0 h 448315"/>
                <a:gd name="connsiteX1" fmla="*/ 897226 w 897226"/>
                <a:gd name="connsiteY1" fmla="*/ 0 h 448315"/>
                <a:gd name="connsiteX2" fmla="*/ 897226 w 897226"/>
                <a:gd name="connsiteY2" fmla="*/ 448315 h 448315"/>
                <a:gd name="connsiteX3" fmla="*/ 0 w 897226"/>
                <a:gd name="connsiteY3" fmla="*/ 448315 h 448315"/>
                <a:gd name="connsiteX4" fmla="*/ 0 w 897226"/>
                <a:gd name="connsiteY4" fmla="*/ 0 h 448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226" h="448315">
                  <a:moveTo>
                    <a:pt x="0" y="0"/>
                  </a:moveTo>
                  <a:lnTo>
                    <a:pt x="897226" y="0"/>
                  </a:lnTo>
                  <a:lnTo>
                    <a:pt x="897226" y="448315"/>
                  </a:lnTo>
                  <a:lnTo>
                    <a:pt x="0" y="4483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a-DK" sz="1200" b="1" kern="1200" dirty="0"/>
                <a:t>Ledelsens engagement </a:t>
              </a:r>
            </a:p>
          </p:txBody>
        </p:sp>
        <p:sp>
          <p:nvSpPr>
            <p:cNvPr id="110" name="Blokbue 109">
              <a:extLst>
                <a:ext uri="{FF2B5EF4-FFF2-40B4-BE49-F238E27FC236}">
                  <a16:creationId xmlns:a16="http://schemas.microsoft.com/office/drawing/2014/main" id="{089BF048-371A-4FBF-6AD4-0A9BFCBA6270}"/>
                </a:ext>
              </a:extLst>
            </p:cNvPr>
            <p:cNvSpPr/>
            <p:nvPr/>
          </p:nvSpPr>
          <p:spPr>
            <a:xfrm>
              <a:off x="6793549" y="5345998"/>
              <a:ext cx="1381275" cy="1382255"/>
            </a:xfrm>
            <a:prstGeom prst="blockArc">
              <a:avLst>
                <a:gd name="adj1" fmla="val 0"/>
                <a:gd name="adj2" fmla="val 18900000"/>
                <a:gd name="adj3" fmla="val 1274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2" name="Kombinationstegning: figur 111">
              <a:extLst>
                <a:ext uri="{FF2B5EF4-FFF2-40B4-BE49-F238E27FC236}">
                  <a16:creationId xmlns:a16="http://schemas.microsoft.com/office/drawing/2014/main" id="{D4334397-27E9-083E-CBE5-2F85DC419085}"/>
                </a:ext>
              </a:extLst>
            </p:cNvPr>
            <p:cNvSpPr/>
            <p:nvPr/>
          </p:nvSpPr>
          <p:spPr>
            <a:xfrm>
              <a:off x="7032106" y="5822448"/>
              <a:ext cx="897226" cy="448315"/>
            </a:xfrm>
            <a:custGeom>
              <a:avLst/>
              <a:gdLst>
                <a:gd name="connsiteX0" fmla="*/ 0 w 897226"/>
                <a:gd name="connsiteY0" fmla="*/ 0 h 448315"/>
                <a:gd name="connsiteX1" fmla="*/ 897226 w 897226"/>
                <a:gd name="connsiteY1" fmla="*/ 0 h 448315"/>
                <a:gd name="connsiteX2" fmla="*/ 897226 w 897226"/>
                <a:gd name="connsiteY2" fmla="*/ 448315 h 448315"/>
                <a:gd name="connsiteX3" fmla="*/ 0 w 897226"/>
                <a:gd name="connsiteY3" fmla="*/ 448315 h 448315"/>
                <a:gd name="connsiteX4" fmla="*/ 0 w 897226"/>
                <a:gd name="connsiteY4" fmla="*/ 0 h 448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226" h="448315">
                  <a:moveTo>
                    <a:pt x="0" y="0"/>
                  </a:moveTo>
                  <a:lnTo>
                    <a:pt x="897226" y="0"/>
                  </a:lnTo>
                  <a:lnTo>
                    <a:pt x="897226" y="448315"/>
                  </a:lnTo>
                  <a:lnTo>
                    <a:pt x="0" y="4483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a-DK" sz="1200" b="1" i="0" u="none" strike="noStrike" kern="1200">
                  <a:solidFill>
                    <a:srgbClr val="000000"/>
                  </a:solidFill>
                  <a:effectLst/>
                  <a:latin typeface="Verdana" panose="020B0604030504040204" pitchFamily="34" charset="0"/>
                </a:rPr>
                <a:t>Ledelsens prioriteringer</a:t>
              </a:r>
              <a:endParaRPr lang="da-DK" sz="1200" b="1" i="0" u="none" strike="noStrike" kern="1200" dirty="0">
                <a:solidFill>
                  <a:srgbClr val="000000"/>
                </a:solidFill>
                <a:effectLst/>
                <a:latin typeface="Verdana" panose="020B0604030504040204" pitchFamily="34" charset="0"/>
              </a:endParaRPr>
            </a:p>
          </p:txBody>
        </p:sp>
      </p:grpSp>
      <p:pic>
        <p:nvPicPr>
          <p:cNvPr id="3" name="Picture 6" descr="Regionshospitalet Gødstrup">
            <a:extLst>
              <a:ext uri="{FF2B5EF4-FFF2-40B4-BE49-F238E27FC236}">
                <a16:creationId xmlns:a16="http://schemas.microsoft.com/office/drawing/2014/main" id="{8607E8E1-1B60-11E5-B2F0-1EEF580AD5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50" y="6333010"/>
            <a:ext cx="2650020" cy="45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870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8751947" y="2277666"/>
            <a:ext cx="3250296" cy="369332"/>
          </a:xfrm>
          <a:prstGeom prst="rect">
            <a:avLst/>
          </a:prstGeom>
        </p:spPr>
        <p:txBody>
          <a:bodyPr wrap="square">
            <a:spAutoFit/>
          </a:bodyPr>
          <a:lstStyle/>
          <a:p>
            <a:pPr algn="ctr"/>
            <a:r>
              <a:rPr lang="en-GB" sz="1800" b="1" dirty="0">
                <a:solidFill>
                  <a:srgbClr val="002034"/>
                </a:solidFill>
                <a:latin typeface="Raleway"/>
              </a:rPr>
              <a:t> </a:t>
            </a:r>
            <a:endParaRPr lang="en-GB" sz="1800" b="1" i="0" dirty="0">
              <a:solidFill>
                <a:srgbClr val="002034"/>
              </a:solidFill>
              <a:effectLst/>
              <a:latin typeface="Raleway"/>
            </a:endParaRPr>
          </a:p>
        </p:txBody>
      </p:sp>
      <p:sp>
        <p:nvSpPr>
          <p:cNvPr id="3" name="Titel 2"/>
          <p:cNvSpPr>
            <a:spLocks noGrp="1"/>
          </p:cNvSpPr>
          <p:nvPr>
            <p:ph type="title"/>
          </p:nvPr>
        </p:nvSpPr>
        <p:spPr>
          <a:xfrm>
            <a:off x="748108" y="975324"/>
            <a:ext cx="10083938" cy="642717"/>
          </a:xfrm>
        </p:spPr>
        <p:txBody>
          <a:bodyPr/>
          <a:lstStyle/>
          <a:p>
            <a:r>
              <a:rPr lang="da-DK" dirty="0"/>
              <a:t>Forekomst af smerter i muskler og led </a:t>
            </a:r>
            <a:endParaRPr lang="en-GB" dirty="0"/>
          </a:p>
        </p:txBody>
      </p:sp>
    </p:spTree>
    <p:extLst>
      <p:ext uri="{BB962C8B-B14F-4D97-AF65-F5344CB8AC3E}">
        <p14:creationId xmlns:p14="http://schemas.microsoft.com/office/powerpoint/2010/main" val="1880020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C4E381-BF42-4AAB-BB39-59A461EA0DDC}"/>
              </a:ext>
            </a:extLst>
          </p:cNvPr>
          <p:cNvSpPr>
            <a:spLocks noGrp="1"/>
          </p:cNvSpPr>
          <p:nvPr>
            <p:ph type="title"/>
          </p:nvPr>
        </p:nvSpPr>
        <p:spPr>
          <a:xfrm>
            <a:off x="696987" y="393921"/>
            <a:ext cx="10657184" cy="900000"/>
          </a:xfrm>
        </p:spPr>
        <p:txBody>
          <a:bodyPr/>
          <a:lstStyle/>
          <a:p>
            <a:r>
              <a:rPr lang="da-DK" dirty="0"/>
              <a:t>Nye redskaber til håndtering af smerter </a:t>
            </a:r>
          </a:p>
        </p:txBody>
      </p:sp>
      <p:pic>
        <p:nvPicPr>
          <p:cNvPr id="4" name="Pladsholder til indhold 3">
            <a:extLst>
              <a:ext uri="{FF2B5EF4-FFF2-40B4-BE49-F238E27FC236}">
                <a16:creationId xmlns:a16="http://schemas.microsoft.com/office/drawing/2014/main" id="{AEF9608A-0776-6397-528C-167EE48F5FDB}"/>
              </a:ext>
            </a:extLst>
          </p:cNvPr>
          <p:cNvPicPr>
            <a:picLocks noGrp="1" noChangeAspect="1"/>
          </p:cNvPicPr>
          <p:nvPr>
            <p:ph idx="1"/>
          </p:nvPr>
        </p:nvPicPr>
        <p:blipFill>
          <a:blip r:embed="rId3"/>
          <a:stretch>
            <a:fillRect/>
          </a:stretch>
        </p:blipFill>
        <p:spPr>
          <a:xfrm>
            <a:off x="588223" y="1537860"/>
            <a:ext cx="2664296" cy="3783867"/>
          </a:xfrm>
          <a:prstGeom prst="rect">
            <a:avLst/>
          </a:prstGeom>
        </p:spPr>
      </p:pic>
      <p:pic>
        <p:nvPicPr>
          <p:cNvPr id="6" name="Billede 5">
            <a:extLst>
              <a:ext uri="{FF2B5EF4-FFF2-40B4-BE49-F238E27FC236}">
                <a16:creationId xmlns:a16="http://schemas.microsoft.com/office/drawing/2014/main" id="{D382426C-377E-6528-2E87-F2A83F5815AC}"/>
              </a:ext>
            </a:extLst>
          </p:cNvPr>
          <p:cNvPicPr>
            <a:picLocks noChangeAspect="1"/>
          </p:cNvPicPr>
          <p:nvPr/>
        </p:nvPicPr>
        <p:blipFill rotWithShape="1">
          <a:blip r:embed="rId4"/>
          <a:srcRect l="74799" t="10880" r="7487" b="13219"/>
          <a:stretch/>
        </p:blipFill>
        <p:spPr>
          <a:xfrm>
            <a:off x="1783558" y="2277666"/>
            <a:ext cx="3161901" cy="3810496"/>
          </a:xfrm>
          <a:prstGeom prst="rect">
            <a:avLst/>
          </a:prstGeom>
        </p:spPr>
      </p:pic>
      <p:sp>
        <p:nvSpPr>
          <p:cNvPr id="8" name="Tekstfelt 7">
            <a:extLst>
              <a:ext uri="{FF2B5EF4-FFF2-40B4-BE49-F238E27FC236}">
                <a16:creationId xmlns:a16="http://schemas.microsoft.com/office/drawing/2014/main" id="{1E5136C8-9C61-E57A-8985-5345C06D989F}"/>
              </a:ext>
            </a:extLst>
          </p:cNvPr>
          <p:cNvSpPr txBox="1"/>
          <p:nvPr/>
        </p:nvSpPr>
        <p:spPr>
          <a:xfrm>
            <a:off x="408956" y="6421380"/>
            <a:ext cx="4392488" cy="246221"/>
          </a:xfrm>
          <a:prstGeom prst="rect">
            <a:avLst/>
          </a:prstGeom>
          <a:noFill/>
        </p:spPr>
        <p:txBody>
          <a:bodyPr wrap="square">
            <a:spAutoFit/>
          </a:bodyPr>
          <a:lstStyle/>
          <a:p>
            <a:r>
              <a:rPr lang="da-DK" sz="1000" dirty="0">
                <a:hlinkClick r:id="rId5"/>
              </a:rPr>
              <a:t>Tal om smerter - tag handling sammen (godtarbejdsmiljo.dk)</a:t>
            </a:r>
            <a:endParaRPr lang="da-DK" sz="1000" dirty="0"/>
          </a:p>
        </p:txBody>
      </p:sp>
      <p:sp>
        <p:nvSpPr>
          <p:cNvPr id="17" name="Tekstfelt 16">
            <a:extLst>
              <a:ext uri="{FF2B5EF4-FFF2-40B4-BE49-F238E27FC236}">
                <a16:creationId xmlns:a16="http://schemas.microsoft.com/office/drawing/2014/main" id="{8EBD7908-13D3-15AF-02B6-9C2083D04A04}"/>
              </a:ext>
            </a:extLst>
          </p:cNvPr>
          <p:cNvSpPr txBox="1"/>
          <p:nvPr/>
        </p:nvSpPr>
        <p:spPr>
          <a:xfrm>
            <a:off x="5268742" y="1650843"/>
            <a:ext cx="6517477" cy="4401205"/>
          </a:xfrm>
          <a:prstGeom prst="rect">
            <a:avLst/>
          </a:prstGeom>
          <a:noFill/>
        </p:spPr>
        <p:txBody>
          <a:bodyPr wrap="square" rtlCol="0">
            <a:spAutoFit/>
          </a:bodyPr>
          <a:lstStyle/>
          <a:p>
            <a:pPr marL="342900" indent="-342900">
              <a:buFont typeface="Arial" panose="020B0604020202020204" pitchFamily="34" charset="0"/>
              <a:buChar char="•"/>
            </a:pPr>
            <a:r>
              <a:rPr lang="da-DK" sz="2000" dirty="0"/>
              <a:t>Nyt projekt undersøger gennemførligheden og accept af dialogværktøjet på to arbejdspladser</a:t>
            </a:r>
          </a:p>
          <a:p>
            <a:endParaRPr lang="da-DK" sz="2000" dirty="0"/>
          </a:p>
          <a:p>
            <a:pPr marL="342900" indent="-342900">
              <a:buFont typeface="Arial" panose="020B0604020202020204" pitchFamily="34" charset="0"/>
              <a:buChar char="•"/>
            </a:pPr>
            <a:r>
              <a:rPr lang="da-DK" sz="2000" dirty="0"/>
              <a:t>Kortlægge faktorer, der hæmmer og fremmer implementeringen</a:t>
            </a:r>
          </a:p>
          <a:p>
            <a:endParaRPr lang="da-DK" sz="2000" dirty="0"/>
          </a:p>
          <a:p>
            <a:pPr marL="342900" indent="-342900">
              <a:buFont typeface="Arial" panose="020B0604020202020204" pitchFamily="34" charset="0"/>
              <a:buChar char="•"/>
            </a:pPr>
            <a:r>
              <a:rPr lang="da-DK" sz="2000" dirty="0">
                <a:effectLst/>
                <a:ea typeface="Verdana" panose="020B0604030504040204" pitchFamily="34" charset="0"/>
              </a:rPr>
              <a:t>Udfordringer ser ud til at være tid og fraværet af en tovholder, der kan facilitere og støtte processerne</a:t>
            </a:r>
          </a:p>
          <a:p>
            <a:pPr marL="342900" indent="-342900">
              <a:buFont typeface="Arial" panose="020B0604020202020204" pitchFamily="34" charset="0"/>
              <a:buChar char="•"/>
            </a:pPr>
            <a:endParaRPr lang="da-DK" sz="2000" dirty="0">
              <a:ea typeface="Verdana" panose="020B0604030504040204" pitchFamily="34" charset="0"/>
            </a:endParaRPr>
          </a:p>
          <a:p>
            <a:pPr marL="342900" indent="-342900">
              <a:buFont typeface="Arial" panose="020B0604020202020204" pitchFamily="34" charset="0"/>
              <a:buChar char="•"/>
            </a:pPr>
            <a:r>
              <a:rPr lang="da-DK" sz="2000" dirty="0">
                <a:effectLst/>
                <a:ea typeface="Verdana" panose="020B0604030504040204" pitchFamily="34" charset="0"/>
              </a:rPr>
              <a:t>Designe en aktiv implementeringsstrategi, som skal evalueres efterfølgende.   </a:t>
            </a:r>
          </a:p>
          <a:p>
            <a:pPr marL="342900" indent="-342900">
              <a:buFont typeface="Arial" panose="020B0604020202020204" pitchFamily="34" charset="0"/>
              <a:buChar char="•"/>
            </a:pPr>
            <a:endParaRPr lang="da-DK" sz="2000" dirty="0">
              <a:ea typeface="Verdana" panose="020B0604030504040204" pitchFamily="34" charset="0"/>
            </a:endParaRPr>
          </a:p>
          <a:p>
            <a:endParaRPr lang="da-DK" sz="2000" dirty="0"/>
          </a:p>
        </p:txBody>
      </p:sp>
    </p:spTree>
    <p:extLst>
      <p:ext uri="{BB962C8B-B14F-4D97-AF65-F5344CB8AC3E}">
        <p14:creationId xmlns:p14="http://schemas.microsoft.com/office/powerpoint/2010/main" val="350103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p:cNvPicPr>
            <a:picLocks noChangeAspect="1"/>
          </p:cNvPicPr>
          <p:nvPr/>
        </p:nvPicPr>
        <p:blipFill>
          <a:blip r:embed="rId3"/>
          <a:stretch>
            <a:fillRect/>
          </a:stretch>
        </p:blipFill>
        <p:spPr>
          <a:xfrm>
            <a:off x="0" y="-818678"/>
            <a:ext cx="12313478" cy="9239766"/>
          </a:xfrm>
          <a:prstGeom prst="rect">
            <a:avLst/>
          </a:prstGeom>
        </p:spPr>
      </p:pic>
      <p:sp>
        <p:nvSpPr>
          <p:cNvPr id="5" name="Tekstfelt 4"/>
          <p:cNvSpPr txBox="1"/>
          <p:nvPr/>
        </p:nvSpPr>
        <p:spPr>
          <a:xfrm>
            <a:off x="684131" y="333450"/>
            <a:ext cx="10945216" cy="1569660"/>
          </a:xfrm>
          <a:prstGeom prst="rect">
            <a:avLst/>
          </a:prstGeom>
          <a:noFill/>
        </p:spPr>
        <p:txBody>
          <a:bodyPr wrap="square" rtlCol="0">
            <a:spAutoFit/>
          </a:bodyPr>
          <a:lstStyle/>
          <a:p>
            <a:r>
              <a:rPr lang="da-DK" sz="3200" b="1" dirty="0">
                <a:solidFill>
                  <a:schemeClr val="bg1"/>
                </a:solidFill>
              </a:rPr>
              <a:t>Lev livet med smerter – lær at håndtere dem!  </a:t>
            </a:r>
          </a:p>
          <a:p>
            <a:endParaRPr lang="da-DK" sz="3200" b="1" dirty="0">
              <a:solidFill>
                <a:schemeClr val="bg1"/>
              </a:solidFill>
            </a:endParaRPr>
          </a:p>
          <a:p>
            <a:endParaRPr lang="da-DK" sz="3200" b="1" dirty="0">
              <a:solidFill>
                <a:schemeClr val="bg1"/>
              </a:solidFill>
            </a:endParaRPr>
          </a:p>
        </p:txBody>
      </p:sp>
    </p:spTree>
    <p:extLst>
      <p:ext uri="{BB962C8B-B14F-4D97-AF65-F5344CB8AC3E}">
        <p14:creationId xmlns:p14="http://schemas.microsoft.com/office/powerpoint/2010/main" val="1675035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p:cNvGrpSpPr>
            <a:grpSpLocks noChangeAspect="1"/>
          </p:cNvGrpSpPr>
          <p:nvPr/>
        </p:nvGrpSpPr>
        <p:grpSpPr bwMode="auto">
          <a:xfrm>
            <a:off x="1363129" y="1246412"/>
            <a:ext cx="9053530" cy="5412754"/>
            <a:chOff x="439" y="120"/>
            <a:chExt cx="6826" cy="4081"/>
          </a:xfrm>
        </p:grpSpPr>
        <p:sp>
          <p:nvSpPr>
            <p:cNvPr id="7" name="AutoShape 3"/>
            <p:cNvSpPr>
              <a:spLocks noChangeAspect="1" noChangeArrowheads="1" noTextEdit="1"/>
            </p:cNvSpPr>
            <p:nvPr/>
          </p:nvSpPr>
          <p:spPr bwMode="auto">
            <a:xfrm>
              <a:off x="439" y="120"/>
              <a:ext cx="6804" cy="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8"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4362"/>
            <a:stretch/>
          </p:blipFill>
          <p:spPr bwMode="auto">
            <a:xfrm>
              <a:off x="453" y="120"/>
              <a:ext cx="6812" cy="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ktangel 9"/>
          <p:cNvSpPr/>
          <p:nvPr/>
        </p:nvSpPr>
        <p:spPr>
          <a:xfrm>
            <a:off x="8751947" y="2277666"/>
            <a:ext cx="3250296" cy="369332"/>
          </a:xfrm>
          <a:prstGeom prst="rect">
            <a:avLst/>
          </a:prstGeom>
        </p:spPr>
        <p:txBody>
          <a:bodyPr wrap="square">
            <a:spAutoFit/>
          </a:bodyPr>
          <a:lstStyle/>
          <a:p>
            <a:pPr algn="ctr"/>
            <a:r>
              <a:rPr lang="en-GB" sz="1800" b="1" dirty="0">
                <a:solidFill>
                  <a:srgbClr val="002034"/>
                </a:solidFill>
                <a:latin typeface="Raleway"/>
              </a:rPr>
              <a:t> </a:t>
            </a:r>
            <a:endParaRPr lang="en-GB" sz="1800" b="1" i="0" dirty="0">
              <a:solidFill>
                <a:srgbClr val="002034"/>
              </a:solidFill>
              <a:effectLst/>
              <a:latin typeface="Raleway"/>
            </a:endParaRPr>
          </a:p>
        </p:txBody>
      </p:sp>
      <p:sp>
        <p:nvSpPr>
          <p:cNvPr id="3" name="Titel 2"/>
          <p:cNvSpPr>
            <a:spLocks noGrp="1"/>
          </p:cNvSpPr>
          <p:nvPr>
            <p:ph type="title"/>
          </p:nvPr>
        </p:nvSpPr>
        <p:spPr>
          <a:xfrm>
            <a:off x="748108" y="975324"/>
            <a:ext cx="10083938" cy="642717"/>
          </a:xfrm>
        </p:spPr>
        <p:txBody>
          <a:bodyPr/>
          <a:lstStyle/>
          <a:p>
            <a:r>
              <a:rPr lang="da-DK" dirty="0"/>
              <a:t>Forekomst af smerter i muskler og led </a:t>
            </a:r>
            <a:endParaRPr lang="en-GB" dirty="0"/>
          </a:p>
        </p:txBody>
      </p:sp>
      <p:sp>
        <p:nvSpPr>
          <p:cNvPr id="4" name="Rektangel 3"/>
          <p:cNvSpPr/>
          <p:nvPr/>
        </p:nvSpPr>
        <p:spPr>
          <a:xfrm>
            <a:off x="8791364" y="6526138"/>
            <a:ext cx="4081364" cy="215444"/>
          </a:xfrm>
          <a:prstGeom prst="rect">
            <a:avLst/>
          </a:prstGeom>
        </p:spPr>
        <p:txBody>
          <a:bodyPr wrap="square">
            <a:spAutoFit/>
          </a:bodyPr>
          <a:lstStyle/>
          <a:p>
            <a:r>
              <a:rPr lang="da-DK" sz="800" dirty="0"/>
              <a:t>Danskernes Sundhed - Den Nationale Sundhedsprofil 2021</a:t>
            </a:r>
            <a:endParaRPr lang="en-GB" sz="800" dirty="0"/>
          </a:p>
        </p:txBody>
      </p:sp>
    </p:spTree>
    <p:extLst>
      <p:ext uri="{BB962C8B-B14F-4D97-AF65-F5344CB8AC3E}">
        <p14:creationId xmlns:p14="http://schemas.microsoft.com/office/powerpoint/2010/main" val="490070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a:stretch>
            <a:fillRect/>
          </a:stretch>
        </p:blipFill>
        <p:spPr>
          <a:xfrm>
            <a:off x="841003" y="1197546"/>
            <a:ext cx="4680520" cy="4680520"/>
          </a:xfrm>
          <a:prstGeom prst="rect">
            <a:avLst/>
          </a:prstGeom>
        </p:spPr>
      </p:pic>
      <p:sp>
        <p:nvSpPr>
          <p:cNvPr id="2" name="Rektangel 1"/>
          <p:cNvSpPr/>
          <p:nvPr/>
        </p:nvSpPr>
        <p:spPr>
          <a:xfrm>
            <a:off x="9337947" y="6382122"/>
            <a:ext cx="2448272" cy="338554"/>
          </a:xfrm>
          <a:prstGeom prst="rect">
            <a:avLst/>
          </a:prstGeom>
        </p:spPr>
        <p:txBody>
          <a:bodyPr wrap="square">
            <a:spAutoFit/>
          </a:bodyPr>
          <a:lstStyle/>
          <a:p>
            <a:r>
              <a:rPr lang="en-GB" sz="800" dirty="0">
                <a:hlinkClick r:id="rId4"/>
              </a:rPr>
              <a:t>https://www.sst.dk/da/Kroniskesmerter</a:t>
            </a:r>
            <a:endParaRPr lang="en-GB" sz="800" dirty="0"/>
          </a:p>
          <a:p>
            <a:endParaRPr lang="en-GB" sz="800" dirty="0"/>
          </a:p>
        </p:txBody>
      </p:sp>
      <p:sp>
        <p:nvSpPr>
          <p:cNvPr id="11" name="Pladsholder til indhold 10"/>
          <p:cNvSpPr>
            <a:spLocks noGrp="1"/>
          </p:cNvSpPr>
          <p:nvPr>
            <p:ph idx="1"/>
          </p:nvPr>
        </p:nvSpPr>
        <p:spPr>
          <a:xfrm>
            <a:off x="6025580" y="1225510"/>
            <a:ext cx="5328592" cy="5012595"/>
          </a:xfrm>
        </p:spPr>
        <p:txBody>
          <a:bodyPr/>
          <a:lstStyle/>
          <a:p>
            <a:r>
              <a:rPr lang="da-DK" sz="2400" dirty="0"/>
              <a:t>Smerter &gt;3 mdr.</a:t>
            </a:r>
          </a:p>
          <a:p>
            <a:endParaRPr lang="da-DK" sz="2400" dirty="0"/>
          </a:p>
          <a:p>
            <a:r>
              <a:rPr lang="da-DK" sz="2400" kern="1200" dirty="0"/>
              <a:t>Svært at forudsige, hvem som udvikler kroniske smerter </a:t>
            </a:r>
            <a:endParaRPr lang="da-DK" sz="2400" dirty="0"/>
          </a:p>
          <a:p>
            <a:endParaRPr lang="da-DK" sz="2400" dirty="0"/>
          </a:p>
          <a:p>
            <a:r>
              <a:rPr lang="da-DK" sz="2400" dirty="0"/>
              <a:t>5-7% oplever deres hverdag væsentlig påvirket  </a:t>
            </a:r>
          </a:p>
          <a:p>
            <a:endParaRPr lang="da-DK" sz="2400" dirty="0"/>
          </a:p>
          <a:p>
            <a:r>
              <a:rPr lang="da-DK" sz="2400" dirty="0"/>
              <a:t>Store omkostninger for samfundet ca. 60 mia.kr./årligt </a:t>
            </a:r>
          </a:p>
          <a:p>
            <a:endParaRPr lang="en-GB" sz="2400" dirty="0"/>
          </a:p>
        </p:txBody>
      </p:sp>
    </p:spTree>
    <p:extLst>
      <p:ext uri="{BB962C8B-B14F-4D97-AF65-F5344CB8AC3E}">
        <p14:creationId xmlns:p14="http://schemas.microsoft.com/office/powerpoint/2010/main" val="73717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t>Skift </a:t>
            </a:r>
            <a:r>
              <a:rPr lang="en-GB" dirty="0" err="1"/>
              <a:t>i</a:t>
            </a:r>
            <a:r>
              <a:rPr lang="en-GB" dirty="0"/>
              <a:t> </a:t>
            </a:r>
            <a:r>
              <a:rPr lang="en-GB" dirty="0" err="1"/>
              <a:t>vores</a:t>
            </a:r>
            <a:r>
              <a:rPr lang="en-GB" dirty="0"/>
              <a:t> </a:t>
            </a:r>
            <a:r>
              <a:rPr lang="en-GB" dirty="0" err="1"/>
              <a:t>forståelse</a:t>
            </a:r>
            <a:r>
              <a:rPr lang="en-GB" dirty="0"/>
              <a:t> </a:t>
            </a:r>
            <a:r>
              <a:rPr lang="en-GB" dirty="0" err="1"/>
              <a:t>af</a:t>
            </a:r>
            <a:r>
              <a:rPr lang="en-GB" dirty="0"/>
              <a:t> </a:t>
            </a:r>
            <a:r>
              <a:rPr lang="en-GB" dirty="0" err="1"/>
              <a:t>smerter</a:t>
            </a:r>
            <a:r>
              <a:rPr lang="en-GB" dirty="0"/>
              <a:t> </a:t>
            </a:r>
          </a:p>
        </p:txBody>
      </p:sp>
      <p:pic>
        <p:nvPicPr>
          <p:cNvPr id="2" name="Billede 1"/>
          <p:cNvPicPr>
            <a:picLocks noChangeAspect="1"/>
          </p:cNvPicPr>
          <p:nvPr/>
        </p:nvPicPr>
        <p:blipFill rotWithShape="1">
          <a:blip r:embed="rId3"/>
          <a:srcRect t="10610"/>
          <a:stretch/>
        </p:blipFill>
        <p:spPr>
          <a:xfrm>
            <a:off x="6169595" y="2014419"/>
            <a:ext cx="3960440" cy="3657169"/>
          </a:xfrm>
          <a:prstGeom prst="rect">
            <a:avLst/>
          </a:prstGeom>
        </p:spPr>
      </p:pic>
      <p:pic>
        <p:nvPicPr>
          <p:cNvPr id="9" name="Billede 8">
            <a:extLst>
              <a:ext uri="{FF2B5EF4-FFF2-40B4-BE49-F238E27FC236}">
                <a16:creationId xmlns:a16="http://schemas.microsoft.com/office/drawing/2014/main" id="{C7E53003-D8FC-ED47-B2E5-6E32F7A7D153}"/>
              </a:ext>
            </a:extLst>
          </p:cNvPr>
          <p:cNvPicPr>
            <a:picLocks noChangeAspect="1"/>
          </p:cNvPicPr>
          <p:nvPr/>
        </p:nvPicPr>
        <p:blipFill>
          <a:blip r:embed="rId4"/>
          <a:stretch>
            <a:fillRect/>
          </a:stretch>
        </p:blipFill>
        <p:spPr>
          <a:xfrm>
            <a:off x="1417067" y="2277666"/>
            <a:ext cx="4171230" cy="3263147"/>
          </a:xfrm>
          <a:prstGeom prst="rect">
            <a:avLst/>
          </a:prstGeom>
        </p:spPr>
      </p:pic>
    </p:spTree>
    <p:extLst>
      <p:ext uri="{BB962C8B-B14F-4D97-AF65-F5344CB8AC3E}">
        <p14:creationId xmlns:p14="http://schemas.microsoft.com/office/powerpoint/2010/main" val="106243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5" name="Gruppe 264">
            <a:extLst>
              <a:ext uri="{FF2B5EF4-FFF2-40B4-BE49-F238E27FC236}">
                <a16:creationId xmlns:a16="http://schemas.microsoft.com/office/drawing/2014/main" id="{551B4B40-6DDF-C127-A436-0B55C6128B4B}"/>
              </a:ext>
            </a:extLst>
          </p:cNvPr>
          <p:cNvGrpSpPr/>
          <p:nvPr/>
        </p:nvGrpSpPr>
        <p:grpSpPr>
          <a:xfrm>
            <a:off x="2005126" y="2469305"/>
            <a:ext cx="1692577" cy="4272857"/>
            <a:chOff x="1340801" y="1909468"/>
            <a:chExt cx="2256247" cy="5695823"/>
          </a:xfrm>
        </p:grpSpPr>
        <p:grpSp>
          <p:nvGrpSpPr>
            <p:cNvPr id="240" name="Gruppe 239">
              <a:extLst>
                <a:ext uri="{FF2B5EF4-FFF2-40B4-BE49-F238E27FC236}">
                  <a16:creationId xmlns:a16="http://schemas.microsoft.com/office/drawing/2014/main" id="{3B6628C6-D045-5D03-2CFE-D4C461F59D3D}"/>
                </a:ext>
              </a:extLst>
            </p:cNvPr>
            <p:cNvGrpSpPr>
              <a:grpSpLocks noChangeAspect="1"/>
            </p:cNvGrpSpPr>
            <p:nvPr/>
          </p:nvGrpSpPr>
          <p:grpSpPr>
            <a:xfrm>
              <a:off x="2717937" y="6427741"/>
              <a:ext cx="798759" cy="1177550"/>
              <a:chOff x="2094908" y="950900"/>
              <a:chExt cx="1065012" cy="1570066"/>
            </a:xfrm>
          </p:grpSpPr>
          <p:sp>
            <p:nvSpPr>
              <p:cNvPr id="241" name="Bue 240">
                <a:extLst>
                  <a:ext uri="{FF2B5EF4-FFF2-40B4-BE49-F238E27FC236}">
                    <a16:creationId xmlns:a16="http://schemas.microsoft.com/office/drawing/2014/main" id="{574C9C29-3902-1391-0DC3-007AF96DBD73}"/>
                  </a:ext>
                </a:extLst>
              </p:cNvPr>
              <p:cNvSpPr/>
              <p:nvPr/>
            </p:nvSpPr>
            <p:spPr>
              <a:xfrm>
                <a:off x="2094908" y="950900"/>
                <a:ext cx="1065012" cy="1065012"/>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sz="2161"/>
              </a:p>
            </p:txBody>
          </p:sp>
          <p:cxnSp>
            <p:nvCxnSpPr>
              <p:cNvPr id="242" name="Lige forbindelse 241">
                <a:extLst>
                  <a:ext uri="{FF2B5EF4-FFF2-40B4-BE49-F238E27FC236}">
                    <a16:creationId xmlns:a16="http://schemas.microsoft.com/office/drawing/2014/main" id="{EB5CF5AF-02F6-53B0-441B-356606C84630}"/>
                  </a:ext>
                </a:extLst>
              </p:cNvPr>
              <p:cNvCxnSpPr>
                <a:cxnSpLocks/>
              </p:cNvCxnSpPr>
              <p:nvPr/>
            </p:nvCxnSpPr>
            <p:spPr>
              <a:xfrm flipV="1">
                <a:off x="3159920" y="1452582"/>
                <a:ext cx="0" cy="54104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43" name="Bue 242">
                <a:extLst>
                  <a:ext uri="{FF2B5EF4-FFF2-40B4-BE49-F238E27FC236}">
                    <a16:creationId xmlns:a16="http://schemas.microsoft.com/office/drawing/2014/main" id="{C2D77110-0A0D-9D4D-7923-7B6A7420FB36}"/>
                  </a:ext>
                </a:extLst>
              </p:cNvPr>
              <p:cNvSpPr/>
              <p:nvPr/>
            </p:nvSpPr>
            <p:spPr>
              <a:xfrm rot="5400000">
                <a:off x="2094908" y="1455954"/>
                <a:ext cx="1065012" cy="1065012"/>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sz="2161" dirty="0"/>
              </a:p>
            </p:txBody>
          </p:sp>
        </p:grpSp>
        <p:grpSp>
          <p:nvGrpSpPr>
            <p:cNvPr id="244" name="Gruppe 243">
              <a:extLst>
                <a:ext uri="{FF2B5EF4-FFF2-40B4-BE49-F238E27FC236}">
                  <a16:creationId xmlns:a16="http://schemas.microsoft.com/office/drawing/2014/main" id="{E94D032A-FC4A-44D8-91BC-1A394994AFAA}"/>
                </a:ext>
              </a:extLst>
            </p:cNvPr>
            <p:cNvGrpSpPr>
              <a:grpSpLocks noChangeAspect="1"/>
            </p:cNvGrpSpPr>
            <p:nvPr/>
          </p:nvGrpSpPr>
          <p:grpSpPr>
            <a:xfrm>
              <a:off x="1474548" y="5341474"/>
              <a:ext cx="723555" cy="1080000"/>
              <a:chOff x="1488346" y="2541395"/>
              <a:chExt cx="1065012" cy="1589669"/>
            </a:xfrm>
          </p:grpSpPr>
          <p:sp>
            <p:nvSpPr>
              <p:cNvPr id="245" name="Bue 244">
                <a:extLst>
                  <a:ext uri="{FF2B5EF4-FFF2-40B4-BE49-F238E27FC236}">
                    <a16:creationId xmlns:a16="http://schemas.microsoft.com/office/drawing/2014/main" id="{E9718ED9-3F64-3A1A-977C-07082B5C8121}"/>
                  </a:ext>
                </a:extLst>
              </p:cNvPr>
              <p:cNvSpPr/>
              <p:nvPr/>
            </p:nvSpPr>
            <p:spPr>
              <a:xfrm rot="16200000">
                <a:off x="1488346" y="2541395"/>
                <a:ext cx="1065012" cy="1065012"/>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sz="2161"/>
              </a:p>
            </p:txBody>
          </p:sp>
          <p:cxnSp>
            <p:nvCxnSpPr>
              <p:cNvPr id="246" name="Lige forbindelse 245">
                <a:extLst>
                  <a:ext uri="{FF2B5EF4-FFF2-40B4-BE49-F238E27FC236}">
                    <a16:creationId xmlns:a16="http://schemas.microsoft.com/office/drawing/2014/main" id="{5F7757F8-AD1E-D2A7-6C0D-7D48A2676740}"/>
                  </a:ext>
                </a:extLst>
              </p:cNvPr>
              <p:cNvCxnSpPr>
                <a:cxnSpLocks/>
              </p:cNvCxnSpPr>
              <p:nvPr/>
            </p:nvCxnSpPr>
            <p:spPr>
              <a:xfrm flipV="1">
                <a:off x="1488346" y="3065363"/>
                <a:ext cx="0" cy="54104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47" name="Bue 246">
                <a:extLst>
                  <a:ext uri="{FF2B5EF4-FFF2-40B4-BE49-F238E27FC236}">
                    <a16:creationId xmlns:a16="http://schemas.microsoft.com/office/drawing/2014/main" id="{F967C941-A46A-AA1C-1363-D1A359CF1D60}"/>
                  </a:ext>
                </a:extLst>
              </p:cNvPr>
              <p:cNvSpPr/>
              <p:nvPr/>
            </p:nvSpPr>
            <p:spPr>
              <a:xfrm rot="10800000">
                <a:off x="1488346" y="3066052"/>
                <a:ext cx="1065012" cy="1065012"/>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sz="2161"/>
              </a:p>
            </p:txBody>
          </p:sp>
        </p:grpSp>
        <p:grpSp>
          <p:nvGrpSpPr>
            <p:cNvPr id="248" name="Gruppe 247">
              <a:extLst>
                <a:ext uri="{FF2B5EF4-FFF2-40B4-BE49-F238E27FC236}">
                  <a16:creationId xmlns:a16="http://schemas.microsoft.com/office/drawing/2014/main" id="{7D460585-0344-86D7-9FBF-B260CD534832}"/>
                </a:ext>
              </a:extLst>
            </p:cNvPr>
            <p:cNvGrpSpPr>
              <a:grpSpLocks noChangeAspect="1"/>
            </p:cNvGrpSpPr>
            <p:nvPr/>
          </p:nvGrpSpPr>
          <p:grpSpPr>
            <a:xfrm>
              <a:off x="2798289" y="4172577"/>
              <a:ext cx="798759" cy="1177550"/>
              <a:chOff x="2094908" y="950900"/>
              <a:chExt cx="1065012" cy="1570066"/>
            </a:xfrm>
          </p:grpSpPr>
          <p:sp>
            <p:nvSpPr>
              <p:cNvPr id="249" name="Bue 248">
                <a:extLst>
                  <a:ext uri="{FF2B5EF4-FFF2-40B4-BE49-F238E27FC236}">
                    <a16:creationId xmlns:a16="http://schemas.microsoft.com/office/drawing/2014/main" id="{0BAAFDF0-2947-A79E-3919-C1050228AEC2}"/>
                  </a:ext>
                </a:extLst>
              </p:cNvPr>
              <p:cNvSpPr/>
              <p:nvPr/>
            </p:nvSpPr>
            <p:spPr>
              <a:xfrm>
                <a:off x="2094908" y="950900"/>
                <a:ext cx="1065012" cy="1065012"/>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sz="2161"/>
              </a:p>
            </p:txBody>
          </p:sp>
          <p:cxnSp>
            <p:nvCxnSpPr>
              <p:cNvPr id="250" name="Lige forbindelse 249">
                <a:extLst>
                  <a:ext uri="{FF2B5EF4-FFF2-40B4-BE49-F238E27FC236}">
                    <a16:creationId xmlns:a16="http://schemas.microsoft.com/office/drawing/2014/main" id="{7B63C7C3-088F-3829-70C7-F08B3171EFDB}"/>
                  </a:ext>
                </a:extLst>
              </p:cNvPr>
              <p:cNvCxnSpPr>
                <a:cxnSpLocks/>
              </p:cNvCxnSpPr>
              <p:nvPr/>
            </p:nvCxnSpPr>
            <p:spPr>
              <a:xfrm flipV="1">
                <a:off x="3159920" y="1452582"/>
                <a:ext cx="0" cy="54104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1" name="Bue 250">
                <a:extLst>
                  <a:ext uri="{FF2B5EF4-FFF2-40B4-BE49-F238E27FC236}">
                    <a16:creationId xmlns:a16="http://schemas.microsoft.com/office/drawing/2014/main" id="{CB10C380-3CFA-909B-883D-F128F1367D36}"/>
                  </a:ext>
                </a:extLst>
              </p:cNvPr>
              <p:cNvSpPr/>
              <p:nvPr/>
            </p:nvSpPr>
            <p:spPr>
              <a:xfrm rot="5400000">
                <a:off x="2094908" y="1455954"/>
                <a:ext cx="1065012" cy="1065012"/>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sz="2161" dirty="0"/>
              </a:p>
            </p:txBody>
          </p:sp>
        </p:grpSp>
        <p:cxnSp>
          <p:nvCxnSpPr>
            <p:cNvPr id="252" name="Lige forbindelse 251">
              <a:extLst>
                <a:ext uri="{FF2B5EF4-FFF2-40B4-BE49-F238E27FC236}">
                  <a16:creationId xmlns:a16="http://schemas.microsoft.com/office/drawing/2014/main" id="{4C7AFD7A-BA59-8489-9774-8094BA19C5BD}"/>
                </a:ext>
              </a:extLst>
            </p:cNvPr>
            <p:cNvCxnSpPr>
              <a:cxnSpLocks/>
            </p:cNvCxnSpPr>
            <p:nvPr/>
          </p:nvCxnSpPr>
          <p:spPr>
            <a:xfrm>
              <a:off x="1822661" y="5341763"/>
              <a:ext cx="1388938" cy="831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Lige forbindelse 252">
              <a:extLst>
                <a:ext uri="{FF2B5EF4-FFF2-40B4-BE49-F238E27FC236}">
                  <a16:creationId xmlns:a16="http://schemas.microsoft.com/office/drawing/2014/main" id="{F94D6747-22BF-05DF-0E4E-4BB1E39BA0E7}"/>
                </a:ext>
              </a:extLst>
            </p:cNvPr>
            <p:cNvCxnSpPr>
              <a:cxnSpLocks/>
            </p:cNvCxnSpPr>
            <p:nvPr/>
          </p:nvCxnSpPr>
          <p:spPr>
            <a:xfrm flipV="1">
              <a:off x="1340801" y="1909468"/>
              <a:ext cx="1458251" cy="93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4" name="Gruppe 253">
              <a:extLst>
                <a:ext uri="{FF2B5EF4-FFF2-40B4-BE49-F238E27FC236}">
                  <a16:creationId xmlns:a16="http://schemas.microsoft.com/office/drawing/2014/main" id="{6971806E-B1FC-5675-1CF2-941FC11E1226}"/>
                </a:ext>
              </a:extLst>
            </p:cNvPr>
            <p:cNvGrpSpPr>
              <a:grpSpLocks noChangeAspect="1"/>
            </p:cNvGrpSpPr>
            <p:nvPr/>
          </p:nvGrpSpPr>
          <p:grpSpPr>
            <a:xfrm>
              <a:off x="2399672" y="1910082"/>
              <a:ext cx="798759" cy="1177550"/>
              <a:chOff x="2094908" y="950900"/>
              <a:chExt cx="1065012" cy="1570066"/>
            </a:xfrm>
          </p:grpSpPr>
          <p:sp>
            <p:nvSpPr>
              <p:cNvPr id="255" name="Bue 254">
                <a:extLst>
                  <a:ext uri="{FF2B5EF4-FFF2-40B4-BE49-F238E27FC236}">
                    <a16:creationId xmlns:a16="http://schemas.microsoft.com/office/drawing/2014/main" id="{B6FFA967-0C90-C268-F413-56B6EA6354EC}"/>
                  </a:ext>
                </a:extLst>
              </p:cNvPr>
              <p:cNvSpPr/>
              <p:nvPr/>
            </p:nvSpPr>
            <p:spPr>
              <a:xfrm>
                <a:off x="2094908" y="950900"/>
                <a:ext cx="1065012" cy="1065012"/>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sz="2161"/>
              </a:p>
            </p:txBody>
          </p:sp>
          <p:cxnSp>
            <p:nvCxnSpPr>
              <p:cNvPr id="256" name="Lige forbindelse 255">
                <a:extLst>
                  <a:ext uri="{FF2B5EF4-FFF2-40B4-BE49-F238E27FC236}">
                    <a16:creationId xmlns:a16="http://schemas.microsoft.com/office/drawing/2014/main" id="{31E764D8-FE4F-028D-244C-015F23E8FB8F}"/>
                  </a:ext>
                </a:extLst>
              </p:cNvPr>
              <p:cNvCxnSpPr>
                <a:cxnSpLocks/>
              </p:cNvCxnSpPr>
              <p:nvPr/>
            </p:nvCxnSpPr>
            <p:spPr>
              <a:xfrm flipV="1">
                <a:off x="3159920" y="1452582"/>
                <a:ext cx="0" cy="54104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7" name="Bue 256">
                <a:extLst>
                  <a:ext uri="{FF2B5EF4-FFF2-40B4-BE49-F238E27FC236}">
                    <a16:creationId xmlns:a16="http://schemas.microsoft.com/office/drawing/2014/main" id="{0CFAD348-6879-8AC9-F36D-AF28F50201F6}"/>
                  </a:ext>
                </a:extLst>
              </p:cNvPr>
              <p:cNvSpPr/>
              <p:nvPr/>
            </p:nvSpPr>
            <p:spPr>
              <a:xfrm rot="5400000">
                <a:off x="2094908" y="1455954"/>
                <a:ext cx="1065012" cy="1065012"/>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sz="2161" dirty="0"/>
              </a:p>
            </p:txBody>
          </p:sp>
        </p:grpSp>
        <p:cxnSp>
          <p:nvCxnSpPr>
            <p:cNvPr id="258" name="Lige forbindelse 257">
              <a:extLst>
                <a:ext uri="{FF2B5EF4-FFF2-40B4-BE49-F238E27FC236}">
                  <a16:creationId xmlns:a16="http://schemas.microsoft.com/office/drawing/2014/main" id="{2140E5CE-D578-52FF-BD90-87527C0E3A77}"/>
                </a:ext>
              </a:extLst>
            </p:cNvPr>
            <p:cNvCxnSpPr>
              <a:cxnSpLocks/>
            </p:cNvCxnSpPr>
            <p:nvPr/>
          </p:nvCxnSpPr>
          <p:spPr>
            <a:xfrm flipV="1">
              <a:off x="2129481" y="3090575"/>
              <a:ext cx="676676" cy="84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9" name="Gruppe 258">
              <a:extLst>
                <a:ext uri="{FF2B5EF4-FFF2-40B4-BE49-F238E27FC236}">
                  <a16:creationId xmlns:a16="http://schemas.microsoft.com/office/drawing/2014/main" id="{441621C4-53DF-D4BB-2BAF-D7A9CA51BCCE}"/>
                </a:ext>
              </a:extLst>
            </p:cNvPr>
            <p:cNvGrpSpPr>
              <a:grpSpLocks noChangeAspect="1"/>
            </p:cNvGrpSpPr>
            <p:nvPr/>
          </p:nvGrpSpPr>
          <p:grpSpPr>
            <a:xfrm>
              <a:off x="1772604" y="3090992"/>
              <a:ext cx="723555" cy="1080000"/>
              <a:chOff x="1488346" y="2541395"/>
              <a:chExt cx="1065012" cy="1589669"/>
            </a:xfrm>
          </p:grpSpPr>
          <p:sp>
            <p:nvSpPr>
              <p:cNvPr id="260" name="Bue 259">
                <a:extLst>
                  <a:ext uri="{FF2B5EF4-FFF2-40B4-BE49-F238E27FC236}">
                    <a16:creationId xmlns:a16="http://schemas.microsoft.com/office/drawing/2014/main" id="{1A0AD539-721B-A249-9054-EE4D66BEDF31}"/>
                  </a:ext>
                </a:extLst>
              </p:cNvPr>
              <p:cNvSpPr/>
              <p:nvPr/>
            </p:nvSpPr>
            <p:spPr>
              <a:xfrm rot="16200000">
                <a:off x="1488346" y="2541395"/>
                <a:ext cx="1065012" cy="1065012"/>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sz="2161"/>
              </a:p>
            </p:txBody>
          </p:sp>
          <p:cxnSp>
            <p:nvCxnSpPr>
              <p:cNvPr id="261" name="Lige forbindelse 260">
                <a:extLst>
                  <a:ext uri="{FF2B5EF4-FFF2-40B4-BE49-F238E27FC236}">
                    <a16:creationId xmlns:a16="http://schemas.microsoft.com/office/drawing/2014/main" id="{A5AC6CB4-5DF4-176B-0664-947F2F150F2F}"/>
                  </a:ext>
                </a:extLst>
              </p:cNvPr>
              <p:cNvCxnSpPr>
                <a:cxnSpLocks/>
              </p:cNvCxnSpPr>
              <p:nvPr/>
            </p:nvCxnSpPr>
            <p:spPr>
              <a:xfrm flipV="1">
                <a:off x="1488346" y="3065363"/>
                <a:ext cx="0" cy="54104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2" name="Bue 261">
                <a:extLst>
                  <a:ext uri="{FF2B5EF4-FFF2-40B4-BE49-F238E27FC236}">
                    <a16:creationId xmlns:a16="http://schemas.microsoft.com/office/drawing/2014/main" id="{F1145BDB-1F51-379F-53B6-16E45793390A}"/>
                  </a:ext>
                </a:extLst>
              </p:cNvPr>
              <p:cNvSpPr/>
              <p:nvPr/>
            </p:nvSpPr>
            <p:spPr>
              <a:xfrm rot="10800000">
                <a:off x="1488346" y="3066052"/>
                <a:ext cx="1065012" cy="1065012"/>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sz="2161"/>
              </a:p>
            </p:txBody>
          </p:sp>
        </p:grpSp>
        <p:cxnSp>
          <p:nvCxnSpPr>
            <p:cNvPr id="263" name="Lige forbindelse 262">
              <a:extLst>
                <a:ext uri="{FF2B5EF4-FFF2-40B4-BE49-F238E27FC236}">
                  <a16:creationId xmlns:a16="http://schemas.microsoft.com/office/drawing/2014/main" id="{DCEAAEBC-006D-5AB1-36DA-A21D364D6C13}"/>
                </a:ext>
              </a:extLst>
            </p:cNvPr>
            <p:cNvCxnSpPr>
              <a:cxnSpLocks/>
            </p:cNvCxnSpPr>
            <p:nvPr/>
          </p:nvCxnSpPr>
          <p:spPr>
            <a:xfrm>
              <a:off x="2112578" y="4170993"/>
              <a:ext cx="10873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kstfelt 16"/>
          <p:cNvSpPr txBox="1"/>
          <p:nvPr/>
        </p:nvSpPr>
        <p:spPr>
          <a:xfrm rot="16200000">
            <a:off x="1409860" y="3261072"/>
            <a:ext cx="2288637" cy="461665"/>
          </a:xfrm>
          <a:prstGeom prst="rect">
            <a:avLst/>
          </a:prstGeom>
          <a:noFill/>
        </p:spPr>
        <p:txBody>
          <a:bodyPr wrap="square" rtlCol="0">
            <a:spAutoFit/>
          </a:bodyPr>
          <a:lstStyle/>
          <a:p>
            <a:r>
              <a:rPr lang="da-DK" dirty="0"/>
              <a:t>Smerter </a:t>
            </a:r>
            <a:endParaRPr lang="en-GB" dirty="0"/>
          </a:p>
        </p:txBody>
      </p:sp>
      <p:sp>
        <p:nvSpPr>
          <p:cNvPr id="94" name="Tekstfelt 93"/>
          <p:cNvSpPr txBox="1"/>
          <p:nvPr/>
        </p:nvSpPr>
        <p:spPr>
          <a:xfrm>
            <a:off x="5963208" y="6057431"/>
            <a:ext cx="2288637" cy="461665"/>
          </a:xfrm>
          <a:prstGeom prst="rect">
            <a:avLst/>
          </a:prstGeom>
          <a:noFill/>
        </p:spPr>
        <p:txBody>
          <a:bodyPr wrap="square" rtlCol="0">
            <a:spAutoFit/>
          </a:bodyPr>
          <a:lstStyle/>
          <a:p>
            <a:r>
              <a:rPr lang="da-DK" dirty="0"/>
              <a:t> Tid  </a:t>
            </a:r>
            <a:endParaRPr lang="en-GB" dirty="0"/>
          </a:p>
        </p:txBody>
      </p:sp>
      <p:sp>
        <p:nvSpPr>
          <p:cNvPr id="98" name="Tekstfelt 97"/>
          <p:cNvSpPr txBox="1"/>
          <p:nvPr/>
        </p:nvSpPr>
        <p:spPr>
          <a:xfrm>
            <a:off x="5622488" y="6079174"/>
            <a:ext cx="2288637" cy="461665"/>
          </a:xfrm>
          <a:prstGeom prst="rect">
            <a:avLst/>
          </a:prstGeom>
          <a:solidFill>
            <a:schemeClr val="bg1"/>
          </a:solidFill>
        </p:spPr>
        <p:txBody>
          <a:bodyPr wrap="square" rtlCol="0">
            <a:spAutoFit/>
          </a:bodyPr>
          <a:lstStyle/>
          <a:p>
            <a:r>
              <a:rPr lang="da-DK" dirty="0"/>
              <a:t> Livstid  </a:t>
            </a:r>
            <a:endParaRPr lang="en-GB" dirty="0"/>
          </a:p>
        </p:txBody>
      </p:sp>
      <p:pic>
        <p:nvPicPr>
          <p:cNvPr id="13" name="Billed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5018" y="1573780"/>
            <a:ext cx="6094130" cy="4186954"/>
          </a:xfrm>
          <a:prstGeom prst="rect">
            <a:avLst/>
          </a:prstGeom>
        </p:spPr>
      </p:pic>
      <p:sp>
        <p:nvSpPr>
          <p:cNvPr id="3" name="Titel 2"/>
          <p:cNvSpPr>
            <a:spLocks noGrp="1"/>
          </p:cNvSpPr>
          <p:nvPr>
            <p:ph type="title"/>
          </p:nvPr>
        </p:nvSpPr>
        <p:spPr>
          <a:xfrm>
            <a:off x="921239" y="711852"/>
            <a:ext cx="10083938" cy="900000"/>
          </a:xfrm>
        </p:spPr>
        <p:txBody>
          <a:bodyPr/>
          <a:lstStyle/>
          <a:p>
            <a:r>
              <a:rPr lang="da-DK" dirty="0"/>
              <a:t>Smerter variere meget over tid </a:t>
            </a:r>
            <a:endParaRPr lang="en-GB" dirty="0"/>
          </a:p>
        </p:txBody>
      </p:sp>
    </p:spTree>
    <p:extLst>
      <p:ext uri="{BB962C8B-B14F-4D97-AF65-F5344CB8AC3E}">
        <p14:creationId xmlns:p14="http://schemas.microsoft.com/office/powerpoint/2010/main" val="380834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a:extLst>
              <a:ext uri="{FF2B5EF4-FFF2-40B4-BE49-F238E27FC236}">
                <a16:creationId xmlns:a16="http://schemas.microsoft.com/office/drawing/2014/main" id="{99C1E51C-EF03-63CB-85F9-B22D1B702447}"/>
              </a:ext>
            </a:extLst>
          </p:cNvPr>
          <p:cNvSpPr>
            <a:spLocks noGrp="1"/>
          </p:cNvSpPr>
          <p:nvPr>
            <p:ph type="title"/>
          </p:nvPr>
        </p:nvSpPr>
        <p:spPr>
          <a:xfrm>
            <a:off x="999209" y="900751"/>
            <a:ext cx="10729191" cy="540000"/>
          </a:xfrm>
        </p:spPr>
        <p:txBody>
          <a:bodyPr/>
          <a:lstStyle/>
          <a:p>
            <a:r>
              <a:rPr lang="da-DK" dirty="0"/>
              <a:t>Forebyggelses- og behandlingsindsatser  </a:t>
            </a:r>
          </a:p>
        </p:txBody>
      </p:sp>
      <p:pic>
        <p:nvPicPr>
          <p:cNvPr id="5" name="Billede 4">
            <a:extLst>
              <a:ext uri="{FF2B5EF4-FFF2-40B4-BE49-F238E27FC236}">
                <a16:creationId xmlns:a16="http://schemas.microsoft.com/office/drawing/2014/main" id="{BC9B20E1-A707-F71A-04F3-146B742BD111}"/>
              </a:ext>
            </a:extLst>
          </p:cNvPr>
          <p:cNvPicPr>
            <a:picLocks noChangeAspect="1"/>
          </p:cNvPicPr>
          <p:nvPr/>
        </p:nvPicPr>
        <p:blipFill>
          <a:blip r:embed="rId3"/>
          <a:stretch>
            <a:fillRect/>
          </a:stretch>
        </p:blipFill>
        <p:spPr>
          <a:xfrm flipH="1">
            <a:off x="1198406" y="1784261"/>
            <a:ext cx="4635914" cy="4093805"/>
          </a:xfrm>
          <a:prstGeom prst="rect">
            <a:avLst/>
          </a:prstGeom>
          <a:ln>
            <a:noFill/>
          </a:ln>
          <a:effectLst>
            <a:softEdge rad="112500"/>
          </a:effectLst>
        </p:spPr>
      </p:pic>
      <p:sp>
        <p:nvSpPr>
          <p:cNvPr id="8" name="Tekstfelt 7">
            <a:extLst>
              <a:ext uri="{FF2B5EF4-FFF2-40B4-BE49-F238E27FC236}">
                <a16:creationId xmlns:a16="http://schemas.microsoft.com/office/drawing/2014/main" id="{676E4267-D807-3A32-3EDF-CADCD5DA39DC}"/>
              </a:ext>
            </a:extLst>
          </p:cNvPr>
          <p:cNvSpPr txBox="1"/>
          <p:nvPr/>
        </p:nvSpPr>
        <p:spPr>
          <a:xfrm>
            <a:off x="468363" y="1945974"/>
            <a:ext cx="6096000" cy="461665"/>
          </a:xfrm>
          <a:prstGeom prst="rect">
            <a:avLst/>
          </a:prstGeom>
          <a:noFill/>
        </p:spPr>
        <p:txBody>
          <a:bodyPr wrap="square">
            <a:spAutoFit/>
          </a:bodyPr>
          <a:lstStyle/>
          <a:p>
            <a:pPr algn="ctr"/>
            <a:r>
              <a:rPr lang="da-DK" b="1" dirty="0">
                <a:latin typeface="Euoropa"/>
              </a:rPr>
              <a:t>Forbliv i aktivitet/bevægelse</a:t>
            </a:r>
          </a:p>
        </p:txBody>
      </p:sp>
      <p:pic>
        <p:nvPicPr>
          <p:cNvPr id="2" name="Picture 2" descr="Konsulenthjælp - Region Midtjylland">
            <a:extLst>
              <a:ext uri="{FF2B5EF4-FFF2-40B4-BE49-F238E27FC236}">
                <a16:creationId xmlns:a16="http://schemas.microsoft.com/office/drawing/2014/main" id="{51BDF9BD-D5D9-CA70-F39D-00C3797575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868" t="5611" r="13874" b="5120"/>
          <a:stretch/>
        </p:blipFill>
        <p:spPr bwMode="auto">
          <a:xfrm flipH="1">
            <a:off x="6564362" y="1812004"/>
            <a:ext cx="4478035" cy="4037714"/>
          </a:xfrm>
          <a:prstGeom prst="rect">
            <a:avLst/>
          </a:prstGeom>
          <a:ln>
            <a:noFill/>
          </a:ln>
          <a:effectLst>
            <a:softEdge rad="112500"/>
          </a:effectLst>
        </p:spPr>
      </p:pic>
      <p:sp>
        <p:nvSpPr>
          <p:cNvPr id="11" name="Pil: venstre-højre 10">
            <a:extLst>
              <a:ext uri="{FF2B5EF4-FFF2-40B4-BE49-F238E27FC236}">
                <a16:creationId xmlns:a16="http://schemas.microsoft.com/office/drawing/2014/main" id="{B5D85FB6-9BD1-8269-4411-5658BAA1B06C}"/>
              </a:ext>
            </a:extLst>
          </p:cNvPr>
          <p:cNvSpPr/>
          <p:nvPr/>
        </p:nvSpPr>
        <p:spPr>
          <a:xfrm>
            <a:off x="264939" y="5744384"/>
            <a:ext cx="11665295" cy="1009870"/>
          </a:xfrm>
          <a:prstGeom prst="left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175"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3F3018"/>
              </a:solidFill>
            </a:endParaRPr>
          </a:p>
          <a:p>
            <a:pPr algn="ctr"/>
            <a:r>
              <a:rPr lang="da-DK" b="1" dirty="0">
                <a:solidFill>
                  <a:srgbClr val="3F3018"/>
                </a:solidFill>
              </a:rPr>
              <a:t>Det man selv kan gøre virker oftest bedst!</a:t>
            </a:r>
          </a:p>
          <a:p>
            <a:pPr algn="ctr"/>
            <a:endParaRPr lang="da-DK" dirty="0">
              <a:solidFill>
                <a:srgbClr val="3F3018"/>
              </a:solidFill>
            </a:endParaRPr>
          </a:p>
        </p:txBody>
      </p:sp>
    </p:spTree>
    <p:extLst>
      <p:ext uri="{BB962C8B-B14F-4D97-AF65-F5344CB8AC3E}">
        <p14:creationId xmlns:p14="http://schemas.microsoft.com/office/powerpoint/2010/main" val="262713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7FC24016-A48F-23C5-C4E7-7C051F7415A5}"/>
              </a:ext>
            </a:extLst>
          </p:cNvPr>
          <p:cNvPicPr>
            <a:picLocks noChangeAspect="1"/>
          </p:cNvPicPr>
          <p:nvPr/>
        </p:nvPicPr>
        <p:blipFill>
          <a:blip r:embed="rId3"/>
          <a:stretch>
            <a:fillRect/>
          </a:stretch>
        </p:blipFill>
        <p:spPr>
          <a:xfrm>
            <a:off x="768995" y="981522"/>
            <a:ext cx="10854188" cy="5258131"/>
          </a:xfrm>
          <a:prstGeom prst="rect">
            <a:avLst/>
          </a:prstGeom>
        </p:spPr>
      </p:pic>
      <p:sp>
        <p:nvSpPr>
          <p:cNvPr id="3" name="Titel 2">
            <a:extLst>
              <a:ext uri="{FF2B5EF4-FFF2-40B4-BE49-F238E27FC236}">
                <a16:creationId xmlns:a16="http://schemas.microsoft.com/office/drawing/2014/main" id="{A26B8D44-0E9A-882C-42C2-71B20F62C51D}"/>
              </a:ext>
            </a:extLst>
          </p:cNvPr>
          <p:cNvSpPr>
            <a:spLocks noGrp="1"/>
          </p:cNvSpPr>
          <p:nvPr>
            <p:ph type="title"/>
          </p:nvPr>
        </p:nvSpPr>
        <p:spPr>
          <a:xfrm>
            <a:off x="939504" y="3285778"/>
            <a:ext cx="10513169" cy="900000"/>
          </a:xfrm>
          <a:solidFill>
            <a:schemeClr val="bg1"/>
          </a:solidFill>
        </p:spPr>
        <p:txBody>
          <a:bodyPr anchor="ctr" anchorCtr="0"/>
          <a:lstStyle/>
          <a:p>
            <a:pPr algn="ctr"/>
            <a:r>
              <a:rPr lang="da-DK" dirty="0"/>
              <a:t>Smerter på arbejdspladsen </a:t>
            </a:r>
          </a:p>
        </p:txBody>
      </p:sp>
    </p:spTree>
    <p:extLst>
      <p:ext uri="{BB962C8B-B14F-4D97-AF65-F5344CB8AC3E}">
        <p14:creationId xmlns:p14="http://schemas.microsoft.com/office/powerpoint/2010/main" val="8400233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RM-farver&amp;quot;&quot;/&gt;&lt;property id=&quot;20307&quot; value=&quot;256&quot;/&gt;&lt;/object&gt;&lt;object type=&quot;3&quot; unique_id=&quot;10005&quot;&gt;&lt;property id=&quot;20148&quot; value=&quot;5&quot;/&gt;&lt;property id=&quot;20300&quot; value=&quot;Slide 3 - &amp;quot;RM med petrol&amp;quot;&quot;/&gt;&lt;property id=&quot;20307&quot; value=&quot;257&quot;/&gt;&lt;/object&gt;&lt;object type=&quot;3&quot; unique_id=&quot;10006&quot;&gt;&lt;property id=&quot;20148&quot; value=&quot;5&quot;/&gt;&lt;property id=&quot;20300&quot; value=&quot;Slide 2 - &amp;quot;Overskrift&amp;quot;&quot;/&gt;&lt;property id=&quot;20307&quot; value=&quot;260&quot;/&gt;&lt;/object&gt;&lt;object type=&quot;3&quot; unique_id=&quot;10007&quot;&gt;&lt;property id=&quot;20148&quot; value=&quot;5&quot;/&gt;&lt;property id=&quot;20300&quot; value=&quot;Slide 4 - &amp;quot;Overskrift&amp;quot;&quot;/&gt;&lt;property id=&quot;20307&quot; value=&quot;261&quot;/&gt;&lt;/object&gt;&lt;object type=&quot;3&quot; unique_id=&quot;10008&quot;&gt;&lt;property id=&quot;20148&quot; value=&quot;5&quot;/&gt;&lt;property id=&quot;20300&quot; value=&quot;Slide 5 - &amp;quot;RM med grøn&amp;quot;&quot;/&gt;&lt;property id=&quot;20307&quot; value=&quot;258&quot;/&gt;&lt;/object&gt;&lt;object type=&quot;3&quot; unique_id=&quot;10009&quot;&gt;&lt;property id=&quot;20148&quot; value=&quot;5&quot;/&gt;&lt;property id=&quot;20300&quot; value=&quot;Slide 6 - &amp;quot;Overskrift&amp;quot;&quot;/&gt;&lt;property id=&quot;20307&quot; value=&quot;262&quot;/&gt;&lt;/object&gt;&lt;object type=&quot;3&quot; unique_id=&quot;10010&quot;&gt;&lt;property id=&quot;20148&quot; value=&quot;5&quot;/&gt;&lt;property id=&quot;20300&quot; value=&quot;Slide 7 - &amp;quot;RM med orange&amp;quot;&quot;/&gt;&lt;property id=&quot;20307&quot; value=&quot;259&quot;/&gt;&lt;/object&gt;&lt;object type=&quot;3&quot; unique_id=&quot;10011&quot;&gt;&lt;property id=&quot;20148&quot; value=&quot;5&quot;/&gt;&lt;property id=&quot;20300&quot; value=&quot;Slide 8 - &amp;quot;Overskrift&amp;quot;&quot;/&gt;&lt;property id=&quot;20307&quot; value=&quot;263&quot;/&gt;&lt;/object&gt;&lt;/object&gt;&lt;/object&gt;&lt;/database&gt;"/>
  <p:tag name="SECTOMILLISECCONVERTED" val="1"/>
</p:tagLst>
</file>

<file path=ppt/theme/theme1.xml><?xml version="1.0" encoding="utf-8"?>
<a:theme xmlns:a="http://schemas.openxmlformats.org/drawingml/2006/main" name="RM-multicolour_16-9_v02">
  <a:themeElements>
    <a:clrScheme name="RM Multicolour2">
      <a:dk1>
        <a:srgbClr val="000000"/>
      </a:dk1>
      <a:lt1>
        <a:srgbClr val="FFFFFF"/>
      </a:lt1>
      <a:dk2>
        <a:srgbClr val="990033"/>
      </a:dk2>
      <a:lt2>
        <a:srgbClr val="EFECE6"/>
      </a:lt2>
      <a:accent1>
        <a:srgbClr val="CCCC66"/>
      </a:accent1>
      <a:accent2>
        <a:srgbClr val="256575"/>
      </a:accent2>
      <a:accent3>
        <a:srgbClr val="CC6633"/>
      </a:accent3>
      <a:accent4>
        <a:srgbClr val="9B9B50"/>
      </a:accent4>
      <a:accent5>
        <a:srgbClr val="84715E"/>
      </a:accent5>
      <a:accent6>
        <a:srgbClr val="990033"/>
      </a:accent6>
      <a:hlink>
        <a:srgbClr val="990033"/>
      </a:hlink>
      <a:folHlink>
        <a:srgbClr val="113F49"/>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cap="sq">
          <a:solidFill>
            <a:schemeClr val="tx1"/>
          </a:solidFill>
        </a:ln>
      </a:spPr>
      <a:bodyPr rtlCol="0" anchor="ctr"/>
      <a:lstStyle>
        <a:defPPr algn="ctr">
          <a:defRPr dirty="0">
            <a:solidFill>
              <a:srgbClr val="3F3018"/>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M-multicolour_16-9_v04.potx" id="{B70F2534-6865-4AEC-B852-0218A21872F8}" vid="{C6803DDC-A865-4FF3-A9EF-6C0265BF60AB}"/>
    </a:ext>
  </a:extLst>
</a:theme>
</file>

<file path=ppt/theme/theme2.xml><?xml version="1.0" encoding="utf-8"?>
<a:theme xmlns:a="http://schemas.openxmlformats.org/drawingml/2006/main" name="1_RM-multicolour_16-9_v02">
  <a:themeElements>
    <a:clrScheme name="RM Multicolour2">
      <a:dk1>
        <a:srgbClr val="000000"/>
      </a:dk1>
      <a:lt1>
        <a:srgbClr val="FFFFFF"/>
      </a:lt1>
      <a:dk2>
        <a:srgbClr val="990033"/>
      </a:dk2>
      <a:lt2>
        <a:srgbClr val="EFECE6"/>
      </a:lt2>
      <a:accent1>
        <a:srgbClr val="CCCC66"/>
      </a:accent1>
      <a:accent2>
        <a:srgbClr val="256575"/>
      </a:accent2>
      <a:accent3>
        <a:srgbClr val="CC6633"/>
      </a:accent3>
      <a:accent4>
        <a:srgbClr val="9B9B50"/>
      </a:accent4>
      <a:accent5>
        <a:srgbClr val="84715E"/>
      </a:accent5>
      <a:accent6>
        <a:srgbClr val="990033"/>
      </a:accent6>
      <a:hlink>
        <a:srgbClr val="990033"/>
      </a:hlink>
      <a:folHlink>
        <a:srgbClr val="113F49"/>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cap="sq">
          <a:solidFill>
            <a:schemeClr val="tx1"/>
          </a:solidFill>
        </a:ln>
      </a:spPr>
      <a:bodyPr rtlCol="0" anchor="ctr"/>
      <a:lstStyle>
        <a:defPPr algn="ctr">
          <a:defRPr dirty="0">
            <a:solidFill>
              <a:srgbClr val="3F3018"/>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M-multicolour_16-9_v04.potx" id="{B70F2534-6865-4AEC-B852-0218A21872F8}" vid="{C6803DDC-A865-4FF3-A9EF-6C0265BF60AB}"/>
    </a:ext>
  </a:ext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1582</TotalTime>
  <Words>2684</Words>
  <Application>Microsoft Office PowerPoint</Application>
  <PresentationFormat>Brugerdefineret</PresentationFormat>
  <Paragraphs>362</Paragraphs>
  <Slides>31</Slides>
  <Notes>27</Notes>
  <HiddenSlides>0</HiddenSlides>
  <MMClips>0</MMClips>
  <ScaleCrop>false</ScaleCrop>
  <HeadingPairs>
    <vt:vector size="6" baseType="variant">
      <vt:variant>
        <vt:lpstr>Benyttede skrifttyper</vt:lpstr>
      </vt:variant>
      <vt:variant>
        <vt:i4>7</vt:i4>
      </vt:variant>
      <vt:variant>
        <vt:lpstr>Tema</vt:lpstr>
      </vt:variant>
      <vt:variant>
        <vt:i4>2</vt:i4>
      </vt:variant>
      <vt:variant>
        <vt:lpstr>Slidetitler</vt:lpstr>
      </vt:variant>
      <vt:variant>
        <vt:i4>31</vt:i4>
      </vt:variant>
    </vt:vector>
  </HeadingPairs>
  <TitlesOfParts>
    <vt:vector size="40" baseType="lpstr">
      <vt:lpstr>Arial</vt:lpstr>
      <vt:lpstr>Calibri</vt:lpstr>
      <vt:lpstr>Euoropa</vt:lpstr>
      <vt:lpstr>Raleway</vt:lpstr>
      <vt:lpstr>Times New Roman</vt:lpstr>
      <vt:lpstr>Verdana</vt:lpstr>
      <vt:lpstr>Wingdings</vt:lpstr>
      <vt:lpstr>RM-multicolour_16-9_v02</vt:lpstr>
      <vt:lpstr>1_RM-multicolour_16-9_v02</vt:lpstr>
      <vt:lpstr>Smerter i muskler og led – lev med det? </vt:lpstr>
      <vt:lpstr>Dagens oplæg </vt:lpstr>
      <vt:lpstr>Forekomst af smerter i muskler og led </vt:lpstr>
      <vt:lpstr>Forekomst af smerter i muskler og led </vt:lpstr>
      <vt:lpstr>PowerPoint-præsentation</vt:lpstr>
      <vt:lpstr>Skift i vores forståelse af smerter </vt:lpstr>
      <vt:lpstr>Smerter variere meget over tid </vt:lpstr>
      <vt:lpstr>Forebyggelses- og behandlingsindsatser  </vt:lpstr>
      <vt:lpstr>Smerter på arbejdspladsen </vt:lpstr>
      <vt:lpstr>PowerPoint-præsentation</vt:lpstr>
      <vt:lpstr>Forebyggende tiltag </vt:lpstr>
      <vt:lpstr>Er indsatsen lykkes?</vt:lpstr>
      <vt:lpstr>Forståelsen af smerter er noget vi deler!</vt:lpstr>
      <vt:lpstr>PowerPoint-præsentation</vt:lpstr>
      <vt:lpstr>PowerPoint-præsentation</vt:lpstr>
      <vt:lpstr>Arbejdspladskultur </vt:lpstr>
      <vt:lpstr>Hvordan er MSB kulturen på jeres virksomhed?</vt:lpstr>
      <vt:lpstr>MSB Kultur projektet </vt:lpstr>
      <vt:lpstr>Formål </vt:lpstr>
      <vt:lpstr>Hvad gjorde vi?</vt:lpstr>
      <vt:lpstr>Hvad fandt vi? </vt:lpstr>
      <vt:lpstr> Brancher </vt:lpstr>
      <vt:lpstr>Sammenhæng mellem MSB klima, smerter og sygefravær </vt:lpstr>
      <vt:lpstr>Hvordan håndterer ledelsen MSB på jeres virksomhed? </vt:lpstr>
      <vt:lpstr>Når vi kiggede nærmere </vt:lpstr>
      <vt:lpstr>Arbejdspladskulturens betydning for  håndtering af smerter</vt:lpstr>
      <vt:lpstr>Opsamling</vt:lpstr>
      <vt:lpstr>PowerPoint-præsentation</vt:lpstr>
      <vt:lpstr>Udvikling af spørgeskema til at måle MSB Klima </vt:lpstr>
      <vt:lpstr>Nye redskaber til håndtering af smerter </vt:lpstr>
      <vt:lpstr>PowerPoint-præsentation</vt:lpstr>
    </vt:vector>
  </TitlesOfParts>
  <Company>Region Midtjylland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Smerter i muskler og led – lev med det?</dc:title>
  <dc:creator>David Høyrup Christiansen</dc:creator>
  <cp:lastModifiedBy>David Høyrup Christiansen</cp:lastModifiedBy>
  <cp:revision>2529</cp:revision>
  <cp:lastPrinted>2020-01-23T11:37:56Z</cp:lastPrinted>
  <dcterms:created xsi:type="dcterms:W3CDTF">2023-11-09T13:04:34Z</dcterms:created>
  <dcterms:modified xsi:type="dcterms:W3CDTF">2024-09-16T06:39:21Z</dcterms:modified>
</cp:coreProperties>
</file>