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4" r:id="rId3"/>
    <p:sldId id="259" r:id="rId4"/>
    <p:sldId id="287" r:id="rId5"/>
    <p:sldId id="290" r:id="rId6"/>
    <p:sldId id="293" r:id="rId7"/>
    <p:sldId id="289" r:id="rId8"/>
    <p:sldId id="291" r:id="rId9"/>
    <p:sldId id="295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297" r:id="rId18"/>
    <p:sldId id="298" r:id="rId19"/>
    <p:sldId id="299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164"/>
    <a:srgbClr val="F59B00"/>
    <a:srgbClr val="96C31E"/>
    <a:srgbClr val="007D87"/>
    <a:srgbClr val="A5BEB9"/>
    <a:srgbClr val="00A0A5"/>
    <a:srgbClr val="96CDDC"/>
    <a:srgbClr val="5A2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83" d="100"/>
          <a:sy n="83" d="100"/>
        </p:scale>
        <p:origin x="8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7C2C-ED69-4B93-9D5E-136944B55119}" type="datetimeFigureOut">
              <a:rPr lang="da-DK" smtClean="0"/>
              <a:pPr/>
              <a:t>21-11-2022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3BA8-5EF9-4850-B6D1-F10C1DBB4A3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4293096"/>
            <a:ext cx="5475078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60000" y="2196001"/>
            <a:ext cx="10363200" cy="1470025"/>
          </a:xfrm>
        </p:spPr>
        <p:txBody>
          <a:bodyPr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Klavika Bold" panose="020B0806040000020004" pitchFamily="34" charset="0"/>
              </a:defRPr>
            </a:lvl1pPr>
          </a:lstStyle>
          <a:p>
            <a:r>
              <a:rPr lang="da-DK" dirty="0"/>
              <a:t>Klik for at redigere overskriften på forsiden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525345"/>
            <a:ext cx="2844800" cy="196131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</a:lstStyle>
          <a:p>
            <a:fld id="{3FF77D7E-53AF-4F1C-9D2A-C54E9040CCEB}" type="datetime1">
              <a:rPr lang="da-DK" smtClean="0"/>
              <a:pPr/>
              <a:t>21-11-2022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525345"/>
            <a:ext cx="3860800" cy="196131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</a:lstStyle>
          <a:p>
            <a:r>
              <a:rPr lang="da-DK" dirty="0"/>
              <a:t>side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525345"/>
            <a:ext cx="2844800" cy="196131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9600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bg1"/>
                </a:solidFill>
                <a:latin typeface="Klavika Bold" panose="020B080604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underoverskriften på forsiden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99AD99DA-51EE-48F9-B0EE-524F7FAB1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620687"/>
            <a:ext cx="6131868" cy="1355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800000"/>
            <a:ext cx="11303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60000" y="2204865"/>
            <a:ext cx="10272000" cy="3888433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2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75787" y="6525344"/>
            <a:ext cx="3860800" cy="198000"/>
          </a:xfrm>
        </p:spPr>
        <p:txBody>
          <a:bodyPr/>
          <a:lstStyle/>
          <a:p>
            <a:r>
              <a:rPr lang="da-DK"/>
              <a:t>side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84299" y="6525344"/>
            <a:ext cx="2844800" cy="198000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525345"/>
            <a:ext cx="2844800" cy="196131"/>
          </a:xfrm>
        </p:spPr>
        <p:txBody>
          <a:bodyPr/>
          <a:lstStyle/>
          <a:p>
            <a:fld id="{7A200421-7511-40DA-99C2-6ADA1856E10E}" type="datetime1">
              <a:rPr lang="da-DK" smtClean="0"/>
              <a:pPr/>
              <a:t>21-11-2022</a:t>
            </a:fld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60000" y="432000"/>
            <a:ext cx="5294379" cy="980776"/>
          </a:xfrm>
        </p:spPr>
        <p:txBody>
          <a:bodyPr>
            <a:noAutofit/>
          </a:bodyPr>
          <a:lstStyle>
            <a:lvl1pPr algn="l">
              <a:defRPr sz="2400" b="0">
                <a:latin typeface="Klavika Medium" panose="020B0803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67" y="524624"/>
            <a:ext cx="3599688" cy="795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800000"/>
            <a:ext cx="11303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60000" y="2160000"/>
            <a:ext cx="4800000" cy="39960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40000" y="2160000"/>
            <a:ext cx="4848555" cy="39960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23392" y="6525344"/>
            <a:ext cx="2844800" cy="198000"/>
          </a:xfrm>
        </p:spPr>
        <p:txBody>
          <a:bodyPr/>
          <a:lstStyle/>
          <a:p>
            <a:fld id="{72ABF533-2B91-4ABA-986E-04B32634B403}" type="datetime1">
              <a:rPr lang="da-DK" smtClean="0"/>
              <a:pPr/>
              <a:t>21-11-2022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75787" y="6525344"/>
            <a:ext cx="3860800" cy="198000"/>
          </a:xfrm>
        </p:spPr>
        <p:txBody>
          <a:bodyPr/>
          <a:lstStyle/>
          <a:p>
            <a:r>
              <a:rPr lang="da-DK"/>
              <a:t>side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688288" y="6525344"/>
            <a:ext cx="2844800" cy="198000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60000" y="432000"/>
            <a:ext cx="5294379" cy="980776"/>
          </a:xfrm>
        </p:spPr>
        <p:txBody>
          <a:bodyPr>
            <a:noAutofit/>
          </a:bodyPr>
          <a:lstStyle>
            <a:lvl1pPr algn="l">
              <a:defRPr sz="2400" b="0">
                <a:latin typeface="Klavika Medium" panose="020B0803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67" y="524624"/>
            <a:ext cx="3599688" cy="795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B42-C7B8-4C23-8CBF-51BAC2826B90}" type="datetime1">
              <a:rPr lang="da-DK" smtClean="0"/>
              <a:pPr/>
              <a:t>21-11-2022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B898-E7E2-4EFD-95EE-9FA59493761E}" type="datetime1">
              <a:rPr lang="da-DK" smtClean="0"/>
              <a:pPr/>
              <a:t>21-11-2022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453336"/>
            <a:ext cx="2844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D30A-E01A-440C-8DE8-3C0B34BFE6D9}" type="datetime1">
              <a:rPr lang="da-DK" smtClean="0"/>
              <a:pPr/>
              <a:t>21-11-2022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453336"/>
            <a:ext cx="3860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side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453336"/>
            <a:ext cx="2844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A4E93-1DFA-4C6C-985A-F1AAF5826C31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Klavika Bold" panose="020B08060400000200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0" dirty="0"/>
              <a:t>Husk arbejdsmiljøet, når I tager teknologi i brug 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Temadag d. 22. november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E175668-F798-B9DF-E804-E3DF00DEC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7" t="1" r="-1" b="10"/>
          <a:stretch/>
        </p:blipFill>
        <p:spPr>
          <a:xfrm>
            <a:off x="1948625" y="2060848"/>
            <a:ext cx="2153717" cy="2281729"/>
          </a:xfrm>
          <a:prstGeom prst="flowChartConnector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Observér og tal med kollegerne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7818D23-5885-E793-A38D-3F97A8635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348" y="1844824"/>
            <a:ext cx="6192688" cy="4400292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D12D183-130B-6F6D-C6AE-B83C2D121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7" y="4616316"/>
            <a:ext cx="2323857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0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Vurdér risici og del viden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FC78A8F-CDE6-0B59-FEA2-0FEFB0A8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140" y="2060848"/>
            <a:ext cx="2224605" cy="2408417"/>
          </a:xfrm>
          <a:prstGeom prst="flowChartConnector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DDB2A38-41E3-66D6-AF24-83D27D6B5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904656" cy="6915506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C614D40-1E7F-A0FE-2AE8-0A5907404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8" y="4653137"/>
            <a:ext cx="2264964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2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Forbered arbejdspladsen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314DFBE-A6A0-BF0A-67B4-639178BF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60" y="2186854"/>
            <a:ext cx="2307391" cy="2209502"/>
          </a:xfrm>
          <a:prstGeom prst="flowChartConnector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A7FD345-FA5A-1A61-3D5F-5F79FB6DE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800" y="0"/>
            <a:ext cx="7338972" cy="6858000"/>
          </a:xfrm>
          <a:prstGeom prst="rect">
            <a:avLst/>
          </a:prstGeom>
        </p:spPr>
      </p:pic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C19FC3C-3F63-FE9C-C9DA-E721EB4A2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" y="4632117"/>
            <a:ext cx="2235382" cy="15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Hold øje med at oplæring finder sted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9C0A02A-004C-D8F1-0C05-19AF3ADA7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9"/>
          <a:stretch/>
        </p:blipFill>
        <p:spPr>
          <a:xfrm>
            <a:off x="1790981" y="2204864"/>
            <a:ext cx="2383048" cy="2312740"/>
          </a:xfrm>
          <a:prstGeom prst="flowChartConnector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E0F7A7C-4F0E-8C8C-56A7-6F5C063F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3" y="2259610"/>
            <a:ext cx="6696744" cy="4058112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9850DF6-C47A-C4C0-3B7D-B4ECF51B9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6" y="4653136"/>
            <a:ext cx="2232249" cy="15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3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Indsaml og dokumentér erfaringer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B9C7DEF-3FD5-D519-3DAA-FCD140C7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52" y="2201572"/>
            <a:ext cx="2292013" cy="2301849"/>
          </a:xfrm>
          <a:prstGeom prst="flowChartConnector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331DCB3-5D07-D1A0-AEE8-3752BAEA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44" y="1870582"/>
            <a:ext cx="5336756" cy="4457700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8D5E09F-CC90-B4F4-32B2-8CDD194CB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7" y="4614282"/>
            <a:ext cx="2292013" cy="16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 med forslag til MED/SU og ledelse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3ADC617-6FC0-ED8A-AAFE-0E723C3DB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97" y="2132856"/>
            <a:ext cx="2298715" cy="2323273"/>
          </a:xfrm>
          <a:prstGeom prst="flowChartConnector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8E091CF-CD5D-05E7-26FE-F269A22C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02" y="1928664"/>
            <a:ext cx="6142442" cy="4380656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8F70A96-3132-3A4F-7AC5-FD5535234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2" y="4635582"/>
            <a:ext cx="2298715" cy="16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6D8E26-684C-43FB-8F72-0CCAD0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 ved bordene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2ACD80-D6F2-48AE-8904-3B8018BF764A}"/>
              </a:ext>
            </a:extLst>
          </p:cNvPr>
          <p:cNvSpPr/>
          <p:nvPr/>
        </p:nvSpPr>
        <p:spPr>
          <a:xfrm>
            <a:off x="1487488" y="3164775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A066448-D7A9-86C2-5BB1-D1BFE01DA1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514967">
            <a:off x="1243630" y="1785162"/>
            <a:ext cx="3097206" cy="4385425"/>
          </a:xfr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C070CEF-53DC-2DBE-20F3-2A3B17F4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0655">
            <a:off x="4173661" y="2074374"/>
            <a:ext cx="4161437" cy="16486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62D1891-C2F0-4B35-86CA-438F8C411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803">
            <a:off x="8413850" y="2130110"/>
            <a:ext cx="2958972" cy="2069330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B27CF49-5CA6-2081-021E-1BB0B8A52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678">
            <a:off x="7485730" y="4490344"/>
            <a:ext cx="2550272" cy="1791287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8D8FDCF-FB08-65A1-F8CF-7CE97A4D6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110">
            <a:off x="6749226" y="4197565"/>
            <a:ext cx="2550272" cy="1796352"/>
          </a:xfrm>
          <a:prstGeom prst="rect">
            <a:avLst/>
          </a:prstGeom>
        </p:spPr>
      </p:pic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245751B-238F-7CAD-F88F-1B25F4544A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560">
            <a:off x="5993952" y="3850036"/>
            <a:ext cx="2569166" cy="179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3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E8FA5CC-5A1D-8D3C-AE1F-EF432036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 ved Klarahus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78A3805-78AA-175B-B910-8BFB3E2B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2" y="1873710"/>
            <a:ext cx="6288128" cy="152507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183FEFA-0571-AB3D-DA1B-1E250D77A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12" y="3398788"/>
            <a:ext cx="5331048" cy="301292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5E25227-0188-06BD-EEE5-58154E028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560" y="3386155"/>
            <a:ext cx="5331048" cy="30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8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52E6A1D-E5FA-61DF-68E3-751752F79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sz="2400" dirty="0"/>
              <a:t>Opsamling på gruppearbejdet</a:t>
            </a:r>
          </a:p>
          <a:p>
            <a:pPr>
              <a:defRPr/>
            </a:pPr>
            <a:r>
              <a:rPr lang="da-DK" sz="2400" dirty="0"/>
              <a:t>Husk at udfylde vores evaluering om temadagen </a:t>
            </a:r>
            <a:r>
              <a:rPr lang="da-DK" sz="2400" dirty="0">
                <a:sym typeface="Wingdings" panose="05000000000000000000" pitchFamily="2" charset="2"/>
              </a:rPr>
              <a:t> </a:t>
            </a:r>
            <a:endParaRPr lang="da-DK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B74624-28C9-9CA9-DDA3-F44C099D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404664"/>
            <a:ext cx="5294379" cy="980776"/>
          </a:xfrm>
        </p:spPr>
        <p:txBody>
          <a:bodyPr/>
          <a:lstStyle/>
          <a:p>
            <a:r>
              <a:rPr lang="da-DK" dirty="0"/>
              <a:t>Afrunding på dagen</a:t>
            </a:r>
          </a:p>
        </p:txBody>
      </p:sp>
    </p:spTree>
    <p:extLst>
      <p:ext uri="{BB962C8B-B14F-4D97-AF65-F5344CB8AC3E}">
        <p14:creationId xmlns:p14="http://schemas.microsoft.com/office/powerpoint/2010/main" val="1860727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0" dirty="0"/>
              <a:t>Tak for i dag!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Kom godt hjem</a:t>
            </a:r>
          </a:p>
        </p:txBody>
      </p:sp>
    </p:spTree>
    <p:extLst>
      <p:ext uri="{BB962C8B-B14F-4D97-AF65-F5344CB8AC3E}">
        <p14:creationId xmlns:p14="http://schemas.microsoft.com/office/powerpoint/2010/main" val="79794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6D8E26-684C-43FB-8F72-0CCAD0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Velkomst ved Tina Møller Nielsen KL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2ACD80-D6F2-48AE-8904-3B8018BF764A}"/>
              </a:ext>
            </a:extLst>
          </p:cNvPr>
          <p:cNvSpPr/>
          <p:nvPr/>
        </p:nvSpPr>
        <p:spPr>
          <a:xfrm>
            <a:off x="1487488" y="3164775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A066448-D7A9-86C2-5BB1-D1BFE01DA1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514967">
            <a:off x="1243630" y="1785162"/>
            <a:ext cx="3097206" cy="4385425"/>
          </a:xfr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C070CEF-53DC-2DBE-20F3-2A3B17F4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0655">
            <a:off x="4173661" y="2074374"/>
            <a:ext cx="4161437" cy="16486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62D1891-C2F0-4B35-86CA-438F8C411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803">
            <a:off x="8413850" y="2130110"/>
            <a:ext cx="2958972" cy="2069330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B27CF49-5CA6-2081-021E-1BB0B8A52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678">
            <a:off x="7485730" y="4490344"/>
            <a:ext cx="2550272" cy="1791287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8D8FDCF-FB08-65A1-F8CF-7CE97A4D6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110">
            <a:off x="6749226" y="4197565"/>
            <a:ext cx="2550272" cy="1796352"/>
          </a:xfrm>
          <a:prstGeom prst="rect">
            <a:avLst/>
          </a:prstGeom>
        </p:spPr>
      </p:pic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245751B-238F-7CAD-F88F-1B25F4544A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560">
            <a:off x="5993952" y="3850036"/>
            <a:ext cx="2569166" cy="179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8620F40-F1C2-55D8-7818-FB981551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844824"/>
            <a:ext cx="10272000" cy="4581177"/>
          </a:xfrm>
        </p:spPr>
        <p:txBody>
          <a:bodyPr>
            <a:normAutofit/>
          </a:bodyPr>
          <a:lstStyle/>
          <a:p>
            <a:r>
              <a:rPr lang="da-DK" sz="2400" dirty="0"/>
              <a:t>12:10	Værktøjet ”Husk arbejdsmiljøet….” – Introduktion</a:t>
            </a:r>
          </a:p>
          <a:p>
            <a:r>
              <a:rPr lang="da-DK" sz="2400" dirty="0"/>
              <a:t>12:20	Erfaringer fra Sygehus Sønderjylland</a:t>
            </a:r>
          </a:p>
          <a:p>
            <a:r>
              <a:rPr lang="da-DK" sz="2400" dirty="0"/>
              <a:t>12:50	Erfaringer fra Bostedet Vangeleddet</a:t>
            </a:r>
          </a:p>
          <a:p>
            <a:r>
              <a:rPr lang="da-DK" sz="2400" dirty="0"/>
              <a:t>13:20	Pause og rundvisning</a:t>
            </a:r>
          </a:p>
          <a:p>
            <a:r>
              <a:rPr lang="da-DK" sz="2400" dirty="0"/>
              <a:t>13:40	Oplæg v. Sidsel </a:t>
            </a:r>
            <a:r>
              <a:rPr lang="da-DK" sz="2400" dirty="0" err="1"/>
              <a:t>Lond</a:t>
            </a:r>
            <a:r>
              <a:rPr lang="da-DK" sz="2400" dirty="0"/>
              <a:t> Grosen, Roskilde Universitet</a:t>
            </a:r>
          </a:p>
          <a:p>
            <a:r>
              <a:rPr lang="da-DK" sz="2400" dirty="0"/>
              <a:t>14:10	Værktøjet ”Husk arbejdsmiljøet….” – Metoden</a:t>
            </a:r>
          </a:p>
          <a:p>
            <a:r>
              <a:rPr lang="da-DK" sz="2400" dirty="0"/>
              <a:t>14:25	Brug værktøjet: Øvelser, viden og dialog</a:t>
            </a:r>
          </a:p>
          <a:p>
            <a:r>
              <a:rPr lang="da-DK" sz="2400" dirty="0"/>
              <a:t>15:15	Erfaringer fra Plejecenter Klarahus</a:t>
            </a:r>
          </a:p>
          <a:p>
            <a:r>
              <a:rPr lang="da-DK" sz="2400" dirty="0"/>
              <a:t>15:45	Opsamling og afrunding</a:t>
            </a:r>
          </a:p>
          <a:p>
            <a:r>
              <a:rPr lang="da-DK" sz="2400" dirty="0"/>
              <a:t>16:00	Tak for i dag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F6D8E26-684C-43FB-8F72-0CCAD0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indhold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FCF8CA7-241F-6464-AE65-7955C5C7D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3980456"/>
            <a:ext cx="2673390" cy="24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6D8E26-684C-43FB-8F72-0CCAD0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Værktøjet -</a:t>
            </a:r>
            <a:br>
              <a:rPr lang="da-DK" dirty="0"/>
            </a:br>
            <a:r>
              <a:rPr lang="da-DK" dirty="0"/>
              <a:t>guide til den aktive arbejdsmiljøgruppe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2FDC272-10FA-04B8-BB97-B0BD8DD88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1" y="2033021"/>
            <a:ext cx="3799644" cy="357713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221DA63-4812-0D74-FD6D-E2C037A18DCA}"/>
              </a:ext>
            </a:extLst>
          </p:cNvPr>
          <p:cNvSpPr txBox="1"/>
          <p:nvPr/>
        </p:nvSpPr>
        <p:spPr>
          <a:xfrm>
            <a:off x="797774" y="2060848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latin typeface="Klavika Light" panose="020B0506040000020004" pitchFamily="34" charset="0"/>
              </a:rPr>
              <a:t>. </a:t>
            </a:r>
          </a:p>
          <a:p>
            <a:r>
              <a:rPr lang="da-DK" sz="1200" b="1" dirty="0">
                <a:latin typeface="Klavika Light" panose="020B0506040000020004" pitchFamily="34" charset="0"/>
              </a:rPr>
              <a:t>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5AD63A6-C4F7-918D-48BA-66C5AF2DE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40" y="1835896"/>
            <a:ext cx="5005675" cy="457905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0C5C6E8-FB68-C8EC-DE35-B448CC38223E}"/>
              </a:ext>
            </a:extLst>
          </p:cNvPr>
          <p:cNvSpPr txBox="1"/>
          <p:nvPr/>
        </p:nvSpPr>
        <p:spPr>
          <a:xfrm flipH="1">
            <a:off x="10209030" y="1916832"/>
            <a:ext cx="13164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>
                <a:latin typeface="Klavika Light" panose="020B0506040000020004" pitchFamily="34" charset="0"/>
              </a:rPr>
              <a:t>E</a:t>
            </a:r>
            <a:r>
              <a:rPr lang="da-DK" sz="1800" b="1" dirty="0">
                <a:latin typeface="Klavika Light" panose="020B0506040000020004" pitchFamily="34" charset="0"/>
              </a:rPr>
              <a:t>n aktiv AMG </a:t>
            </a:r>
            <a:r>
              <a:rPr lang="da-DK" b="1" dirty="0">
                <a:latin typeface="Klavika Light" panose="020B0506040000020004" pitchFamily="34" charset="0"/>
              </a:rPr>
              <a:t>kan </a:t>
            </a:r>
            <a:r>
              <a:rPr lang="da-DK" sz="1800" b="1" dirty="0">
                <a:latin typeface="Klavika Light" panose="020B0506040000020004" pitchFamily="34" charset="0"/>
              </a:rPr>
              <a:t>påvirke de beslutninger, der træffes i processens </a:t>
            </a:r>
          </a:p>
          <a:p>
            <a:r>
              <a:rPr lang="da-DK" sz="1800" b="1" dirty="0">
                <a:latin typeface="Klavika Light" panose="020B0506040000020004" pitchFamily="34" charset="0"/>
              </a:rPr>
              <a:t>seks faser. </a:t>
            </a:r>
          </a:p>
          <a:p>
            <a:r>
              <a:rPr lang="da-DK" b="1" dirty="0">
                <a:latin typeface="Klavika Light" panose="020B0506040000020004" pitchFamily="34" charset="0"/>
              </a:rPr>
              <a:t>Indsatsen </a:t>
            </a:r>
            <a:r>
              <a:rPr lang="da-DK" sz="1800" b="1" dirty="0">
                <a:latin typeface="Klavika Light" panose="020B0506040000020004" pitchFamily="34" charset="0"/>
              </a:rPr>
              <a:t> må være ubrudt  gennem </a:t>
            </a:r>
          </a:p>
          <a:p>
            <a:r>
              <a:rPr lang="da-DK" sz="1800" b="1" dirty="0">
                <a:latin typeface="Klavika Light" panose="020B0506040000020004" pitchFamily="34" charset="0"/>
              </a:rPr>
              <a:t>forløbet.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495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6D8E26-684C-43FB-8F72-0CCAD0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 fra Sygehus Sønderjylland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68683-B49E-8CD4-12AB-D05F1079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988841"/>
            <a:ext cx="5558979" cy="137809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A77D06A-01F5-33A0-4387-49C1F477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56" y="3398758"/>
            <a:ext cx="4903488" cy="284132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8F2413A-207C-C19E-9254-512CD7492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3411086"/>
            <a:ext cx="4951692" cy="28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6D8E26-684C-43FB-8F72-0CCAD0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 fra Bostedet Vangedeleddet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7853CDE-A95D-E746-20FD-E656165DB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321329"/>
            <a:ext cx="5328592" cy="303950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2DE1567-D40F-AF05-2155-2FC21CF15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40655"/>
            <a:ext cx="5328592" cy="305666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447A58F-47C7-E1B4-48AE-6391E4D46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1988840"/>
            <a:ext cx="8010525" cy="13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6D8E26-684C-43FB-8F72-0CCAD0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20 minutters pause – op og gå en tur i udstillingen</a:t>
            </a:r>
          </a:p>
        </p:txBody>
      </p:sp>
      <p:pic>
        <p:nvPicPr>
          <p:cNvPr id="2050" name="Picture 2" descr="Se kildebilledet">
            <a:extLst>
              <a:ext uri="{FF2B5EF4-FFF2-40B4-BE49-F238E27FC236}">
                <a16:creationId xmlns:a16="http://schemas.microsoft.com/office/drawing/2014/main" id="{336E96CC-31D9-482A-FBF2-806943BC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05" y="2132856"/>
            <a:ext cx="589139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5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6D8E26-684C-43FB-8F72-0CCAD0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Viden og forskning v. Sidsel Grosen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2ACD80-D6F2-48AE-8904-3B8018BF764A}"/>
              </a:ext>
            </a:extLst>
          </p:cNvPr>
          <p:cNvSpPr/>
          <p:nvPr/>
        </p:nvSpPr>
        <p:spPr>
          <a:xfrm>
            <a:off x="1487488" y="2319258"/>
            <a:ext cx="9217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2EF3162-9EF9-29A6-4369-D910259F4080}"/>
              </a:ext>
            </a:extLst>
          </p:cNvPr>
          <p:cNvSpPr txBox="1"/>
          <p:nvPr/>
        </p:nvSpPr>
        <p:spPr>
          <a:xfrm>
            <a:off x="960000" y="5441573"/>
            <a:ext cx="82675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b="1" dirty="0">
                <a:effectLst/>
                <a:latin typeface="Klavika Light" panose="020B0506040000020004" pitchFamily="34" charset="0"/>
              </a:rPr>
              <a:t>	Ph.d. &amp; cand.scient.adm.</a:t>
            </a:r>
          </a:p>
          <a:p>
            <a:pPr algn="l"/>
            <a:r>
              <a:rPr lang="da-DK" sz="2000" b="1" dirty="0">
                <a:effectLst/>
                <a:latin typeface="Klavika Light" panose="020B0506040000020004" pitchFamily="34" charset="0"/>
              </a:rPr>
              <a:t>	Lektor, </a:t>
            </a:r>
            <a:r>
              <a:rPr lang="da-DK" sz="2000" b="1" strike="noStrike" dirty="0">
                <a:effectLst/>
                <a:latin typeface="Klavika Light" panose="020B0506040000020004" pitchFamily="34" charset="0"/>
              </a:rPr>
              <a:t>Institut for Mennesker og Teknologi, Roskilde Universitet</a:t>
            </a:r>
            <a:endParaRPr lang="da-DK" sz="2000" b="1" dirty="0">
              <a:effectLst/>
              <a:latin typeface="Klavika Light" panose="020B0506040000020004" pitchFamily="34" charset="0"/>
            </a:endParaRPr>
          </a:p>
          <a:p>
            <a:endParaRPr lang="da-DK" dirty="0"/>
          </a:p>
        </p:txBody>
      </p:sp>
      <p:pic>
        <p:nvPicPr>
          <p:cNvPr id="1028" name="Picture 4" descr="Se kildebilledet">
            <a:extLst>
              <a:ext uri="{FF2B5EF4-FFF2-40B4-BE49-F238E27FC236}">
                <a16:creationId xmlns:a16="http://schemas.microsoft.com/office/drawing/2014/main" id="{20728BF0-23DA-B7BC-A687-829D497A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944889"/>
            <a:ext cx="3720083" cy="34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8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 om værktøjet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E7F5AF9-8CF4-7F33-84FB-6D11FC961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41" y="1846945"/>
            <a:ext cx="5005675" cy="45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2867"/>
      </p:ext>
    </p:extLst>
  </p:cSld>
  <p:clrMapOvr>
    <a:masterClrMapping/>
  </p:clrMapOvr>
</p:sld>
</file>

<file path=ppt/theme/theme1.xml><?xml version="1.0" encoding="utf-8"?>
<a:theme xmlns:a="http://schemas.openxmlformats.org/drawingml/2006/main" name="Præsentation_3BA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A20E5E74-2D09-4CF5-8ADF-A0B67DEEA15D}" vid="{62F6FC36-3615-4C99-A596-E32AA50AEAE3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BFA skabelon NY WS</Template>
  <TotalTime>1292</TotalTime>
  <Words>241</Words>
  <Application>Microsoft Office PowerPoint</Application>
  <PresentationFormat>Widescreen</PresentationFormat>
  <Paragraphs>42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5" baseType="lpstr">
      <vt:lpstr>Arial</vt:lpstr>
      <vt:lpstr>Calibri</vt:lpstr>
      <vt:lpstr>Klavika Bold</vt:lpstr>
      <vt:lpstr>Klavika Light</vt:lpstr>
      <vt:lpstr>Klavika Medium</vt:lpstr>
      <vt:lpstr>Præsentation_3BAR</vt:lpstr>
      <vt:lpstr>Husk arbejdsmiljøet, når I tager teknologi i brug  </vt:lpstr>
      <vt:lpstr>Velkomst ved Tina Møller Nielsen KL</vt:lpstr>
      <vt:lpstr>Dagens indhold</vt:lpstr>
      <vt:lpstr>Værktøjet - guide til den aktive arbejdsmiljøgruppe </vt:lpstr>
      <vt:lpstr>Oplæg fra Sygehus Sønderjylland</vt:lpstr>
      <vt:lpstr>Oplæg fra Bostedet Vangedeleddet</vt:lpstr>
      <vt:lpstr>20 minutters pause – op og gå en tur i udstillingen</vt:lpstr>
      <vt:lpstr>Viden og forskning v. Sidsel Grosen</vt:lpstr>
      <vt:lpstr>Oplæg om værktøjet</vt:lpstr>
      <vt:lpstr>Observér og tal med kollegerne </vt:lpstr>
      <vt:lpstr>Vurdér risici og del viden </vt:lpstr>
      <vt:lpstr>Forbered arbejdspladsen </vt:lpstr>
      <vt:lpstr>Hold øje med at oplæring finder sted</vt:lpstr>
      <vt:lpstr>Indsaml og dokumentér erfaringer</vt:lpstr>
      <vt:lpstr>Kom med forslag til MED/SU og ledelse</vt:lpstr>
      <vt:lpstr>Gruppearbejde ved bordene</vt:lpstr>
      <vt:lpstr>Oplæg ved Klarahus </vt:lpstr>
      <vt:lpstr>Afrunding på dagen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Evaluering af BFA – Velfærd og Offentlig administration 2018</dc:title>
  <dc:creator>Frederikke Graversen</dc:creator>
  <cp:lastModifiedBy>Jytte Tolstrup Jensen</cp:lastModifiedBy>
  <cp:revision>74</cp:revision>
  <dcterms:created xsi:type="dcterms:W3CDTF">2018-07-10T08:26:30Z</dcterms:created>
  <dcterms:modified xsi:type="dcterms:W3CDTF">2022-11-21T14:37:21Z</dcterms:modified>
</cp:coreProperties>
</file>