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embeddedFontLst>
    <p:embeddedFont>
      <p:font typeface="Play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iGpfIdcVCxqejd/oovSkiS4FJf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font" Target="fonts/Play-regular.fntdata"/><Relationship Id="rId8" Type="http://schemas.openxmlformats.org/officeDocument/2006/relationships/slide" Target="slides/slide4.xml"/><Relationship Id="rId3" Type="http://schemas.openxmlformats.org/officeDocument/2006/relationships/slideMaster" Target="slideMasters/slideMaster1.xml"/><Relationship Id="rId21" Type="http://schemas.openxmlformats.org/officeDocument/2006/relationships/customXml" Target="../customXml/item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7" Type="http://schemas.openxmlformats.org/officeDocument/2006/relationships/slide" Target="slides/slide3.xml"/><Relationship Id="rId20" Type="http://customschemas.google.com/relationships/presentationmetadata" Target="metadata"/><Relationship Id="rId2" Type="http://schemas.openxmlformats.org/officeDocument/2006/relationships/presProps" Target="pres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1" Type="http://schemas.openxmlformats.org/officeDocument/2006/relationships/theme" Target="theme/theme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5" Type="http://schemas.openxmlformats.org/officeDocument/2006/relationships/slide" Target="slides/slide1.xml"/><Relationship Id="rId23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font" Target="fonts/Play-bold.fntdata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lede med billedtekst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og lodret teks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et titel og teks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n titel">
  <p:cSld name="Kun titel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og indholdsobjek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snitsoverskrift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6" name="Google Shape;36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 indholdsobjekter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menligning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dhold med billedtekst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rugerdefineret layout">
  <p:cSld name="Brugerdefineret layou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descr="Et billede, der indeholder tekst, Font/skrifttype, logo, Grafik&#10;&#10;Automatisk genereret beskrivelse" id="11" name="Google Shape;11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682334" y="365125"/>
            <a:ext cx="2099709" cy="4640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t billede, der indeholder tøj, Animation, Ansigt, møbel&#10;&#10;Automatisk genereret beskrivelse" id="12" name="Google Shape;12;p14"/>
          <p:cNvPicPr preferRelativeResize="0"/>
          <p:nvPr/>
        </p:nvPicPr>
        <p:blipFill rotWithShape="1">
          <a:blip r:embed="rId2">
            <a:alphaModFix amt="10000"/>
          </a:blip>
          <a:srcRect b="0" l="0" r="0" t="0"/>
          <a:stretch/>
        </p:blipFill>
        <p:spPr>
          <a:xfrm>
            <a:off x="0" y="-1"/>
            <a:ext cx="12192000" cy="691630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1453116" y="2959469"/>
            <a:ext cx="928576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b="0" i="0" lang="da-DK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Jeres praksis, når I har elever i oplæring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4.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hvem inddrages?</a:t>
            </a:r>
            <a:endParaRPr/>
          </a:p>
        </p:txBody>
      </p:sp>
      <p:sp>
        <p:nvSpPr>
          <p:cNvPr id="151" name="Google Shape;151;p10"/>
          <p:cNvSpPr txBox="1"/>
          <p:nvPr/>
        </p:nvSpPr>
        <p:spPr>
          <a:xfrm>
            <a:off x="838200" y="2988320"/>
            <a:ext cx="995916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kan vi sikre den bedste forventningsafstemning mellem eleven og vores kollegaer?</a:t>
            </a:r>
            <a:endParaRPr/>
          </a:p>
        </p:txBody>
      </p:sp>
      <p:sp>
        <p:nvSpPr>
          <p:cNvPr id="152" name="Google Shape;152;p10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96C31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Maks. 5 minutter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5. spørgsmål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 forventningsafstemning</a:t>
            </a:r>
            <a:endParaRPr/>
          </a:p>
        </p:txBody>
      </p:sp>
      <p:sp>
        <p:nvSpPr>
          <p:cNvPr id="158" name="Google Shape;158;p11"/>
          <p:cNvSpPr txBox="1"/>
          <p:nvPr/>
        </p:nvSpPr>
        <p:spPr>
          <a:xfrm>
            <a:off x="838200" y="2782669"/>
            <a:ext cx="995916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 kan eleven gå hen, hvis der er særlige behov, som måske rækker ud over at være i oplæring. Hvem og hvor kan I henvise eleven til?</a:t>
            </a:r>
            <a:endParaRPr/>
          </a:p>
        </p:txBody>
      </p:sp>
      <p:sp>
        <p:nvSpPr>
          <p:cNvPr id="159" name="Google Shape;159;p11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EB5A0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Refleksion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 sekunder i stilhed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5. spørgsmål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 forventningsafstemning</a:t>
            </a:r>
            <a:endParaRPr/>
          </a:p>
        </p:txBody>
      </p:sp>
      <p:sp>
        <p:nvSpPr>
          <p:cNvPr id="165" name="Google Shape;165;p12"/>
          <p:cNvSpPr txBox="1"/>
          <p:nvPr/>
        </p:nvSpPr>
        <p:spPr>
          <a:xfrm>
            <a:off x="838200" y="2782669"/>
            <a:ext cx="995916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 kan eleven gå hen, hvis der er særlige behov, som måske rækker ud over at være i oplæring. Hvem og hvor kan I henvise eleven til?</a:t>
            </a:r>
            <a:endParaRPr/>
          </a:p>
        </p:txBody>
      </p:sp>
      <p:sp>
        <p:nvSpPr>
          <p:cNvPr id="166" name="Google Shape;166;p12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96C31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Maks. 5 minutter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"/>
          <p:cNvSpPr txBox="1"/>
          <p:nvPr/>
        </p:nvSpPr>
        <p:spPr>
          <a:xfrm>
            <a:off x="838200" y="3059668"/>
            <a:ext cx="99591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 der brug for, at vi ændrer noget i vores praksis?</a:t>
            </a:r>
            <a:endParaRPr/>
          </a:p>
        </p:txBody>
      </p:sp>
      <p:sp>
        <p:nvSpPr>
          <p:cNvPr id="172" name="Google Shape;172;p1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Opsamling</a:t>
            </a:r>
            <a:endParaRPr sz="28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A5148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Opsamling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 minutter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851683" y="1168340"/>
            <a:ext cx="10955100" cy="54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a-DK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Drøftelse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Læs </a:t>
            </a:r>
            <a:r>
              <a:rPr lang="da-DK" sz="2000">
                <a:solidFill>
                  <a:schemeClr val="dk1"/>
                </a:solidFill>
              </a:rPr>
              <a:t>é</a:t>
            </a: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spørgsmål ad gangen.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Brug 20 sekunder på at reflektere over spørgsmålet hver for sig i stilhed.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Brug herefter maks. 5 minutter på at tale om spørgsmålet sammen.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Fortsæt med næste spørgsmål, og brug samme fremgangsmåde.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Slut af med en opsamling: Er der brug for, at vi ændrer noget i vores praksis?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Husk at vælge en person til at styre tiden og opsummere jeres konklusioner, så I ved, hvem der giver jeres beslutninger videre, hvis andre, f.eks. den lokale leder, skal indover for at følge op.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Involv</a:t>
            </a:r>
            <a:r>
              <a:rPr lang="da-DK" sz="2000">
                <a:solidFill>
                  <a:schemeClr val="dk1"/>
                </a:solidFill>
              </a:rPr>
              <a:t>é</a:t>
            </a: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eleverne i drøftelserne, hvis det er muligt. De kan dele deres oplevelser af jeres praksis.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Forberedelse til mødeleder:</a:t>
            </a:r>
            <a:r>
              <a:rPr lang="da-DK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 forløbet ”Skab et godt arbejdsmiljø - til arbejdsmiljøgruppen”.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b="0" lang="da-DK" sz="4400" u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Sådan kan </a:t>
            </a: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I</a:t>
            </a:r>
            <a:r>
              <a:rPr b="0" lang="da-DK" sz="4400" u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 gøre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/>
        </p:nvSpPr>
        <p:spPr>
          <a:xfrm>
            <a:off x="838200" y="3059668"/>
            <a:ext cx="99591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sikrer vi, at vores modtagelse er afstemt i forhold til eleven?</a:t>
            </a:r>
            <a:endParaRPr/>
          </a:p>
        </p:txBody>
      </p:sp>
      <p:sp>
        <p:nvSpPr>
          <p:cNvPr id="102" name="Google Shape;102;p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1.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 modtagekultur</a:t>
            </a:r>
            <a:endParaRPr/>
          </a:p>
        </p:txBody>
      </p:sp>
      <p:sp>
        <p:nvSpPr>
          <p:cNvPr id="103" name="Google Shape;103;p3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EB5A0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Refleksion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 sekunder i stilhed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1.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 modtagekultur</a:t>
            </a:r>
            <a:endParaRPr/>
          </a:p>
        </p:txBody>
      </p:sp>
      <p:sp>
        <p:nvSpPr>
          <p:cNvPr id="109" name="Google Shape;109;p4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96C31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Maks. 5 minutter</a:t>
            </a:r>
            <a:endParaRPr/>
          </a:p>
        </p:txBody>
      </p:sp>
      <p:sp>
        <p:nvSpPr>
          <p:cNvPr id="110" name="Google Shape;110;p4"/>
          <p:cNvSpPr txBox="1"/>
          <p:nvPr/>
        </p:nvSpPr>
        <p:spPr>
          <a:xfrm>
            <a:off x="838200" y="3059668"/>
            <a:ext cx="99591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sikrer vi, at vores modtagelse er afstemt i forhold til eleven?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2.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ændrede arbejdsopgaver</a:t>
            </a:r>
            <a:endParaRPr/>
          </a:p>
        </p:txBody>
      </p:sp>
      <p:sp>
        <p:nvSpPr>
          <p:cNvPr id="116" name="Google Shape;116;p5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EB5A0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Refleksion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 sekunder i stilhed</a:t>
            </a:r>
            <a:endParaRPr/>
          </a:p>
        </p:txBody>
      </p:sp>
      <p:sp>
        <p:nvSpPr>
          <p:cNvPr id="117" name="Google Shape;117;p5"/>
          <p:cNvSpPr txBox="1"/>
          <p:nvPr/>
        </p:nvSpPr>
        <p:spPr>
          <a:xfrm>
            <a:off x="838200" y="2679960"/>
            <a:ext cx="995916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er I på forkant, hvis arbejdsopgaver skifter hænder i forbindelse med elevens oplæring?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/>
        </p:nvSpPr>
        <p:spPr>
          <a:xfrm>
            <a:off x="838200" y="2679960"/>
            <a:ext cx="995916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er I på forkant, hvis arbejdsopgaver skifter hænder i forbindelse med elevens oplæring? </a:t>
            </a:r>
            <a:endParaRPr/>
          </a:p>
        </p:txBody>
      </p:sp>
      <p:sp>
        <p:nvSpPr>
          <p:cNvPr id="123" name="Google Shape;123;p6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2.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 ændrede arbejdsopgaver</a:t>
            </a:r>
            <a:endParaRPr/>
          </a:p>
        </p:txBody>
      </p:sp>
      <p:sp>
        <p:nvSpPr>
          <p:cNvPr id="124" name="Google Shape;124;p6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96C31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Maks. 5 minutter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3.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rollefordeling</a:t>
            </a:r>
            <a:endParaRPr/>
          </a:p>
        </p:txBody>
      </p:sp>
      <p:sp>
        <p:nvSpPr>
          <p:cNvPr id="130" name="Google Shape;130;p7"/>
          <p:cNvSpPr txBox="1"/>
          <p:nvPr/>
        </p:nvSpPr>
        <p:spPr>
          <a:xfrm>
            <a:off x="838200" y="2988320"/>
            <a:ext cx="9959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Hvem skal evt. inddrages i arbejdsmiljøovervejelserne</a:t>
            </a:r>
            <a:r>
              <a:rPr lang="da-DK" sz="2400">
                <a:solidFill>
                  <a:schemeClr val="dk1"/>
                </a:solidFill>
              </a:rPr>
              <a:t> 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ansvarlig for oplæring, arbejdsfællesskabet og/eller tillidsrepræsentanten?</a:t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EB5A0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Refleksion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 sekunder i stilhed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3.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rollefordeling</a:t>
            </a:r>
            <a:endParaRPr/>
          </a:p>
        </p:txBody>
      </p:sp>
      <p:sp>
        <p:nvSpPr>
          <p:cNvPr id="137" name="Google Shape;137;p8"/>
          <p:cNvSpPr txBox="1"/>
          <p:nvPr/>
        </p:nvSpPr>
        <p:spPr>
          <a:xfrm>
            <a:off x="838200" y="2988320"/>
            <a:ext cx="9959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Hvem skal evt. inddrages i arbejdsmiljøovervejelserne</a:t>
            </a:r>
            <a:r>
              <a:rPr lang="da-DK" sz="2400">
                <a:solidFill>
                  <a:schemeClr val="dk1"/>
                </a:solidFill>
              </a:rPr>
              <a:t> </a:t>
            </a: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</a:t>
            </a: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ansvarlig for oplæring, arbejdsfællesskabet og/eller tillidsrepræsentanten?</a:t>
            </a:r>
            <a:endParaRPr/>
          </a:p>
        </p:txBody>
      </p:sp>
      <p:sp>
        <p:nvSpPr>
          <p:cNvPr id="138" name="Google Shape;138;p8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96C31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Drøftelse i plenum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Maks. 5 minutter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da-DK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4. spørgsmål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"/>
              <a:buNone/>
            </a:pPr>
            <a:r>
              <a:rPr lang="da-DK" sz="28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– hvem inddrages?</a:t>
            </a:r>
            <a:endParaRPr/>
          </a:p>
        </p:txBody>
      </p:sp>
      <p:sp>
        <p:nvSpPr>
          <p:cNvPr id="144" name="Google Shape;144;p9"/>
          <p:cNvSpPr txBox="1"/>
          <p:nvPr/>
        </p:nvSpPr>
        <p:spPr>
          <a:xfrm>
            <a:off x="838200" y="2988320"/>
            <a:ext cx="995916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Hvordan kan vi sikre den bedste forventningsafstemning mellem eleven og vores kollegaer?</a:t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838200" y="4890313"/>
            <a:ext cx="2819400" cy="1212112"/>
          </a:xfrm>
          <a:prstGeom prst="roundRect">
            <a:avLst>
              <a:gd fmla="val 16667" name="adj"/>
            </a:avLst>
          </a:prstGeom>
          <a:solidFill>
            <a:srgbClr val="EB5A0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Refleksion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 sekunder i stilhed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D202172A6954408F5BE23ABD884B73" ma:contentTypeVersion="15" ma:contentTypeDescription="Opret et nyt dokument." ma:contentTypeScope="" ma:versionID="e3a999d4cf57903cf1228bb30e4e98fc">
  <xsd:schema xmlns:xsd="http://www.w3.org/2001/XMLSchema" xmlns:xs="http://www.w3.org/2001/XMLSchema" xmlns:p="http://schemas.microsoft.com/office/2006/metadata/properties" xmlns:ns2="92ecdea6-df05-4245-ad13-a4e077775315" xmlns:ns3="f614753d-56ab-4c42-bab7-4ccb035b48f7" targetNamespace="http://schemas.microsoft.com/office/2006/metadata/properties" ma:root="true" ma:fieldsID="a7fe50bfe306719d7894ca50fa1c7243" ns2:_="" ns3:_="">
    <xsd:import namespace="92ecdea6-df05-4245-ad13-a4e077775315"/>
    <xsd:import namespace="f614753d-56ab-4c42-bab7-4ccb035b48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cdea6-df05-4245-ad13-a4e0777753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b059fb8e-7674-4007-8b0c-c8fa4fecaf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4753d-56ab-4c42-bab7-4ccb035b48f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3d46600-f5e4-4530-b8c3-cef917336838}" ma:internalName="TaxCatchAll" ma:showField="CatchAllData" ma:web="f614753d-56ab-4c42-bab7-4ccb035b48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14753d-56ab-4c42-bab7-4ccb035b48f7" xsi:nil="true"/>
    <lcf76f155ced4ddcb4097134ff3c332f xmlns="92ecdea6-df05-4245-ad13-a4e07777531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82096F-6603-47BC-8EF9-83A351A89A50}"/>
</file>

<file path=customXml/itemProps2.xml><?xml version="1.0" encoding="utf-8"?>
<ds:datastoreItem xmlns:ds="http://schemas.openxmlformats.org/officeDocument/2006/customXml" ds:itemID="{629B9228-6ECB-45EF-BEC1-AA5FA7CA78AC}"/>
</file>

<file path=customXml/itemProps3.xml><?xml version="1.0" encoding="utf-8"?>
<ds:datastoreItem xmlns:ds="http://schemas.openxmlformats.org/officeDocument/2006/customXml" ds:itemID="{89821F52-4AF2-455D-90EB-12605253964F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Kristian Stagis</dc:creator>
  <dcterms:created xsi:type="dcterms:W3CDTF">2025-01-02T12:56:03Z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0x010100FCD202172A6954408F5BE23ABD884B73</vt:lpwstr>
  </property>
</Properties>
</file>