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embeddedFontLst>
    <p:embeddedFont>
      <p:font typeface="Play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gu5wt2cSBDmNBjEo/dUWiT7NbK/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gne Bak Pedersen" initials="" lastIdx="4" clrIdx="0"/>
  <p:cmAuthor id="1" name="Kristian Stagis" initials="KS" lastIdx="2" clrIdx="1">
    <p:extLst>
      <p:ext uri="{19B8F6BF-5375-455C-9EA6-DF929625EA0E}">
        <p15:presenceInfo xmlns:p15="http://schemas.microsoft.com/office/powerpoint/2012/main" userId="038107179b09274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lede med billedtekst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lodret teks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et titel og teks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n titel">
  <p:cSld name="Kun titel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indholdsobjek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snitsoverskrift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dholdsobjekter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hold med billedtekst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ugerdefineret layout">
  <p:cSld name="Brugerdefineret layou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  <p:pic>
        <p:nvPicPr>
          <p:cNvPr id="11" name="Google Shape;11;p13" descr="Et billede, der indeholder tekst, Font/skrifttype, logo, Grafik&#10;&#10;Automatisk genereret beskrivelse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42076" y="365125"/>
            <a:ext cx="2239968" cy="495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3" descr="Et billede, der indeholder tøj, Animation, Ansigt, møbel&#10;&#10;Automatisk genereret beskrivelse"/>
          <p:cNvPicPr preferRelativeResize="0"/>
          <p:nvPr/>
        </p:nvPicPr>
        <p:blipFill rotWithShape="1">
          <a:blip r:embed="rId15">
            <a:alphaModFix amt="10000"/>
          </a:blip>
          <a:srcRect/>
          <a:stretch/>
        </p:blipFill>
        <p:spPr>
          <a:xfrm>
            <a:off x="-63062" y="-1702"/>
            <a:ext cx="12299285" cy="685970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/>
        </p:nvSpPr>
        <p:spPr>
          <a:xfrm>
            <a:off x="3309749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 b="1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Fem gode råd og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 b="1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tilhørende spørgsmål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</a:pPr>
            <a:r>
              <a:rPr lang="da-DK" sz="2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til kollegaen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4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klare krav og forventninger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endParaRPr sz="28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51" name="Google Shape;151;p10"/>
          <p:cNvSpPr txBox="1"/>
          <p:nvPr/>
        </p:nvSpPr>
        <p:spPr>
          <a:xfrm>
            <a:off x="838200" y="1916597"/>
            <a:ext cx="9959163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Eleven har ofte brug for mere vejledning end erfarne kolleger.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Sørg for at være tydelig omkring, hvad der forventes, og hvordan opgaverne skal løses.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 informationerne i små bidder, så eleven lærer arbejdsgangene skridt for skridt.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 </a:t>
            </a: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sikrer vi, at kravene og forventningerne til eleven er tydelige?</a:t>
            </a:r>
            <a:endParaRPr/>
          </a:p>
        </p:txBody>
      </p:sp>
      <p:sp>
        <p:nvSpPr>
          <p:cNvPr id="152" name="Google Shape;152;p10"/>
          <p:cNvSpPr/>
          <p:nvPr/>
        </p:nvSpPr>
        <p:spPr>
          <a:xfrm>
            <a:off x="838200" y="5598082"/>
            <a:ext cx="10008957" cy="831533"/>
          </a:xfrm>
          <a:prstGeom prst="roundRect">
            <a:avLst>
              <a:gd name="adj" fmla="val 16667"/>
            </a:avLst>
          </a:prstGeom>
          <a:solidFill>
            <a:srgbClr val="A5148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Opsamling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 minutter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5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feedback</a:t>
            </a:r>
            <a:endParaRPr/>
          </a:p>
        </p:txBody>
      </p:sp>
      <p:sp>
        <p:nvSpPr>
          <p:cNvPr id="158" name="Google Shape;158;p11"/>
          <p:cNvSpPr txBox="1"/>
          <p:nvPr/>
        </p:nvSpPr>
        <p:spPr>
          <a:xfrm>
            <a:off x="838200" y="1926713"/>
            <a:ext cx="9959163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Brug den daglige dialog til at give eleven feedback.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Fokusér på konkrete opgaver, og giv eleven mulighed for at udtrykke sig.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 feedback på områder, der er realistiske at forbedre. Vær konkret, venlig og støttende.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</a:t>
            </a: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Hvordan planlægger I muligheden for at give feedback?</a:t>
            </a:r>
            <a:endParaRPr/>
          </a:p>
        </p:txBody>
      </p:sp>
      <p:sp>
        <p:nvSpPr>
          <p:cNvPr id="159" name="Google Shape;159;p11"/>
          <p:cNvSpPr/>
          <p:nvPr/>
        </p:nvSpPr>
        <p:spPr>
          <a:xfrm>
            <a:off x="838200" y="5591101"/>
            <a:ext cx="10022918" cy="821285"/>
          </a:xfrm>
          <a:prstGeom prst="roundRect">
            <a:avLst>
              <a:gd name="adj" fmla="val 16667"/>
            </a:avLst>
          </a:prstGeom>
          <a:solidFill>
            <a:srgbClr val="96C31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8 minutter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5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feedback</a:t>
            </a:r>
            <a:endParaRPr/>
          </a:p>
        </p:txBody>
      </p:sp>
      <p:sp>
        <p:nvSpPr>
          <p:cNvPr id="165" name="Google Shape;165;p12"/>
          <p:cNvSpPr/>
          <p:nvPr/>
        </p:nvSpPr>
        <p:spPr>
          <a:xfrm>
            <a:off x="838200" y="5570162"/>
            <a:ext cx="9959163" cy="809261"/>
          </a:xfrm>
          <a:prstGeom prst="roundRect">
            <a:avLst>
              <a:gd name="adj" fmla="val 16667"/>
            </a:avLst>
          </a:prstGeom>
          <a:solidFill>
            <a:srgbClr val="A5148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Opsamling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 minutter</a:t>
            </a:r>
            <a:endParaRPr/>
          </a:p>
        </p:txBody>
      </p:sp>
      <p:sp>
        <p:nvSpPr>
          <p:cNvPr id="166" name="Google Shape;166;p12"/>
          <p:cNvSpPr txBox="1"/>
          <p:nvPr/>
        </p:nvSpPr>
        <p:spPr>
          <a:xfrm>
            <a:off x="838200" y="1919733"/>
            <a:ext cx="9959163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Brug den daglige dialog til at give eleven feedback.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Fokusér på konkrete opgaver, og giv eleven mulighed for at udtrykke sig.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 feedback på områder, der er realistiske at forbedre. Vær konkret, venlig og støttende.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 </a:t>
            </a: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planlægger I muligheden for at give feedback?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838200" y="1636860"/>
            <a:ext cx="9959100" cy="42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Hvis I drøfter spørgsmålene i fællesskab, kan I bruge følgende struktur for samtalen: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Læs </a:t>
            </a:r>
            <a:r>
              <a:rPr lang="da-DK" sz="1800" dirty="0">
                <a:solidFill>
                  <a:schemeClr val="dk1"/>
                </a:solidFill>
              </a:rPr>
              <a:t>é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af de 5 råd højt (1 min.)</a:t>
            </a:r>
            <a:endParaRPr dirty="0"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Tag herefter en dialog parvis eller i små grupper om rådet (8 min.)</a:t>
            </a:r>
            <a:endParaRPr dirty="0"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Opsummer drøftelserne, og overvej, om der er noget, I bør ændre praksis (8 min.)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Aftal, hvem der følger op på eventuelle ændringer. Noget skal måske drøftes med jeres leder, mens andet skal tages op i arbejdsmiljøgruppen. Aftal, hvem der følger op, hvis ikke jeres leder deltager.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Involv</a:t>
            </a:r>
            <a:r>
              <a:rPr lang="da-DK" sz="1800" dirty="0">
                <a:solidFill>
                  <a:schemeClr val="dk1"/>
                </a:solidFill>
              </a:rPr>
              <a:t>ér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eleverne i drøftelserne, hvis det er muligt. De kan dele deres oplevelser af jeres praksis.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Forberedelse til mødeleder: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 forløbet ”Bliv klar til at modtage elever - til dig som kollega”.</a:t>
            </a:r>
            <a:endParaRPr dirty="0"/>
          </a:p>
        </p:txBody>
      </p:sp>
      <p:sp>
        <p:nvSpPr>
          <p:cNvPr id="96" name="Google Shape;96;p2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 b="0" u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Sådan kan I gøre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/>
        </p:nvSpPr>
        <p:spPr>
          <a:xfrm>
            <a:off x="838198" y="1925830"/>
            <a:ext cx="9959163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Eleverne lærer ved at se, hvordan andre udfører arbejdet. </a:t>
            </a:r>
            <a:endParaRPr lang="da-DK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a-DK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Det, du gør, bliver derfor et eksempel på, hvordan arbejdet udføres efter gældende retningslinjer inden for eget ansvarsområde, 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og sikkert og sundt for dig og borgerne.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da-DK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a-DK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Hvordan er I gode rollemodeller for eleven?</a:t>
            </a:r>
            <a:endParaRPr lang="da-DK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3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vær en god rollemodel</a:t>
            </a:r>
            <a:endParaRPr/>
          </a:p>
        </p:txBody>
      </p:sp>
      <p:sp>
        <p:nvSpPr>
          <p:cNvPr id="103" name="Google Shape;103;p3"/>
          <p:cNvSpPr/>
          <p:nvPr/>
        </p:nvSpPr>
        <p:spPr>
          <a:xfrm>
            <a:off x="838198" y="5549221"/>
            <a:ext cx="9959163" cy="833707"/>
          </a:xfrm>
          <a:prstGeom prst="roundRect">
            <a:avLst>
              <a:gd name="adj" fmla="val 16667"/>
            </a:avLst>
          </a:prstGeom>
          <a:solidFill>
            <a:srgbClr val="96C31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8 minutter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vær en god rollemodel</a:t>
            </a:r>
            <a:endParaRPr/>
          </a:p>
        </p:txBody>
      </p:sp>
      <p:sp>
        <p:nvSpPr>
          <p:cNvPr id="109" name="Google Shape;109;p4"/>
          <p:cNvSpPr/>
          <p:nvPr/>
        </p:nvSpPr>
        <p:spPr>
          <a:xfrm>
            <a:off x="838200" y="5528280"/>
            <a:ext cx="9959163" cy="821601"/>
          </a:xfrm>
          <a:prstGeom prst="roundRect">
            <a:avLst>
              <a:gd name="adj" fmla="val 16667"/>
            </a:avLst>
          </a:prstGeom>
          <a:solidFill>
            <a:srgbClr val="A5148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Opsamling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 minutter</a:t>
            </a:r>
            <a:endParaRPr/>
          </a:p>
        </p:txBody>
      </p:sp>
      <p:sp>
        <p:nvSpPr>
          <p:cNvPr id="110" name="Google Shape;110;p4"/>
          <p:cNvSpPr txBox="1"/>
          <p:nvPr/>
        </p:nvSpPr>
        <p:spPr>
          <a:xfrm>
            <a:off x="838200" y="1939790"/>
            <a:ext cx="9959163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Eleverne lærer ved at se, hvordan andre udfører arbejdet.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Det, du gør, bliver derfor et eksempel på, hvordan arbejdet udføres efter gældende retningslinjer inden for eget ansvarsområde, 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og sikkert og sundt for dig og borgerne.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Hvordan er I gode rollemodeller for eleven?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2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 planlægning</a:t>
            </a:r>
            <a:endParaRPr/>
          </a:p>
        </p:txBody>
      </p:sp>
      <p:sp>
        <p:nvSpPr>
          <p:cNvPr id="116" name="Google Shape;116;p5"/>
          <p:cNvSpPr txBox="1"/>
          <p:nvPr/>
        </p:nvSpPr>
        <p:spPr>
          <a:xfrm>
            <a:off x="838200" y="1931769"/>
            <a:ext cx="99591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 første tid er vigtig for at introducere eleven til arbejdsfællesskabet, det faglige miljø og sikkerheds- og sundhedsmæssige rutiner. Erfaringer viser, at elevers deltagelse i faglige og sociale fællesskaber styrker læringen.</a:t>
            </a:r>
            <a:b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a-DK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Hvordan sikrer I, at eleven føler sig velkommen og forberedt til opgaverne? </a:t>
            </a:r>
            <a:endParaRPr lang="da-DK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5"/>
          <p:cNvSpPr/>
          <p:nvPr/>
        </p:nvSpPr>
        <p:spPr>
          <a:xfrm>
            <a:off x="838200" y="5514321"/>
            <a:ext cx="10008957" cy="814304"/>
          </a:xfrm>
          <a:prstGeom prst="roundRect">
            <a:avLst>
              <a:gd name="adj" fmla="val 16667"/>
            </a:avLst>
          </a:prstGeom>
          <a:solidFill>
            <a:srgbClr val="96C31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8 minutter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2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 planlægning</a:t>
            </a:r>
            <a:endParaRPr/>
          </a:p>
        </p:txBody>
      </p:sp>
      <p:sp>
        <p:nvSpPr>
          <p:cNvPr id="123" name="Google Shape;123;p6"/>
          <p:cNvSpPr txBox="1"/>
          <p:nvPr/>
        </p:nvSpPr>
        <p:spPr>
          <a:xfrm>
            <a:off x="838199" y="1938751"/>
            <a:ext cx="99591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 første tid er vigtig for at introducere eleven til arbejdsfællesskabet, det faglige miljø og sikkerheds- og sundhedsmæssige rutiner. Erfaringer viser, at elevers deltagelse i faglige og sociale fællesskaber styrker læringen.</a:t>
            </a:r>
            <a:b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a-DK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Hvordan sikrer I, at eleven føler sig velkommen og forberedt til opgaverne?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6"/>
          <p:cNvSpPr/>
          <p:nvPr/>
        </p:nvSpPr>
        <p:spPr>
          <a:xfrm>
            <a:off x="838200" y="5465460"/>
            <a:ext cx="9959162" cy="906984"/>
          </a:xfrm>
          <a:prstGeom prst="roundRect">
            <a:avLst>
              <a:gd name="adj" fmla="val 16667"/>
            </a:avLst>
          </a:prstGeom>
          <a:solidFill>
            <a:srgbClr val="A5148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Opsamling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 minutter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3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skab plads til dialog</a:t>
            </a:r>
            <a:endParaRPr/>
          </a:p>
        </p:txBody>
      </p:sp>
      <p:sp>
        <p:nvSpPr>
          <p:cNvPr id="130" name="Google Shape;130;p7"/>
          <p:cNvSpPr txBox="1"/>
          <p:nvPr/>
        </p:nvSpPr>
        <p:spPr>
          <a:xfrm>
            <a:off x="838200" y="1926713"/>
            <a:ext cx="9959163" cy="2400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åben og ærlig dialog med eleven er vigtig for elevens trivsel og tryghed.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Sørg for at give plads til elevens spørgsmål, og vær nysgerrig på deres perspektiver.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Planlæg tid til spørgsmål og opfølgning på fejl i forbindelse med opgaverne.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 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tilrettelægger I, at der er tid til at lytte og tale med eleven?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7"/>
          <p:cNvSpPr/>
          <p:nvPr/>
        </p:nvSpPr>
        <p:spPr>
          <a:xfrm>
            <a:off x="838200" y="5521301"/>
            <a:ext cx="9959162" cy="891086"/>
          </a:xfrm>
          <a:prstGeom prst="roundRect">
            <a:avLst>
              <a:gd name="adj" fmla="val 16667"/>
            </a:avLst>
          </a:prstGeom>
          <a:solidFill>
            <a:srgbClr val="96C31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8 minutter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3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skab plads til dialog</a:t>
            </a:r>
            <a:endParaRPr/>
          </a:p>
        </p:txBody>
      </p:sp>
      <p:sp>
        <p:nvSpPr>
          <p:cNvPr id="137" name="Google Shape;137;p8"/>
          <p:cNvSpPr txBox="1"/>
          <p:nvPr/>
        </p:nvSpPr>
        <p:spPr>
          <a:xfrm>
            <a:off x="838199" y="1926714"/>
            <a:ext cx="9959163" cy="2400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åben og ærlig dialog med eleven er vigtig for elevens trivsel og tryghed.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Sørg for at give plads til elevens spørgsmål, og vær nysgerrig på deres perspektiver.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Planlæg tid til spørgsmål og opfølgning på fejl i forbindelse med opgaverne.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a-DK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 </a:t>
            </a:r>
            <a:r>
              <a:rPr lang="da-DK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tilrettelægger I, at der er tid til at lytte og tale med eleven?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8"/>
          <p:cNvSpPr/>
          <p:nvPr/>
        </p:nvSpPr>
        <p:spPr>
          <a:xfrm>
            <a:off x="838199" y="5521300"/>
            <a:ext cx="9890295" cy="887562"/>
          </a:xfrm>
          <a:prstGeom prst="roundRect">
            <a:avLst>
              <a:gd name="adj" fmla="val 16667"/>
            </a:avLst>
          </a:prstGeom>
          <a:solidFill>
            <a:srgbClr val="A5148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Opsamling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 minutter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Råd nr. 4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- klare krav og forventninger</a:t>
            </a:r>
            <a:endParaRPr/>
          </a:p>
        </p:txBody>
      </p:sp>
      <p:sp>
        <p:nvSpPr>
          <p:cNvPr id="144" name="Google Shape;144;p9"/>
          <p:cNvSpPr txBox="1"/>
          <p:nvPr/>
        </p:nvSpPr>
        <p:spPr>
          <a:xfrm>
            <a:off x="838200" y="1917132"/>
            <a:ext cx="9959163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Eleven har ofte brug for mere vejledning end erfarne kolleger.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Sørg for at være tydelig omkring, hvad der forventes, og hvordan opgaverne skal løses.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 informationerne i små bidder, så eleven lærer arbejdsgangene skridt for skridt.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Spørgsmål: </a:t>
            </a:r>
            <a:r>
              <a:rPr lang="da-DK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sikrer vi, at kravene og forventningerne til eleven er tydelige?</a:t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838200" y="5631769"/>
            <a:ext cx="9959163" cy="861106"/>
          </a:xfrm>
          <a:prstGeom prst="roundRect">
            <a:avLst>
              <a:gd name="adj" fmla="val 16667"/>
            </a:avLst>
          </a:prstGeom>
          <a:solidFill>
            <a:srgbClr val="96C31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8 minutter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D202172A6954408F5BE23ABD884B73" ma:contentTypeVersion="15" ma:contentTypeDescription="Opret et nyt dokument." ma:contentTypeScope="" ma:versionID="e3a999d4cf57903cf1228bb30e4e98fc">
  <xsd:schema xmlns:xsd="http://www.w3.org/2001/XMLSchema" xmlns:xs="http://www.w3.org/2001/XMLSchema" xmlns:p="http://schemas.microsoft.com/office/2006/metadata/properties" xmlns:ns2="92ecdea6-df05-4245-ad13-a4e077775315" xmlns:ns3="f614753d-56ab-4c42-bab7-4ccb035b48f7" targetNamespace="http://schemas.microsoft.com/office/2006/metadata/properties" ma:root="true" ma:fieldsID="a7fe50bfe306719d7894ca50fa1c7243" ns2:_="" ns3:_="">
    <xsd:import namespace="92ecdea6-df05-4245-ad13-a4e077775315"/>
    <xsd:import namespace="f614753d-56ab-4c42-bab7-4ccb035b48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cdea6-df05-4245-ad13-a4e0777753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b059fb8e-7674-4007-8b0c-c8fa4fecaf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4753d-56ab-4c42-bab7-4ccb035b48f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3d46600-f5e4-4530-b8c3-cef917336838}" ma:internalName="TaxCatchAll" ma:showField="CatchAllData" ma:web="f614753d-56ab-4c42-bab7-4ccb035b48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14753d-56ab-4c42-bab7-4ccb035b48f7" xsi:nil="true"/>
    <lcf76f155ced4ddcb4097134ff3c332f xmlns="92ecdea6-df05-4245-ad13-a4e07777531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F41B0F0-C88A-45A6-B7B4-19A2C5304781}"/>
</file>

<file path=customXml/itemProps2.xml><?xml version="1.0" encoding="utf-8"?>
<ds:datastoreItem xmlns:ds="http://schemas.openxmlformats.org/officeDocument/2006/customXml" ds:itemID="{2ECC7EDF-554A-4729-A4D8-E12B29676824}"/>
</file>

<file path=customXml/itemProps3.xml><?xml version="1.0" encoding="utf-8"?>
<ds:datastoreItem xmlns:ds="http://schemas.openxmlformats.org/officeDocument/2006/customXml" ds:itemID="{A0A97A16-A977-41C4-8110-F403BE9A5943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828</Words>
  <Application>Microsoft Office PowerPoint</Application>
  <PresentationFormat>Widescreen</PresentationFormat>
  <Paragraphs>108</Paragraphs>
  <Slides>12</Slides>
  <Notes>12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5" baseType="lpstr">
      <vt:lpstr>Arial</vt:lpstr>
      <vt:lpstr>Play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Kristian Stagis</dc:creator>
  <cp:lastModifiedBy>Kristian Stagis</cp:lastModifiedBy>
  <cp:revision>2</cp:revision>
  <dcterms:created xsi:type="dcterms:W3CDTF">2025-01-02T12:56:03Z</dcterms:created>
  <dcterms:modified xsi:type="dcterms:W3CDTF">2025-02-07T16:00:42Z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0x010100FCD202172A6954408F5BE23ABD884B73</vt:lpwstr>
  </property>
</Properties>
</file>