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70" r:id="rId6"/>
    <p:sldId id="271" r:id="rId7"/>
    <p:sldId id="262" r:id="rId8"/>
    <p:sldId id="263" r:id="rId9"/>
    <p:sldId id="272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ED323-2F51-D44F-8D21-34316734E0D7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50558-AA22-0C40-BB4D-88FA969782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072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OBS tovholdergruppe: ”Forandringer og stress” indeholder</a:t>
            </a:r>
            <a:r>
              <a:rPr lang="da-DK" baseline="0" dirty="0"/>
              <a:t> flere processer rettet mod forskellige niveauer i organisationen. Denne proces er tiltænkt arbejdsgruppen; dvs. det arbejdsfællesskab, der i jeres organisation arbejder sammen i hverdagen i større eller mindre grad. Processen kan evt. laves sammen med processen rettet mod individet.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31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73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64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64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Denne slide er medtaget for at huske jer på, at det er vigtigt, at I,</a:t>
            </a:r>
            <a:r>
              <a:rPr lang="da-DK" baseline="0" dirty="0"/>
              <a:t> inden I går i gang med selve metoden, sikrer jer, at alle ved præcis, hvilke forandringer, der er tale om.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1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</a:t>
            </a:r>
            <a:r>
              <a:rPr lang="da-DK" baseline="0" dirty="0"/>
              <a:t> Inddel deltagerne i mindre grupper eller </a:t>
            </a:r>
            <a:r>
              <a:rPr lang="da-DK" baseline="0" dirty="0" err="1"/>
              <a:t>evt</a:t>
            </a:r>
            <a:r>
              <a:rPr lang="da-DK" baseline="0" dirty="0"/>
              <a:t> i par og sørg for, at de har et A3-ark eller lignende til at tegne skemaet på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1992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224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1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1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8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627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40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03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60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28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53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27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86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7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bQOiV4078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Værktøj 10: Forandringer og stress - Arbejdsgruppen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Tegn forandringsbalancen</a:t>
            </a:r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1846" r="9937" b="1939"/>
          <a:stretch>
            <a:fillRect/>
          </a:stretch>
        </p:blipFill>
        <p:spPr>
          <a:xfrm>
            <a:off x="1177925" y="1417638"/>
            <a:ext cx="6707188" cy="4497387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2713844" y="3983467"/>
            <a:ext cx="3601061" cy="523220"/>
          </a:xfrm>
          <a:prstGeom prst="rect">
            <a:avLst/>
          </a:prstGeom>
          <a:noFill/>
          <a:ln w="19050" cmpd="sng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Husk at notere tallene!</a:t>
            </a:r>
          </a:p>
        </p:txBody>
      </p:sp>
    </p:spTree>
    <p:extLst>
      <p:ext uri="{BB962C8B-B14F-4D97-AF65-F5344CB8AC3E}">
        <p14:creationId xmlns:p14="http://schemas.microsoft.com/office/powerpoint/2010/main" val="1006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304732" y="1878666"/>
            <a:ext cx="659324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Svar på spørgsmålene og skriv ned på jeres skema:</a:t>
            </a:r>
          </a:p>
          <a:p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Hvilke fordele oplever I ved den nuværende situation? </a:t>
            </a:r>
            <a:r>
              <a:rPr lang="da-DK" i="1" dirty="0"/>
              <a:t>Skriv dem i felt 1.</a:t>
            </a:r>
          </a:p>
          <a:p>
            <a:pPr marL="342900" indent="-342900">
              <a:buAutoNum type="arabicPeriod"/>
            </a:pPr>
            <a:r>
              <a:rPr lang="da-DK" dirty="0"/>
              <a:t>Hvilke ulemper og udfordringer kan I forestille jer, når forandringen er gennemført? </a:t>
            </a:r>
            <a:r>
              <a:rPr lang="da-DK" i="1" dirty="0"/>
              <a:t>Skriv dem i felt 2.</a:t>
            </a:r>
          </a:p>
          <a:p>
            <a:pPr marL="342900" indent="-342900">
              <a:buAutoNum type="arabicPeriod"/>
            </a:pPr>
            <a:r>
              <a:rPr lang="da-DK" dirty="0"/>
              <a:t>Hvilke ulemper og udfordringer oplever I ved situationen, som den er nu? </a:t>
            </a:r>
            <a:r>
              <a:rPr lang="da-DK" i="1" dirty="0"/>
              <a:t>Skriv dem i felt 3.</a:t>
            </a:r>
          </a:p>
          <a:p>
            <a:pPr marL="342900" indent="-342900">
              <a:buAutoNum type="arabicPeriod"/>
            </a:pPr>
            <a:r>
              <a:rPr lang="da-DK" dirty="0"/>
              <a:t>Hvilke fordele forventer I, efter den forestående forandring er gennemført? </a:t>
            </a:r>
            <a:r>
              <a:rPr lang="da-DK" i="1" dirty="0"/>
              <a:t>Skriv dem i felt 4.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00DD7D-0C6A-418A-8589-0A3C263F0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9143" y="502556"/>
            <a:ext cx="1512931" cy="1046444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44CF8BB7-4E4B-4E61-B547-98BC27168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3" descr="BFA_CMYK.JPG">
            <a:extLst>
              <a:ext uri="{FF2B5EF4-FFF2-40B4-BE49-F238E27FC236}">
                <a16:creationId xmlns:a16="http://schemas.microsoft.com/office/drawing/2014/main" id="{011AF4C9-54EB-4E7E-8915-5BCCCD242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1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Enigheder</a:t>
            </a:r>
            <a:r>
              <a:rPr lang="da-DK" dirty="0"/>
              <a:t>, forskelligheder og aftaler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371600" y="1830983"/>
            <a:ext cx="6281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Alle plancherne samles på bagvæggen</a:t>
            </a:r>
          </a:p>
          <a:p>
            <a:endParaRPr lang="da-DK" dirty="0"/>
          </a:p>
          <a:p>
            <a:r>
              <a:rPr lang="da-DK" dirty="0"/>
              <a:t>Orientér jer i de andres plancher</a:t>
            </a:r>
          </a:p>
          <a:p>
            <a:endParaRPr lang="da-DK" dirty="0"/>
          </a:p>
          <a:p>
            <a:r>
              <a:rPr lang="da-DK" b="1" dirty="0"/>
              <a:t>Fælles dialog: </a:t>
            </a:r>
            <a:r>
              <a:rPr lang="da-DK" dirty="0"/>
              <a:t>Går nogle emner igen? Er der noget, vi har behov for at få afklaret </a:t>
            </a:r>
            <a:r>
              <a:rPr lang="da-DK" dirty="0" err="1"/>
              <a:t>ifm</a:t>
            </a:r>
            <a:r>
              <a:rPr lang="da-DK" dirty="0"/>
              <a:t>. forandringen? Er der store forskelle på de udfordringer, vi hver især ser? Hænger de sammen med arbejdsopgaver/placering/rolle? Er der noget, vi skal gå videre med?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0610C6-9F39-4D75-8094-9B39018B4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4563" y="4677006"/>
            <a:ext cx="2265577" cy="1291379"/>
          </a:xfrm>
          <a:prstGeom prst="rect">
            <a:avLst/>
          </a:prstGeom>
        </p:spPr>
      </p:pic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77F359BE-5337-472F-AC4F-8AD058AE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1" name="Pladsholder til indhold 3" descr="BFA_CMYK.JPG">
            <a:extLst>
              <a:ext uri="{FF2B5EF4-FFF2-40B4-BE49-F238E27FC236}">
                <a16:creationId xmlns:a16="http://schemas.microsoft.com/office/drawing/2014/main" id="{1034C6F2-7D22-49A3-8506-8B786B9FB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14801"/>
            <a:ext cx="7772400" cy="1285649"/>
          </a:xfrm>
        </p:spPr>
        <p:txBody>
          <a:bodyPr/>
          <a:lstStyle/>
          <a:p>
            <a:r>
              <a:rPr lang="da-DK" dirty="0"/>
              <a:t>Tak for i dag!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1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Proces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072126" y="1997466"/>
            <a:ext cx="55707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Oplæg: </a:t>
            </a:r>
            <a:r>
              <a:rPr lang="da-DK" dirty="0"/>
              <a:t>Hvad er stress og kilder til stress ved forandringer</a:t>
            </a:r>
          </a:p>
          <a:p>
            <a:endParaRPr lang="da-DK" dirty="0"/>
          </a:p>
          <a:p>
            <a:r>
              <a:rPr lang="da-DK" b="1" dirty="0"/>
              <a:t>Oplæg: </a:t>
            </a:r>
            <a:r>
              <a:rPr lang="da-DK" dirty="0"/>
              <a:t>Introduktion til Forandringsbalancen</a:t>
            </a:r>
          </a:p>
          <a:p>
            <a:endParaRPr lang="da-DK" dirty="0"/>
          </a:p>
          <a:p>
            <a:r>
              <a:rPr lang="da-DK" b="1" dirty="0"/>
              <a:t>Gruppearbejde: </a:t>
            </a:r>
            <a:r>
              <a:rPr lang="da-DK" dirty="0"/>
              <a:t>Forandringsbalancen</a:t>
            </a:r>
          </a:p>
          <a:p>
            <a:endParaRPr lang="da-DK" dirty="0"/>
          </a:p>
          <a:p>
            <a:r>
              <a:rPr lang="da-DK" b="1" dirty="0"/>
              <a:t>Fælles: </a:t>
            </a:r>
            <a:r>
              <a:rPr lang="da-DK" dirty="0" err="1"/>
              <a:t>Enigheder</a:t>
            </a:r>
            <a:r>
              <a:rPr lang="da-DK" dirty="0"/>
              <a:t>, forskelligheder og aftaler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8E59ED-2645-40E0-B38A-78EE7A43C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941" y="274638"/>
            <a:ext cx="2548859" cy="1777984"/>
          </a:xfrm>
          <a:prstGeom prst="rect">
            <a:avLst/>
          </a:prstGeom>
        </p:spPr>
      </p:pic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65293C0-4A5C-4A8F-8FC1-D572DF994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Pladsholder til indhold 3" descr="BFA_CMYK.JPG">
            <a:extLst>
              <a:ext uri="{FF2B5EF4-FFF2-40B4-BE49-F238E27FC236}">
                <a16:creationId xmlns:a16="http://schemas.microsoft.com/office/drawing/2014/main" id="{ABA898A6-371E-4A4F-9457-DBC3BCAFE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1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er stress?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105647" y="2002118"/>
            <a:ext cx="70970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Kortvarig stress betegner en tilstand, hvor vi mobiliserer ekstra kræfter i en kravsituation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Stress kan forstås både fysiologisk, psykologisk og socialt – og både fysiologiske, psykologiske og sociale </a:t>
            </a:r>
            <a:r>
              <a:rPr lang="da-DK" dirty="0" err="1"/>
              <a:t>stressorer</a:t>
            </a:r>
            <a:r>
              <a:rPr lang="da-DK" dirty="0"/>
              <a:t> kan få os til at opleve stress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Stress som begreb har udviklet sig siden 30’erne og frem til i dag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6DA1BE-C2AA-4E7D-B7A7-D92451551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5641" y="4536917"/>
            <a:ext cx="2111279" cy="1701628"/>
          </a:xfrm>
          <a:prstGeom prst="rect">
            <a:avLst/>
          </a:prstGeom>
        </p:spPr>
      </p:pic>
      <p:pic>
        <p:nvPicPr>
          <p:cNvPr id="8" name="Pladsholder til indhold 3" descr="BFA_CMYK.JPG">
            <a:extLst>
              <a:ext uri="{FF2B5EF4-FFF2-40B4-BE49-F238E27FC236}">
                <a16:creationId xmlns:a16="http://schemas.microsoft.com/office/drawing/2014/main" id="{4C884A76-6B59-499A-B08E-48F31CE84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6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stress?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90798" y="2099732"/>
            <a:ext cx="490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Hør Pia Ryom fortælle om stressbegrebet og den fysiologiske, psykologiske og sociale stress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1189725" y="2877426"/>
            <a:ext cx="681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https://www.youtube.com/watch?v=oCbQOiV4078&amp;feature=youtu.be</a:t>
            </a:r>
            <a:endParaRPr lang="en-US" dirty="0"/>
          </a:p>
          <a:p>
            <a:endParaRPr lang="da-DK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F46684C-776D-4EBF-842C-F96E78582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4319" y="3730939"/>
            <a:ext cx="2542602" cy="2505211"/>
          </a:xfrm>
          <a:prstGeom prst="rect">
            <a:avLst/>
          </a:prstGeom>
        </p:spPr>
      </p:pic>
      <p:pic>
        <p:nvPicPr>
          <p:cNvPr id="9" name="Pladsholder til indhold 3" descr="BFA_CMYK.JPG">
            <a:extLst>
              <a:ext uri="{FF2B5EF4-FFF2-40B4-BE49-F238E27FC236}">
                <a16:creationId xmlns:a16="http://schemas.microsoft.com/office/drawing/2014/main" id="{8F528237-81B8-4552-9DC9-A335F79B8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Kilder til stress ved forandringer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945952" y="1417638"/>
            <a:ext cx="71797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Traditionelle:</a:t>
            </a:r>
          </a:p>
          <a:p>
            <a:r>
              <a:rPr lang="da-DK" dirty="0"/>
              <a:t>	Ændringer i arbejdsgange, usikkerhed på egne kvalifikationer, 	forandring opleves som synonym med nedskæring.</a:t>
            </a:r>
          </a:p>
          <a:p>
            <a:endParaRPr lang="da-DK" dirty="0"/>
          </a:p>
          <a:p>
            <a:r>
              <a:rPr lang="da-DK" b="1" dirty="0"/>
              <a:t>Relationelle:</a:t>
            </a:r>
          </a:p>
          <a:p>
            <a:r>
              <a:rPr lang="da-DK" dirty="0"/>
              <a:t>	Nye krav kan føre til usikkerheder, som kan føre til konflikter i 	arbejdsgruppen, rolleuklarhed kan skabe konflikter og borgere/	brugere/patienter kan opleves krævende, fordi de ikke forstår 	(grunden til) forandringen.</a:t>
            </a:r>
          </a:p>
          <a:p>
            <a:endParaRPr lang="da-DK" dirty="0"/>
          </a:p>
          <a:p>
            <a:r>
              <a:rPr lang="da-DK" b="1" dirty="0"/>
              <a:t>Moderne:</a:t>
            </a:r>
          </a:p>
          <a:p>
            <a:r>
              <a:rPr lang="da-DK" dirty="0"/>
              <a:t>	Balancen mellem arbejde og fritid, oplevelsen af at være 	tankemæssigt på arbejde hele tiden, højere grad af selvledelse.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12F777-2155-4934-9670-D6002E022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838" y="1417638"/>
            <a:ext cx="476835" cy="4768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3D910A2-99F8-4740-8C4D-E8AB42491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838" y="2520727"/>
            <a:ext cx="476835" cy="4768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C4D531-58BF-4F22-85DE-6DAF5EA49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838" y="4133673"/>
            <a:ext cx="476835" cy="476835"/>
          </a:xfrm>
          <a:prstGeom prst="rect">
            <a:avLst/>
          </a:prstGeom>
        </p:spPr>
      </p:pic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3A5BE8D-EB86-493E-AFA5-45DA65ADB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ladsholder til indhold 3" descr="BFA_CMYK.JPG">
            <a:extLst>
              <a:ext uri="{FF2B5EF4-FFF2-40B4-BE49-F238E27FC236}">
                <a16:creationId xmlns:a16="http://schemas.microsoft.com/office/drawing/2014/main" id="{21679696-AA0A-4F1C-9A71-4A5D6C8B2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skal gøre hvad?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193893" y="1436750"/>
            <a:ext cx="6667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Alle niveauer i organisationen har et ansvar for at forebygge stress i forbindelse med en forandringsproces</a:t>
            </a:r>
          </a:p>
          <a:p>
            <a:endParaRPr lang="da-DK" dirty="0"/>
          </a:p>
          <a:p>
            <a:r>
              <a:rPr lang="da-DK" b="1" dirty="0"/>
              <a:t>Arbejdsmiljøorganisationen/MED </a:t>
            </a:r>
            <a:r>
              <a:rPr lang="da-DK" dirty="0"/>
              <a:t>har fx det overordnede ansvar for, at der tages hånd om det psykiske arbejdsmiljø før, under og efter forandringerne</a:t>
            </a:r>
          </a:p>
          <a:p>
            <a:endParaRPr lang="da-DK" dirty="0"/>
          </a:p>
          <a:p>
            <a:r>
              <a:rPr lang="da-DK" b="1" dirty="0"/>
              <a:t>Ledelsen</a:t>
            </a:r>
            <a:r>
              <a:rPr lang="da-DK" dirty="0"/>
              <a:t> har fx ansvar for at sørge for de rette mængder information på rette tidspunkt og sørge for, at medarbejderne får indflydelse, hvor det er muligt.</a:t>
            </a:r>
          </a:p>
          <a:p>
            <a:endParaRPr lang="da-DK" dirty="0"/>
          </a:p>
          <a:p>
            <a:r>
              <a:rPr lang="da-DK" b="1" dirty="0"/>
              <a:t>Individet </a:t>
            </a:r>
            <a:r>
              <a:rPr lang="da-DK" dirty="0"/>
              <a:t>har fx ansvar for at være nysgerrig og åben og undgå en for kraftig trusselsvurdering</a:t>
            </a:r>
          </a:p>
          <a:p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8694F2-2706-4FE8-96FA-10C1B051C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0495" y="5387731"/>
            <a:ext cx="1949263" cy="868159"/>
          </a:xfrm>
          <a:prstGeom prst="rect">
            <a:avLst/>
          </a:prstGeom>
        </p:spPr>
      </p:pic>
      <p:pic>
        <p:nvPicPr>
          <p:cNvPr id="10" name="Pladsholder til indhold 3" descr="BFA_CMYK.JPG">
            <a:extLst>
              <a:ext uri="{FF2B5EF4-FFF2-40B4-BE49-F238E27FC236}">
                <a16:creationId xmlns:a16="http://schemas.microsoft.com/office/drawing/2014/main" id="{40297E7F-E0E3-4CF4-B239-BD2D32005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4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skal gøre hvad?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982133" y="1603904"/>
            <a:ext cx="717973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Den enkelte arbejdsgruppe/team/afdeling </a:t>
            </a:r>
            <a:r>
              <a:rPr lang="da-DK" dirty="0"/>
              <a:t>har ansvar for at:</a:t>
            </a:r>
          </a:p>
          <a:p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dirty="0"/>
              <a:t>Diskutere mulighederne i forandringen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dirty="0"/>
              <a:t>Hjælpe hinanden med at forvente det bedste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dirty="0"/>
              <a:t>Rejse de spørgsmål, der bekymrer, fordi det kan skabe klarhed, forudsigelighed og fremdrift i arbejdet</a:t>
            </a:r>
          </a:p>
          <a:p>
            <a:pPr marL="285750" indent="-285750">
              <a:buFont typeface="Arial"/>
              <a:buChar char="•"/>
            </a:pPr>
            <a:endParaRPr lang="da-DK" dirty="0"/>
          </a:p>
          <a:p>
            <a:r>
              <a:rPr lang="da-DK" dirty="0"/>
              <a:t>…men hvordan?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F3C36E-B8E5-4C6E-BFC1-BF4F51F77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8073" y="4193782"/>
            <a:ext cx="1209192" cy="2046326"/>
          </a:xfrm>
          <a:prstGeom prst="rect">
            <a:avLst/>
          </a:prstGeom>
        </p:spPr>
      </p:pic>
      <p:pic>
        <p:nvPicPr>
          <p:cNvPr id="8" name="Pladsholder til indhold 3" descr="BFA_CMYK.JPG">
            <a:extLst>
              <a:ext uri="{FF2B5EF4-FFF2-40B4-BE49-F238E27FC236}">
                <a16:creationId xmlns:a16="http://schemas.microsoft.com/office/drawing/2014/main" id="{1EEFAF71-CC8C-4A6E-8E46-350771645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Introduktion til Forandringsbalancen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193893" y="1610538"/>
            <a:ext cx="666793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Forandringsbalancen er en metode, der giver mulighed for at diskutere muligheder i forandringen, men samtidigt tager højde for bekymringer</a:t>
            </a:r>
          </a:p>
          <a:p>
            <a:endParaRPr lang="da-DK" dirty="0"/>
          </a:p>
          <a:p>
            <a:r>
              <a:rPr lang="da-DK" dirty="0"/>
              <a:t>På den måde skulle det gerne blive nemmere både at lufte sine bekymringer og at få øje på mulighederne i forandringen</a:t>
            </a:r>
          </a:p>
        </p:txBody>
      </p:sp>
      <p:pic>
        <p:nvPicPr>
          <p:cNvPr id="5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996767"/>
            <a:ext cx="28114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dsholder til indhold 3" descr="BFA_CMYK.JPG">
            <a:extLst>
              <a:ext uri="{FF2B5EF4-FFF2-40B4-BE49-F238E27FC236}">
                <a16:creationId xmlns:a16="http://schemas.microsoft.com/office/drawing/2014/main" id="{B9AD6FF8-0DB2-4247-96A7-4794E94A3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aktuelle forandringsproces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A67C79-C44B-49BD-A4E7-DE6A7CA2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3887" y="2605486"/>
            <a:ext cx="2131764" cy="13101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9DDCCB-84A4-4939-863B-EA93665FF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7006" y="2605485"/>
            <a:ext cx="2131764" cy="131014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71BDEF-FABA-4A7F-92E9-8FC6EA3F3A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0125" y="2605484"/>
            <a:ext cx="2131764" cy="1310147"/>
          </a:xfrm>
          <a:prstGeom prst="rect">
            <a:avLst/>
          </a:prstGeom>
        </p:spPr>
      </p:pic>
      <p:pic>
        <p:nvPicPr>
          <p:cNvPr id="9" name="Pladsholder til indhold 3" descr="BFA_CMYK.JPG">
            <a:extLst>
              <a:ext uri="{FF2B5EF4-FFF2-40B4-BE49-F238E27FC236}">
                <a16:creationId xmlns:a16="http://schemas.microsoft.com/office/drawing/2014/main" id="{A33D7AD7-AAD6-498A-9787-923D6D5F7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19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9113</TotalTime>
  <Words>607</Words>
  <Application>Microsoft Office PowerPoint</Application>
  <PresentationFormat>Skærmshow (4:3)</PresentationFormat>
  <Paragraphs>75</Paragraphs>
  <Slides>13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Kontortema</vt:lpstr>
      <vt:lpstr>Værktøj 10: Forandringer og stress - Arbejdsgruppen</vt:lpstr>
      <vt:lpstr>Proces</vt:lpstr>
      <vt:lpstr>Hvad er stress?</vt:lpstr>
      <vt:lpstr>Hvad er stress?</vt:lpstr>
      <vt:lpstr>Kilder til stress ved forandringer</vt:lpstr>
      <vt:lpstr>Hvem skal gøre hvad?</vt:lpstr>
      <vt:lpstr>Hvem skal gøre hvad?</vt:lpstr>
      <vt:lpstr>Introduktion til Forandringsbalancen</vt:lpstr>
      <vt:lpstr>Den aktuelle forandringsproces</vt:lpstr>
      <vt:lpstr>Tegn forandringsbalancen</vt:lpstr>
      <vt:lpstr>Gruppearbejde</vt:lpstr>
      <vt:lpstr>Enigheder, forskelligheder og aftaler</vt:lpstr>
      <vt:lpstr>Tak for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Værktøj 6: Omgangstone og kollegialitet</dc:title>
  <dc:creator>Sidsel Nygaard</dc:creator>
  <cp:lastModifiedBy>Ane Elbo</cp:lastModifiedBy>
  <cp:revision>40</cp:revision>
  <cp:lastPrinted>2018-12-30T22:09:50Z</cp:lastPrinted>
  <dcterms:created xsi:type="dcterms:W3CDTF">2018-01-06T19:00:08Z</dcterms:created>
  <dcterms:modified xsi:type="dcterms:W3CDTF">2019-08-26T13:41:51Z</dcterms:modified>
</cp:coreProperties>
</file>