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62" r:id="rId3"/>
    <p:sldId id="272" r:id="rId4"/>
    <p:sldId id="271" r:id="rId5"/>
    <p:sldId id="257" r:id="rId6"/>
    <p:sldId id="277" r:id="rId7"/>
    <p:sldId id="278" r:id="rId8"/>
    <p:sldId id="279" r:id="rId9"/>
    <p:sldId id="281" r:id="rId10"/>
    <p:sldId id="280" r:id="rId11"/>
    <p:sldId id="285" r:id="rId12"/>
    <p:sldId id="282" r:id="rId13"/>
    <p:sldId id="286" r:id="rId14"/>
    <p:sldId id="287" r:id="rId15"/>
    <p:sldId id="264" r:id="rId16"/>
    <p:sldId id="263" r:id="rId17"/>
    <p:sldId id="284" r:id="rId18"/>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0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5" autoAdjust="0"/>
    <p:restoredTop sz="75385" autoAdjust="0"/>
  </p:normalViewPr>
  <p:slideViewPr>
    <p:cSldViewPr>
      <p:cViewPr varScale="1">
        <p:scale>
          <a:sx n="75" d="100"/>
          <a:sy n="75" d="100"/>
        </p:scale>
        <p:origin x="-1960"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3E7C2C-ED69-4B93-9D5E-136944B55119}" type="datetimeFigureOut">
              <a:rPr lang="da-DK" smtClean="0"/>
              <a:pPr/>
              <a:t>29/06/16</a:t>
            </a:fld>
            <a:endParaRPr lang="da-DK"/>
          </a:p>
        </p:txBody>
      </p:sp>
      <p:sp>
        <p:nvSpPr>
          <p:cNvPr id="4" name="Pladsholder til diasbille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3A3BA8-5EF9-4850-B6D1-F10C1DBB4A3B}" type="slidenum">
              <a:rPr lang="da-DK" smtClean="0"/>
              <a:pPr/>
              <a:t>‹nr.›</a:t>
            </a:fld>
            <a:endParaRPr lang="da-DK"/>
          </a:p>
        </p:txBody>
      </p:sp>
    </p:spTree>
    <p:extLst>
      <p:ext uri="{BB962C8B-B14F-4D97-AF65-F5344CB8AC3E}">
        <p14:creationId xmlns:p14="http://schemas.microsoft.com/office/powerpoint/2010/main" val="1583569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EB3A3BA8-5EF9-4850-B6D1-F10C1DBB4A3B}" type="slidenum">
              <a:rPr lang="da-DK" smtClean="0"/>
              <a:pPr/>
              <a:t>3</a:t>
            </a:fld>
            <a:endParaRPr lang="da-DK"/>
          </a:p>
        </p:txBody>
      </p:sp>
    </p:spTree>
    <p:extLst>
      <p:ext uri="{BB962C8B-B14F-4D97-AF65-F5344CB8AC3E}">
        <p14:creationId xmlns:p14="http://schemas.microsoft.com/office/powerpoint/2010/main" val="24714627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På den måde forebygger vi stress ved:</a:t>
            </a:r>
          </a:p>
          <a:p>
            <a:endParaRPr lang="da-DK" dirty="0"/>
          </a:p>
        </p:txBody>
      </p:sp>
      <p:sp>
        <p:nvSpPr>
          <p:cNvPr id="4" name="Pladsholder til diasnummer 3"/>
          <p:cNvSpPr>
            <a:spLocks noGrp="1"/>
          </p:cNvSpPr>
          <p:nvPr>
            <p:ph type="sldNum" sz="quarter" idx="10"/>
          </p:nvPr>
        </p:nvSpPr>
        <p:spPr/>
        <p:txBody>
          <a:bodyPr/>
          <a:lstStyle/>
          <a:p>
            <a:fld id="{EB3A3BA8-5EF9-4850-B6D1-F10C1DBB4A3B}" type="slidenum">
              <a:rPr lang="da-DK" smtClean="0"/>
              <a:pPr/>
              <a:t>4</a:t>
            </a:fld>
            <a:endParaRPr lang="da-DK"/>
          </a:p>
        </p:txBody>
      </p:sp>
    </p:spTree>
    <p:extLst>
      <p:ext uri="{BB962C8B-B14F-4D97-AF65-F5344CB8AC3E}">
        <p14:creationId xmlns:p14="http://schemas.microsoft.com/office/powerpoint/2010/main" val="1664983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EB3A3BA8-5EF9-4850-B6D1-F10C1DBB4A3B}" type="slidenum">
              <a:rPr lang="da-DK" smtClean="0"/>
              <a:pPr/>
              <a:t>10</a:t>
            </a:fld>
            <a:endParaRPr lang="da-DK"/>
          </a:p>
        </p:txBody>
      </p:sp>
    </p:spTree>
    <p:extLst>
      <p:ext uri="{BB962C8B-B14F-4D97-AF65-F5344CB8AC3E}">
        <p14:creationId xmlns:p14="http://schemas.microsoft.com/office/powerpoint/2010/main" val="3277404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EB3A3BA8-5EF9-4850-B6D1-F10C1DBB4A3B}" type="slidenum">
              <a:rPr lang="da-DK" smtClean="0"/>
              <a:pPr/>
              <a:t>11</a:t>
            </a:fld>
            <a:endParaRPr lang="da-DK"/>
          </a:p>
        </p:txBody>
      </p:sp>
    </p:spTree>
    <p:extLst>
      <p:ext uri="{BB962C8B-B14F-4D97-AF65-F5344CB8AC3E}">
        <p14:creationId xmlns:p14="http://schemas.microsoft.com/office/powerpoint/2010/main" val="32774048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EB3A3BA8-5EF9-4850-B6D1-F10C1DBB4A3B}" type="slidenum">
              <a:rPr lang="da-DK" smtClean="0"/>
              <a:pPr/>
              <a:t>12</a:t>
            </a:fld>
            <a:endParaRPr lang="da-DK"/>
          </a:p>
        </p:txBody>
      </p:sp>
    </p:spTree>
    <p:extLst>
      <p:ext uri="{BB962C8B-B14F-4D97-AF65-F5344CB8AC3E}">
        <p14:creationId xmlns:p14="http://schemas.microsoft.com/office/powerpoint/2010/main" val="3277404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EB3A3BA8-5EF9-4850-B6D1-F10C1DBB4A3B}" type="slidenum">
              <a:rPr lang="da-DK" smtClean="0"/>
              <a:pPr/>
              <a:t>13</a:t>
            </a:fld>
            <a:endParaRPr lang="da-DK"/>
          </a:p>
        </p:txBody>
      </p:sp>
    </p:spTree>
    <p:extLst>
      <p:ext uri="{BB962C8B-B14F-4D97-AF65-F5344CB8AC3E}">
        <p14:creationId xmlns:p14="http://schemas.microsoft.com/office/powerpoint/2010/main" val="32774048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EB3A3BA8-5EF9-4850-B6D1-F10C1DBB4A3B}" type="slidenum">
              <a:rPr lang="da-DK" smtClean="0"/>
              <a:pPr/>
              <a:t>14</a:t>
            </a:fld>
            <a:endParaRPr lang="da-DK"/>
          </a:p>
        </p:txBody>
      </p:sp>
    </p:spTree>
    <p:extLst>
      <p:ext uri="{BB962C8B-B14F-4D97-AF65-F5344CB8AC3E}">
        <p14:creationId xmlns:p14="http://schemas.microsoft.com/office/powerpoint/2010/main" val="32774048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diasnummer 3"/>
          <p:cNvSpPr>
            <a:spLocks noGrp="1"/>
          </p:cNvSpPr>
          <p:nvPr>
            <p:ph type="sldNum" sz="quarter" idx="10"/>
          </p:nvPr>
        </p:nvSpPr>
        <p:spPr/>
        <p:txBody>
          <a:bodyPr/>
          <a:lstStyle/>
          <a:p>
            <a:fld id="{EB3A3BA8-5EF9-4850-B6D1-F10C1DBB4A3B}" type="slidenum">
              <a:rPr lang="da-DK" smtClean="0"/>
              <a:pPr/>
              <a:t>17</a:t>
            </a:fld>
            <a:endParaRPr lang="da-DK"/>
          </a:p>
        </p:txBody>
      </p:sp>
    </p:spTree>
    <p:extLst>
      <p:ext uri="{BB962C8B-B14F-4D97-AF65-F5344CB8AC3E}">
        <p14:creationId xmlns:p14="http://schemas.microsoft.com/office/powerpoint/2010/main" val="23722656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pn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2.jpe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2.jpe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pic>
        <p:nvPicPr>
          <p:cNvPr id="7" name="Picture 5"/>
          <p:cNvPicPr>
            <a:picLocks noChangeAspect="1" noChangeArrowheads="1"/>
          </p:cNvPicPr>
          <p:nvPr userDrawn="1"/>
        </p:nvPicPr>
        <p:blipFill>
          <a:blip r:embed="rId2" cstate="print"/>
          <a:srcRect/>
          <a:stretch>
            <a:fillRect/>
          </a:stretch>
        </p:blipFill>
        <p:spPr bwMode="auto">
          <a:xfrm>
            <a:off x="323528" y="332656"/>
            <a:ext cx="8477250" cy="6143625"/>
          </a:xfrm>
          <a:prstGeom prst="rect">
            <a:avLst/>
          </a:prstGeom>
          <a:noFill/>
          <a:ln w="9525">
            <a:noFill/>
            <a:miter lim="800000"/>
            <a:headEnd/>
            <a:tailEnd/>
          </a:ln>
        </p:spPr>
      </p:pic>
      <p:sp>
        <p:nvSpPr>
          <p:cNvPr id="2" name="Titel 1"/>
          <p:cNvSpPr>
            <a:spLocks noGrp="1"/>
          </p:cNvSpPr>
          <p:nvPr>
            <p:ph type="ctrTitle" hasCustomPrompt="1"/>
          </p:nvPr>
        </p:nvSpPr>
        <p:spPr>
          <a:xfrm>
            <a:off x="720000" y="2196000"/>
            <a:ext cx="7772400" cy="1470025"/>
          </a:xfrm>
        </p:spPr>
        <p:txBody>
          <a:bodyPr>
            <a:normAutofit/>
          </a:bodyPr>
          <a:lstStyle>
            <a:lvl1pPr algn="l">
              <a:defRPr sz="3900" b="1"/>
            </a:lvl1pPr>
          </a:lstStyle>
          <a:p>
            <a:r>
              <a:rPr lang="da-DK" dirty="0" smtClean="0"/>
              <a:t>Klik for at redigere overskriften på forsiden</a:t>
            </a:r>
            <a:endParaRPr lang="da-DK" dirty="0"/>
          </a:p>
        </p:txBody>
      </p:sp>
      <p:sp>
        <p:nvSpPr>
          <p:cNvPr id="4" name="Pladsholder til dato 3"/>
          <p:cNvSpPr>
            <a:spLocks noGrp="1"/>
          </p:cNvSpPr>
          <p:nvPr>
            <p:ph type="dt" sz="half" idx="10"/>
          </p:nvPr>
        </p:nvSpPr>
        <p:spPr>
          <a:xfrm>
            <a:off x="457200" y="6525344"/>
            <a:ext cx="2133600" cy="196131"/>
          </a:xfrm>
        </p:spPr>
        <p:txBody>
          <a:bodyPr/>
          <a:lstStyle/>
          <a:p>
            <a:fld id="{3FF77D7E-53AF-4F1C-9D2A-C54E9040CCEB}" type="datetime1">
              <a:rPr lang="da-DK" smtClean="0"/>
              <a:pPr/>
              <a:t>29/06/16</a:t>
            </a:fld>
            <a:endParaRPr lang="da-DK"/>
          </a:p>
        </p:txBody>
      </p:sp>
      <p:sp>
        <p:nvSpPr>
          <p:cNvPr id="5" name="Pladsholder til sidefod 4"/>
          <p:cNvSpPr>
            <a:spLocks noGrp="1"/>
          </p:cNvSpPr>
          <p:nvPr>
            <p:ph type="ftr" sz="quarter" idx="11"/>
          </p:nvPr>
        </p:nvSpPr>
        <p:spPr>
          <a:xfrm>
            <a:off x="3124200" y="6525344"/>
            <a:ext cx="2895600" cy="196131"/>
          </a:xfrm>
        </p:spPr>
        <p:txBody>
          <a:bodyPr/>
          <a:lstStyle/>
          <a:p>
            <a:r>
              <a:rPr lang="da-DK" smtClean="0"/>
              <a:t>side</a:t>
            </a:r>
            <a:endParaRPr lang="da-DK" dirty="0"/>
          </a:p>
        </p:txBody>
      </p:sp>
      <p:sp>
        <p:nvSpPr>
          <p:cNvPr id="6" name="Pladsholder til diasnummer 5"/>
          <p:cNvSpPr>
            <a:spLocks noGrp="1"/>
          </p:cNvSpPr>
          <p:nvPr>
            <p:ph type="sldNum" sz="quarter" idx="12"/>
          </p:nvPr>
        </p:nvSpPr>
        <p:spPr>
          <a:xfrm>
            <a:off x="6553200" y="6525344"/>
            <a:ext cx="2133600" cy="196131"/>
          </a:xfrm>
        </p:spPr>
        <p:txBody>
          <a:bodyPr/>
          <a:lstStyle/>
          <a:p>
            <a:fld id="{AB0A4E93-1DFA-4C6C-985A-F1AAF5826C31}" type="slidenum">
              <a:rPr lang="da-DK" smtClean="0"/>
              <a:pPr/>
              <a:t>‹nr.›</a:t>
            </a:fld>
            <a:endParaRPr lang="da-DK"/>
          </a:p>
        </p:txBody>
      </p:sp>
      <p:pic>
        <p:nvPicPr>
          <p:cNvPr id="8" name="Billede 7" descr="3BAR.jpg"/>
          <p:cNvPicPr>
            <a:picLocks noChangeAspect="1"/>
          </p:cNvPicPr>
          <p:nvPr userDrawn="1"/>
        </p:nvPicPr>
        <p:blipFill>
          <a:blip r:embed="rId3" cstate="print"/>
          <a:stretch>
            <a:fillRect/>
          </a:stretch>
        </p:blipFill>
        <p:spPr>
          <a:xfrm>
            <a:off x="720000" y="648000"/>
            <a:ext cx="5227200" cy="792000"/>
          </a:xfrm>
          <a:prstGeom prst="rect">
            <a:avLst/>
          </a:prstGeom>
        </p:spPr>
      </p:pic>
      <p:pic>
        <p:nvPicPr>
          <p:cNvPr id="9" name="Billede 8" descr="BAR_Brevpapir_grafik_bund.png"/>
          <p:cNvPicPr>
            <a:picLocks noChangeAspect="1"/>
          </p:cNvPicPr>
          <p:nvPr userDrawn="1"/>
        </p:nvPicPr>
        <p:blipFill>
          <a:blip r:embed="rId4" cstate="print"/>
          <a:srcRect r="30162" b="24560"/>
          <a:stretch>
            <a:fillRect/>
          </a:stretch>
        </p:blipFill>
        <p:spPr>
          <a:xfrm>
            <a:off x="6156000" y="4104000"/>
            <a:ext cx="2583834" cy="2322240"/>
          </a:xfrm>
          <a:prstGeom prst="rect">
            <a:avLst/>
          </a:prstGeom>
        </p:spPr>
      </p:pic>
      <p:sp>
        <p:nvSpPr>
          <p:cNvPr id="3" name="Undertitel 2"/>
          <p:cNvSpPr>
            <a:spLocks noGrp="1"/>
          </p:cNvSpPr>
          <p:nvPr>
            <p:ph type="subTitle" idx="1" hasCustomPrompt="1"/>
          </p:nvPr>
        </p:nvSpPr>
        <p:spPr>
          <a:xfrm>
            <a:off x="720000" y="3886200"/>
            <a:ext cx="6400800" cy="1752600"/>
          </a:xfrm>
        </p:spPr>
        <p:txBody>
          <a:bodyPr/>
          <a:lstStyle>
            <a:lvl1pPr marL="0" indent="0" algn="l">
              <a:buNone/>
              <a:defRPr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dirty="0" smtClean="0"/>
              <a:t>Klik for at redigere underoverskriften på forsiden</a:t>
            </a:r>
            <a:endParaRPr lang="da-DK"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og indholdsobjekt">
    <p:spTree>
      <p:nvGrpSpPr>
        <p:cNvPr id="1" name=""/>
        <p:cNvGrpSpPr/>
        <p:nvPr/>
      </p:nvGrpSpPr>
      <p:grpSpPr>
        <a:xfrm>
          <a:off x="0" y="0"/>
          <a:ext cx="0" cy="0"/>
          <a:chOff x="0" y="0"/>
          <a:chExt cx="0" cy="0"/>
        </a:xfrm>
      </p:grpSpPr>
      <p:pic>
        <p:nvPicPr>
          <p:cNvPr id="11" name="Picture 2"/>
          <p:cNvPicPr>
            <a:picLocks noChangeAspect="1" noChangeArrowheads="1"/>
          </p:cNvPicPr>
          <p:nvPr userDrawn="1"/>
        </p:nvPicPr>
        <p:blipFill>
          <a:blip r:embed="rId2" cstate="print"/>
          <a:srcRect/>
          <a:stretch>
            <a:fillRect/>
          </a:stretch>
        </p:blipFill>
        <p:spPr bwMode="auto">
          <a:xfrm>
            <a:off x="323528" y="1800000"/>
            <a:ext cx="8477250" cy="4680000"/>
          </a:xfrm>
          <a:prstGeom prst="rect">
            <a:avLst/>
          </a:prstGeom>
          <a:noFill/>
          <a:ln w="9525">
            <a:noFill/>
            <a:miter lim="800000"/>
            <a:headEnd/>
            <a:tailEnd/>
          </a:ln>
        </p:spPr>
      </p:pic>
      <p:sp>
        <p:nvSpPr>
          <p:cNvPr id="3" name="Pladsholder til indhold 2"/>
          <p:cNvSpPr>
            <a:spLocks noGrp="1"/>
          </p:cNvSpPr>
          <p:nvPr>
            <p:ph idx="1"/>
          </p:nvPr>
        </p:nvSpPr>
        <p:spPr>
          <a:xfrm>
            <a:off x="720000" y="2204864"/>
            <a:ext cx="7704000" cy="3888433"/>
          </a:xfrm>
        </p:spPr>
        <p:txBody>
          <a:bodyPr/>
          <a:lstStyle>
            <a:lvl1pPr marL="457200" indent="-457200">
              <a:buFontTx/>
              <a:buBlip>
                <a:blip r:embed="rId3"/>
              </a:buBlip>
              <a:defRPr sz="2200"/>
            </a:lvl1pPr>
            <a:lvl2pPr>
              <a:buFontTx/>
              <a:buBlip>
                <a:blip r:embed="rId3"/>
              </a:buBlip>
              <a:defRPr sz="2000"/>
            </a:lvl2pPr>
            <a:lvl3pPr>
              <a:buFontTx/>
              <a:buBlip>
                <a:blip r:embed="rId3"/>
              </a:buBlip>
              <a:defRPr sz="1800"/>
            </a:lvl3pPr>
            <a:lvl4pPr>
              <a:buFontTx/>
              <a:buBlip>
                <a:blip r:embed="rId3"/>
              </a:buBlip>
              <a:defRPr sz="1600"/>
            </a:lvl4pPr>
            <a:lvl5pPr>
              <a:buFontTx/>
              <a:buBlip>
                <a:blip r:embed="rId3"/>
              </a:buBlip>
              <a:defRPr sz="1400"/>
            </a:lvl5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a:p>
        </p:txBody>
      </p:sp>
      <p:sp>
        <p:nvSpPr>
          <p:cNvPr id="5" name="Pladsholder til sidefod 4"/>
          <p:cNvSpPr>
            <a:spLocks noGrp="1"/>
          </p:cNvSpPr>
          <p:nvPr>
            <p:ph type="ftr" sz="quarter" idx="11"/>
          </p:nvPr>
        </p:nvSpPr>
        <p:spPr>
          <a:xfrm>
            <a:off x="3131840" y="6525344"/>
            <a:ext cx="2895600" cy="198000"/>
          </a:xfrm>
        </p:spPr>
        <p:txBody>
          <a:bodyPr/>
          <a:lstStyle/>
          <a:p>
            <a:r>
              <a:rPr lang="da-DK" smtClean="0"/>
              <a:t>side</a:t>
            </a:r>
            <a:endParaRPr lang="da-DK" dirty="0"/>
          </a:p>
        </p:txBody>
      </p:sp>
      <p:sp>
        <p:nvSpPr>
          <p:cNvPr id="6" name="Pladsholder til diasnummer 5"/>
          <p:cNvSpPr>
            <a:spLocks noGrp="1"/>
          </p:cNvSpPr>
          <p:nvPr>
            <p:ph type="sldNum" sz="quarter" idx="12"/>
          </p:nvPr>
        </p:nvSpPr>
        <p:spPr>
          <a:xfrm>
            <a:off x="6588224" y="6525344"/>
            <a:ext cx="2133600" cy="198000"/>
          </a:xfrm>
        </p:spPr>
        <p:txBody>
          <a:bodyPr/>
          <a:lstStyle/>
          <a:p>
            <a:fld id="{AB0A4E93-1DFA-4C6C-985A-F1AAF5826C31}" type="slidenum">
              <a:rPr lang="da-DK" smtClean="0"/>
              <a:pPr/>
              <a:t>‹nr.›</a:t>
            </a:fld>
            <a:endParaRPr lang="da-DK"/>
          </a:p>
        </p:txBody>
      </p:sp>
      <p:pic>
        <p:nvPicPr>
          <p:cNvPr id="9" name="Billede 8" descr="3BAR.jpg"/>
          <p:cNvPicPr>
            <a:picLocks noChangeAspect="1"/>
          </p:cNvPicPr>
          <p:nvPr userDrawn="1"/>
        </p:nvPicPr>
        <p:blipFill>
          <a:blip r:embed="rId4" cstate="print"/>
          <a:stretch>
            <a:fillRect/>
          </a:stretch>
        </p:blipFill>
        <p:spPr>
          <a:xfrm>
            <a:off x="5220000" y="432000"/>
            <a:ext cx="2851200" cy="432000"/>
          </a:xfrm>
          <a:prstGeom prst="rect">
            <a:avLst/>
          </a:prstGeom>
        </p:spPr>
      </p:pic>
      <p:sp>
        <p:nvSpPr>
          <p:cNvPr id="10" name="Pladsholder til dato 3"/>
          <p:cNvSpPr>
            <a:spLocks noGrp="1"/>
          </p:cNvSpPr>
          <p:nvPr>
            <p:ph type="dt" sz="half" idx="10"/>
          </p:nvPr>
        </p:nvSpPr>
        <p:spPr>
          <a:xfrm>
            <a:off x="457200" y="6525344"/>
            <a:ext cx="2133600" cy="196131"/>
          </a:xfrm>
        </p:spPr>
        <p:txBody>
          <a:bodyPr/>
          <a:lstStyle/>
          <a:p>
            <a:fld id="{7A200421-7511-40DA-99C2-6ADA1856E10E}" type="datetime1">
              <a:rPr lang="da-DK" smtClean="0"/>
              <a:pPr/>
              <a:t>29/06/16</a:t>
            </a:fld>
            <a:endParaRPr lang="da-DK"/>
          </a:p>
        </p:txBody>
      </p:sp>
      <p:sp>
        <p:nvSpPr>
          <p:cNvPr id="12" name="Titel 1"/>
          <p:cNvSpPr>
            <a:spLocks noGrp="1"/>
          </p:cNvSpPr>
          <p:nvPr>
            <p:ph type="title"/>
          </p:nvPr>
        </p:nvSpPr>
        <p:spPr>
          <a:xfrm>
            <a:off x="720000" y="432000"/>
            <a:ext cx="3970784" cy="980776"/>
          </a:xfrm>
        </p:spPr>
        <p:txBody>
          <a:bodyPr>
            <a:noAutofit/>
          </a:bodyPr>
          <a:lstStyle>
            <a:lvl1pPr algn="l">
              <a:defRPr sz="2400" b="1"/>
            </a:lvl1pPr>
          </a:lstStyle>
          <a:p>
            <a:r>
              <a:rPr lang="da-DK" smtClean="0"/>
              <a:t>Klik for at redigere i master</a:t>
            </a:r>
            <a:endParaRPr lang="da-DK"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o indholdsobjekter">
    <p:spTree>
      <p:nvGrpSpPr>
        <p:cNvPr id="1" name=""/>
        <p:cNvGrpSpPr/>
        <p:nvPr/>
      </p:nvGrpSpPr>
      <p:grpSpPr>
        <a:xfrm>
          <a:off x="0" y="0"/>
          <a:ext cx="0" cy="0"/>
          <a:chOff x="0" y="0"/>
          <a:chExt cx="0" cy="0"/>
        </a:xfrm>
      </p:grpSpPr>
      <p:pic>
        <p:nvPicPr>
          <p:cNvPr id="9" name="Picture 2"/>
          <p:cNvPicPr>
            <a:picLocks noChangeAspect="1" noChangeArrowheads="1"/>
          </p:cNvPicPr>
          <p:nvPr userDrawn="1"/>
        </p:nvPicPr>
        <p:blipFill>
          <a:blip r:embed="rId2" cstate="print"/>
          <a:srcRect/>
          <a:stretch>
            <a:fillRect/>
          </a:stretch>
        </p:blipFill>
        <p:spPr bwMode="auto">
          <a:xfrm>
            <a:off x="323528" y="1800000"/>
            <a:ext cx="8477250" cy="4680000"/>
          </a:xfrm>
          <a:prstGeom prst="rect">
            <a:avLst/>
          </a:prstGeom>
          <a:noFill/>
          <a:ln w="9525">
            <a:noFill/>
            <a:miter lim="800000"/>
            <a:headEnd/>
            <a:tailEnd/>
          </a:ln>
        </p:spPr>
      </p:pic>
      <p:sp>
        <p:nvSpPr>
          <p:cNvPr id="3" name="Pladsholder til indhold 2"/>
          <p:cNvSpPr>
            <a:spLocks noGrp="1"/>
          </p:cNvSpPr>
          <p:nvPr>
            <p:ph sz="half" idx="1"/>
          </p:nvPr>
        </p:nvSpPr>
        <p:spPr>
          <a:xfrm>
            <a:off x="720000" y="2160000"/>
            <a:ext cx="3600000" cy="3996000"/>
          </a:xfrm>
        </p:spPr>
        <p:txBody>
          <a:bodyPr/>
          <a:lstStyle>
            <a:lvl1pPr>
              <a:buFontTx/>
              <a:buBlip>
                <a:blip r:embed="rId3"/>
              </a:buBlip>
              <a:defRPr sz="2400"/>
            </a:lvl1pPr>
            <a:lvl2pPr>
              <a:buFontTx/>
              <a:buBlip>
                <a:blip r:embed="rId3"/>
              </a:buBlip>
              <a:defRPr sz="2000"/>
            </a:lvl2pPr>
            <a:lvl3pPr>
              <a:buFontTx/>
              <a:buBlip>
                <a:blip r:embed="rId3"/>
              </a:buBlip>
              <a:defRPr sz="1800"/>
            </a:lvl3pPr>
            <a:lvl4pPr>
              <a:buFontTx/>
              <a:buBlip>
                <a:blip r:embed="rId3"/>
              </a:buBlip>
              <a:defRPr sz="1600"/>
            </a:lvl4pPr>
            <a:lvl5pPr>
              <a:buFontTx/>
              <a:buBlip>
                <a:blip r:embed="rId3"/>
              </a:buBlip>
              <a:defRPr sz="1400"/>
            </a:lvl5pPr>
            <a:lvl6pPr>
              <a:defRPr sz="1800"/>
            </a:lvl6pPr>
            <a:lvl7pPr>
              <a:defRPr sz="1800"/>
            </a:lvl7pPr>
            <a:lvl8pPr>
              <a:defRPr sz="1800"/>
            </a:lvl8pPr>
            <a:lvl9pPr>
              <a:defRPr sz="1800"/>
            </a:lvl9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a:p>
        </p:txBody>
      </p:sp>
      <p:sp>
        <p:nvSpPr>
          <p:cNvPr id="4" name="Pladsholder til indhold 3"/>
          <p:cNvSpPr>
            <a:spLocks noGrp="1"/>
          </p:cNvSpPr>
          <p:nvPr>
            <p:ph sz="half" idx="2"/>
          </p:nvPr>
        </p:nvSpPr>
        <p:spPr>
          <a:xfrm>
            <a:off x="4680000" y="2160000"/>
            <a:ext cx="3636416" cy="3996000"/>
          </a:xfrm>
        </p:spPr>
        <p:txBody>
          <a:bodyPr/>
          <a:lstStyle>
            <a:lvl1pPr>
              <a:buFontTx/>
              <a:buBlip>
                <a:blip r:embed="rId3"/>
              </a:buBlip>
              <a:defRPr sz="2400"/>
            </a:lvl1pPr>
            <a:lvl2pPr>
              <a:buFontTx/>
              <a:buBlip>
                <a:blip r:embed="rId3"/>
              </a:buBlip>
              <a:defRPr sz="2000"/>
            </a:lvl2pPr>
            <a:lvl3pPr>
              <a:buFontTx/>
              <a:buBlip>
                <a:blip r:embed="rId3"/>
              </a:buBlip>
              <a:defRPr sz="1800"/>
            </a:lvl3pPr>
            <a:lvl4pPr>
              <a:buFontTx/>
              <a:buBlip>
                <a:blip r:embed="rId3"/>
              </a:buBlip>
              <a:defRPr sz="1600"/>
            </a:lvl4pPr>
            <a:lvl5pPr>
              <a:buFontTx/>
              <a:buBlip>
                <a:blip r:embed="rId3"/>
              </a:buBlip>
              <a:defRPr sz="1400"/>
            </a:lvl5pPr>
            <a:lvl6pPr>
              <a:defRPr sz="1800"/>
            </a:lvl6pPr>
            <a:lvl7pPr>
              <a:defRPr sz="1800"/>
            </a:lvl7pPr>
            <a:lvl8pPr>
              <a:defRPr sz="1800"/>
            </a:lvl8pPr>
            <a:lvl9pPr>
              <a:defRPr sz="1800"/>
            </a:lvl9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a:p>
        </p:txBody>
      </p:sp>
      <p:sp>
        <p:nvSpPr>
          <p:cNvPr id="5" name="Pladsholder til dato 4"/>
          <p:cNvSpPr>
            <a:spLocks noGrp="1"/>
          </p:cNvSpPr>
          <p:nvPr>
            <p:ph type="dt" sz="half" idx="10"/>
          </p:nvPr>
        </p:nvSpPr>
        <p:spPr>
          <a:xfrm>
            <a:off x="467544" y="6525344"/>
            <a:ext cx="2133600" cy="198000"/>
          </a:xfrm>
        </p:spPr>
        <p:txBody>
          <a:bodyPr/>
          <a:lstStyle/>
          <a:p>
            <a:fld id="{72ABF533-2B91-4ABA-986E-04B32634B403}" type="datetime1">
              <a:rPr lang="da-DK" smtClean="0"/>
              <a:pPr/>
              <a:t>29/06/16</a:t>
            </a:fld>
            <a:endParaRPr lang="da-DK" dirty="0"/>
          </a:p>
        </p:txBody>
      </p:sp>
      <p:sp>
        <p:nvSpPr>
          <p:cNvPr id="6" name="Pladsholder til sidefod 5"/>
          <p:cNvSpPr>
            <a:spLocks noGrp="1"/>
          </p:cNvSpPr>
          <p:nvPr>
            <p:ph type="ftr" sz="quarter" idx="11"/>
          </p:nvPr>
        </p:nvSpPr>
        <p:spPr>
          <a:xfrm>
            <a:off x="3131840" y="6525344"/>
            <a:ext cx="2895600" cy="198000"/>
          </a:xfrm>
        </p:spPr>
        <p:txBody>
          <a:bodyPr/>
          <a:lstStyle/>
          <a:p>
            <a:r>
              <a:rPr lang="da-DK" smtClean="0"/>
              <a:t>side</a:t>
            </a:r>
            <a:endParaRPr lang="da-DK" dirty="0"/>
          </a:p>
        </p:txBody>
      </p:sp>
      <p:sp>
        <p:nvSpPr>
          <p:cNvPr id="7" name="Pladsholder til diasnummer 6"/>
          <p:cNvSpPr>
            <a:spLocks noGrp="1"/>
          </p:cNvSpPr>
          <p:nvPr>
            <p:ph type="sldNum" sz="quarter" idx="12"/>
          </p:nvPr>
        </p:nvSpPr>
        <p:spPr>
          <a:xfrm>
            <a:off x="6516216" y="6525344"/>
            <a:ext cx="2133600" cy="198000"/>
          </a:xfrm>
        </p:spPr>
        <p:txBody>
          <a:bodyPr/>
          <a:lstStyle/>
          <a:p>
            <a:fld id="{AB0A4E93-1DFA-4C6C-985A-F1AAF5826C31}" type="slidenum">
              <a:rPr lang="da-DK" smtClean="0"/>
              <a:pPr/>
              <a:t>‹nr.›</a:t>
            </a:fld>
            <a:endParaRPr lang="da-DK" dirty="0"/>
          </a:p>
        </p:txBody>
      </p:sp>
      <p:sp>
        <p:nvSpPr>
          <p:cNvPr id="10" name="Titel 1"/>
          <p:cNvSpPr>
            <a:spLocks noGrp="1"/>
          </p:cNvSpPr>
          <p:nvPr>
            <p:ph type="title"/>
          </p:nvPr>
        </p:nvSpPr>
        <p:spPr>
          <a:xfrm>
            <a:off x="720000" y="432000"/>
            <a:ext cx="3970784" cy="980776"/>
          </a:xfrm>
        </p:spPr>
        <p:txBody>
          <a:bodyPr>
            <a:noAutofit/>
          </a:bodyPr>
          <a:lstStyle>
            <a:lvl1pPr algn="l">
              <a:defRPr sz="2400" b="1"/>
            </a:lvl1pPr>
          </a:lstStyle>
          <a:p>
            <a:r>
              <a:rPr lang="da-DK" smtClean="0"/>
              <a:t>Klik for at redigere i master</a:t>
            </a:r>
            <a:endParaRPr lang="da-DK" dirty="0"/>
          </a:p>
        </p:txBody>
      </p:sp>
      <p:pic>
        <p:nvPicPr>
          <p:cNvPr id="11" name="Billede 10" descr="3BAR.jpg"/>
          <p:cNvPicPr>
            <a:picLocks noChangeAspect="1"/>
          </p:cNvPicPr>
          <p:nvPr userDrawn="1"/>
        </p:nvPicPr>
        <p:blipFill>
          <a:blip r:embed="rId4" cstate="print"/>
          <a:stretch>
            <a:fillRect/>
          </a:stretch>
        </p:blipFill>
        <p:spPr>
          <a:xfrm>
            <a:off x="5220000" y="432000"/>
            <a:ext cx="2851200" cy="4320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C4471B42-C7B8-4C23-8CBF-51BAC2826B90}" type="datetime1">
              <a:rPr lang="da-DK" smtClean="0"/>
              <a:pPr/>
              <a:t>29/06/16</a:t>
            </a:fld>
            <a:endParaRPr lang="da-DK"/>
          </a:p>
        </p:txBody>
      </p:sp>
      <p:sp>
        <p:nvSpPr>
          <p:cNvPr id="4" name="Pladsholder til sidefod 3"/>
          <p:cNvSpPr>
            <a:spLocks noGrp="1"/>
          </p:cNvSpPr>
          <p:nvPr>
            <p:ph type="ftr" sz="quarter" idx="11"/>
          </p:nvPr>
        </p:nvSpPr>
        <p:spPr/>
        <p:txBody>
          <a:bodyPr/>
          <a:lstStyle/>
          <a:p>
            <a:r>
              <a:rPr lang="da-DK" smtClean="0"/>
              <a:t>side</a:t>
            </a:r>
            <a:endParaRPr lang="da-DK"/>
          </a:p>
        </p:txBody>
      </p:sp>
      <p:sp>
        <p:nvSpPr>
          <p:cNvPr id="5" name="Pladsholder til diasnummer 4"/>
          <p:cNvSpPr>
            <a:spLocks noGrp="1"/>
          </p:cNvSpPr>
          <p:nvPr>
            <p:ph type="sldNum" sz="quarter" idx="12"/>
          </p:nvPr>
        </p:nvSpPr>
        <p:spPr/>
        <p:txBody>
          <a:bodyPr/>
          <a:lstStyle/>
          <a:p>
            <a:fld id="{AB0A4E93-1DFA-4C6C-985A-F1AAF5826C31}" type="slidenum">
              <a:rPr lang="da-DK" smtClean="0"/>
              <a:pPr/>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71DBB898-E7E2-4EFD-95EE-9FA59493761E}" type="datetime1">
              <a:rPr lang="da-DK" smtClean="0"/>
              <a:pPr/>
              <a:t>29/06/16</a:t>
            </a:fld>
            <a:endParaRPr lang="da-DK"/>
          </a:p>
        </p:txBody>
      </p:sp>
      <p:sp>
        <p:nvSpPr>
          <p:cNvPr id="3" name="Pladsholder til sidefod 2"/>
          <p:cNvSpPr>
            <a:spLocks noGrp="1"/>
          </p:cNvSpPr>
          <p:nvPr>
            <p:ph type="ftr" sz="quarter" idx="11"/>
          </p:nvPr>
        </p:nvSpPr>
        <p:spPr/>
        <p:txBody>
          <a:bodyPr/>
          <a:lstStyle/>
          <a:p>
            <a:r>
              <a:rPr lang="da-DK" smtClean="0"/>
              <a:t>side</a:t>
            </a:r>
            <a:endParaRPr lang="da-DK"/>
          </a:p>
        </p:txBody>
      </p:sp>
      <p:sp>
        <p:nvSpPr>
          <p:cNvPr id="4" name="Pladsholder til diasnummer 3"/>
          <p:cNvSpPr>
            <a:spLocks noGrp="1"/>
          </p:cNvSpPr>
          <p:nvPr>
            <p:ph type="sldNum" sz="quarter" idx="12"/>
          </p:nvPr>
        </p:nvSpPr>
        <p:spPr/>
        <p:txBody>
          <a:bodyPr/>
          <a:lstStyle/>
          <a:p>
            <a:fld id="{AB0A4E93-1DFA-4C6C-985A-F1AAF5826C31}" type="slidenum">
              <a:rPr lang="da-DK" smtClean="0"/>
              <a:pPr/>
              <a:t>‹nr.›</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dirty="0" smtClean="0"/>
              <a:t>Klik for at redigere typografi i masteren</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4" name="Pladsholder til dato 3"/>
          <p:cNvSpPr>
            <a:spLocks noGrp="1"/>
          </p:cNvSpPr>
          <p:nvPr>
            <p:ph type="dt" sz="half" idx="2"/>
          </p:nvPr>
        </p:nvSpPr>
        <p:spPr>
          <a:xfrm>
            <a:off x="457200" y="6453336"/>
            <a:ext cx="2133600" cy="198000"/>
          </a:xfrm>
          <a:prstGeom prst="rect">
            <a:avLst/>
          </a:prstGeom>
        </p:spPr>
        <p:txBody>
          <a:bodyPr vert="horz" lIns="91440" tIns="45720" rIns="91440" bIns="45720" rtlCol="0" anchor="ctr"/>
          <a:lstStyle>
            <a:lvl1pPr algn="l">
              <a:defRPr sz="1200">
                <a:solidFill>
                  <a:schemeClr val="tx1">
                    <a:tint val="75000"/>
                  </a:schemeClr>
                </a:solidFill>
              </a:defRPr>
            </a:lvl1pPr>
          </a:lstStyle>
          <a:p>
            <a:fld id="{DFF4D30A-E01A-440C-8DE8-3C0B34BFE6D9}" type="datetime1">
              <a:rPr lang="da-DK" smtClean="0"/>
              <a:pPr/>
              <a:t>29/06/16</a:t>
            </a:fld>
            <a:endParaRPr lang="da-DK"/>
          </a:p>
        </p:txBody>
      </p:sp>
      <p:sp>
        <p:nvSpPr>
          <p:cNvPr id="5" name="Pladsholder til sidefod 4"/>
          <p:cNvSpPr>
            <a:spLocks noGrp="1"/>
          </p:cNvSpPr>
          <p:nvPr>
            <p:ph type="ftr" sz="quarter" idx="3"/>
          </p:nvPr>
        </p:nvSpPr>
        <p:spPr>
          <a:xfrm>
            <a:off x="3124200" y="6453336"/>
            <a:ext cx="2895600" cy="1980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a-DK" smtClean="0"/>
              <a:t>side</a:t>
            </a:r>
            <a:endParaRPr lang="da-DK" dirty="0"/>
          </a:p>
        </p:txBody>
      </p:sp>
      <p:sp>
        <p:nvSpPr>
          <p:cNvPr id="6" name="Pladsholder til diasnummer 5"/>
          <p:cNvSpPr>
            <a:spLocks noGrp="1"/>
          </p:cNvSpPr>
          <p:nvPr>
            <p:ph type="sldNum" sz="quarter" idx="4"/>
          </p:nvPr>
        </p:nvSpPr>
        <p:spPr>
          <a:xfrm>
            <a:off x="6553200" y="6453336"/>
            <a:ext cx="2133600" cy="198000"/>
          </a:xfrm>
          <a:prstGeom prst="rect">
            <a:avLst/>
          </a:prstGeom>
        </p:spPr>
        <p:txBody>
          <a:bodyPr vert="horz" lIns="91440" tIns="45720" rIns="91440" bIns="45720" rtlCol="0" anchor="ctr"/>
          <a:lstStyle>
            <a:lvl1pPr algn="r">
              <a:defRPr sz="1200">
                <a:solidFill>
                  <a:schemeClr val="tx1">
                    <a:tint val="75000"/>
                  </a:schemeClr>
                </a:solidFill>
              </a:defRPr>
            </a:lvl1pPr>
          </a:lstStyle>
          <a:p>
            <a:fld id="{AB0A4E93-1DFA-4C6C-985A-F1AAF5826C31}" type="slidenum">
              <a:rPr lang="da-DK" smtClean="0"/>
              <a:pPr/>
              <a:t>‹nr.›</a:t>
            </a:fld>
            <a:endParaRPr lang="da-DK"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smtClean="0"/>
              <a:t>Værktøj </a:t>
            </a:r>
            <a:r>
              <a:rPr lang="da-DK" dirty="0" smtClean="0"/>
              <a:t>3: Personlige og kollektive strategier</a:t>
            </a:r>
            <a:endParaRPr lang="da-DK" dirty="0"/>
          </a:p>
        </p:txBody>
      </p:sp>
      <p:sp>
        <p:nvSpPr>
          <p:cNvPr id="3" name="Undertitel 2"/>
          <p:cNvSpPr>
            <a:spLocks noGrp="1"/>
          </p:cNvSpPr>
          <p:nvPr>
            <p:ph type="subTitle" idx="1"/>
          </p:nvPr>
        </p:nvSpPr>
        <p:spPr/>
        <p:txBody>
          <a:bodyPr/>
          <a:lstStyle/>
          <a:p>
            <a:r>
              <a:rPr lang="da-DK" dirty="0" smtClean="0"/>
              <a:t>Vi forebygger stress sammen</a:t>
            </a:r>
            <a:endParaRPr lang="da-DK"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normAutofit/>
          </a:bodyPr>
          <a:lstStyle/>
          <a:p>
            <a:pPr marL="0" indent="0">
              <a:buNone/>
            </a:pPr>
            <a:endParaRPr lang="da-DK" dirty="0"/>
          </a:p>
          <a:p>
            <a:r>
              <a:rPr lang="da-DK" dirty="0"/>
              <a:t>Se herefter på forholdene i det gule </a:t>
            </a:r>
            <a:r>
              <a:rPr lang="da-DK" dirty="0" smtClean="0"/>
              <a:t>felt:</a:t>
            </a:r>
          </a:p>
          <a:p>
            <a:pPr lvl="1"/>
            <a:r>
              <a:rPr lang="da-DK" dirty="0" smtClean="0"/>
              <a:t>Er det typisk skal-krav eller kan-krav, der kendetegner disse forhold?</a:t>
            </a:r>
          </a:p>
          <a:p>
            <a:pPr lvl="1"/>
            <a:r>
              <a:rPr lang="da-DK" dirty="0" smtClean="0"/>
              <a:t>Hvilke løsningsmuligheder har du?</a:t>
            </a:r>
          </a:p>
          <a:p>
            <a:pPr lvl="1"/>
            <a:r>
              <a:rPr lang="da-DK" dirty="0" smtClean="0"/>
              <a:t>Hvis forholdene i det gule felt skyldes de måder, du opfatter kravene, har du brug for at opfatte dem på en anden måde. Bliv inspireret af det, du skrev ned i starten af samtalen og i forrige gruppearbejde.</a:t>
            </a:r>
            <a:endParaRPr lang="da-DK" dirty="0" smtClean="0"/>
          </a:p>
          <a:p>
            <a:pPr marL="0" indent="0">
              <a:buNone/>
            </a:pPr>
            <a:endParaRPr lang="da-DK" dirty="0"/>
          </a:p>
        </p:txBody>
      </p:sp>
      <p:sp>
        <p:nvSpPr>
          <p:cNvPr id="3" name="Titel 2"/>
          <p:cNvSpPr>
            <a:spLocks noGrp="1"/>
          </p:cNvSpPr>
          <p:nvPr>
            <p:ph type="title"/>
          </p:nvPr>
        </p:nvSpPr>
        <p:spPr/>
        <p:txBody>
          <a:bodyPr/>
          <a:lstStyle/>
          <a:p>
            <a:r>
              <a:rPr lang="da-DK" dirty="0"/>
              <a:t>To og to: Konfrontér problemet og prioritér </a:t>
            </a:r>
            <a:r>
              <a:rPr lang="da-DK" dirty="0" smtClean="0"/>
              <a:t>II</a:t>
            </a:r>
            <a:endParaRPr lang="da-DK" dirty="0"/>
          </a:p>
        </p:txBody>
      </p:sp>
    </p:spTree>
    <p:extLst>
      <p:ext uri="{BB962C8B-B14F-4D97-AF65-F5344CB8AC3E}">
        <p14:creationId xmlns:p14="http://schemas.microsoft.com/office/powerpoint/2010/main" val="223234425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normAutofit/>
          </a:bodyPr>
          <a:lstStyle/>
          <a:p>
            <a:pPr marL="0" indent="0">
              <a:buNone/>
            </a:pPr>
            <a:endParaRPr lang="da-DK" dirty="0"/>
          </a:p>
          <a:p>
            <a:r>
              <a:rPr lang="da-DK" dirty="0" smtClean="0"/>
              <a:t>Se til sidst på forholdene i det grønne felt:</a:t>
            </a:r>
          </a:p>
          <a:p>
            <a:pPr lvl="1"/>
            <a:r>
              <a:rPr lang="da-DK" dirty="0" smtClean="0"/>
              <a:t>Er det typisk skal-krav eller kan-krav, der kendetegner disse forhold?</a:t>
            </a:r>
          </a:p>
          <a:p>
            <a:pPr lvl="1"/>
            <a:r>
              <a:rPr lang="da-DK" dirty="0" smtClean="0"/>
              <a:t>Glæd dig over, at her er noget, der er nemt at gå til.</a:t>
            </a:r>
          </a:p>
          <a:p>
            <a:pPr lvl="1"/>
            <a:r>
              <a:rPr lang="da-DK" dirty="0" smtClean="0"/>
              <a:t>Løs disse opgaver ind imellem de </a:t>
            </a:r>
            <a:r>
              <a:rPr lang="da-DK" dirty="0" err="1" smtClean="0"/>
              <a:t>øvrige.Tid</a:t>
            </a:r>
            <a:r>
              <a:rPr lang="da-DK" dirty="0" smtClean="0"/>
              <a:t> i alt:</a:t>
            </a:r>
            <a:endParaRPr lang="da-DK" dirty="0" smtClean="0"/>
          </a:p>
          <a:p>
            <a:pPr marL="0" indent="0">
              <a:buNone/>
            </a:pPr>
            <a:endParaRPr lang="da-DK" dirty="0" smtClean="0"/>
          </a:p>
          <a:p>
            <a:pPr marL="0" indent="0">
              <a:buNone/>
            </a:pPr>
            <a:r>
              <a:rPr lang="da-DK" dirty="0" smtClean="0"/>
              <a:t>Tid i alt: 30 minutter</a:t>
            </a:r>
            <a:endParaRPr lang="da-DK" dirty="0"/>
          </a:p>
        </p:txBody>
      </p:sp>
      <p:sp>
        <p:nvSpPr>
          <p:cNvPr id="3" name="Titel 2"/>
          <p:cNvSpPr>
            <a:spLocks noGrp="1"/>
          </p:cNvSpPr>
          <p:nvPr>
            <p:ph type="title"/>
          </p:nvPr>
        </p:nvSpPr>
        <p:spPr/>
        <p:txBody>
          <a:bodyPr/>
          <a:lstStyle/>
          <a:p>
            <a:r>
              <a:rPr lang="da-DK" dirty="0"/>
              <a:t>To og to: Konfrontér problemet og prioritér </a:t>
            </a:r>
            <a:r>
              <a:rPr lang="da-DK" dirty="0" smtClean="0"/>
              <a:t>III</a:t>
            </a:r>
            <a:endParaRPr lang="da-DK" dirty="0"/>
          </a:p>
        </p:txBody>
      </p:sp>
    </p:spTree>
    <p:extLst>
      <p:ext uri="{BB962C8B-B14F-4D97-AF65-F5344CB8AC3E}">
        <p14:creationId xmlns:p14="http://schemas.microsoft.com/office/powerpoint/2010/main" val="347128850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normAutofit/>
          </a:bodyPr>
          <a:lstStyle/>
          <a:p>
            <a:r>
              <a:rPr lang="da-DK" dirty="0" smtClean="0"/>
              <a:t>Det kan være vanskeligt at vide, hvordan man bedst tager sig af sig selv for at forebygge stress</a:t>
            </a:r>
            <a:endParaRPr lang="da-DK" dirty="0"/>
          </a:p>
          <a:p>
            <a:r>
              <a:rPr lang="da-DK" dirty="0" smtClean="0"/>
              <a:t>Kravene kan være høje og vi vil gerne gøre tingene så godt som muligt</a:t>
            </a:r>
          </a:p>
          <a:p>
            <a:r>
              <a:rPr lang="da-DK" dirty="0" smtClean="0"/>
              <a:t>At kunne anvende forskellige strategier gør chancen for at håndtere stressende situationer større</a:t>
            </a:r>
            <a:endParaRPr lang="da-DK" dirty="0"/>
          </a:p>
          <a:p>
            <a:r>
              <a:rPr lang="da-DK" dirty="0" smtClean="0"/>
              <a:t>Nogle strategier har vist sig særligt virksomme i forhold til at opfatte krav på en hensigtsmæssig måde og mestre stress.</a:t>
            </a:r>
            <a:endParaRPr lang="da-DK" dirty="0" smtClean="0"/>
          </a:p>
        </p:txBody>
      </p:sp>
      <p:sp>
        <p:nvSpPr>
          <p:cNvPr id="3" name="Titel 2"/>
          <p:cNvSpPr>
            <a:spLocks noGrp="1"/>
          </p:cNvSpPr>
          <p:nvPr>
            <p:ph type="title"/>
          </p:nvPr>
        </p:nvSpPr>
        <p:spPr/>
        <p:txBody>
          <a:bodyPr/>
          <a:lstStyle/>
          <a:p>
            <a:r>
              <a:rPr lang="da-DK" dirty="0" smtClean="0"/>
              <a:t>De mest effektive strategier til at mestre stress</a:t>
            </a:r>
            <a:endParaRPr lang="da-DK" dirty="0"/>
          </a:p>
        </p:txBody>
      </p:sp>
    </p:spTree>
    <p:extLst>
      <p:ext uri="{BB962C8B-B14F-4D97-AF65-F5344CB8AC3E}">
        <p14:creationId xmlns:p14="http://schemas.microsoft.com/office/powerpoint/2010/main" val="69571752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normAutofit fontScale="92500" lnSpcReduction="20000"/>
          </a:bodyPr>
          <a:lstStyle/>
          <a:p>
            <a:pPr marL="0" indent="0">
              <a:buNone/>
            </a:pPr>
            <a:r>
              <a:rPr lang="da-DK" dirty="0" smtClean="0"/>
              <a:t>Strategierne er:</a:t>
            </a:r>
          </a:p>
          <a:p>
            <a:r>
              <a:rPr lang="da-DK" dirty="0" smtClean="0"/>
              <a:t>Vær mere optimistisk</a:t>
            </a:r>
          </a:p>
          <a:p>
            <a:r>
              <a:rPr lang="da-DK" dirty="0" smtClean="0"/>
              <a:t>Se tingene i øjnene</a:t>
            </a:r>
            <a:endParaRPr lang="da-DK" dirty="0"/>
          </a:p>
          <a:p>
            <a:r>
              <a:rPr lang="da-DK" dirty="0" smtClean="0"/>
              <a:t>Selvbarmhjertighed og egenomsorg</a:t>
            </a:r>
            <a:endParaRPr lang="da-DK" dirty="0" smtClean="0"/>
          </a:p>
          <a:p>
            <a:r>
              <a:rPr lang="da-DK" dirty="0" smtClean="0"/>
              <a:t>Planlæg din tid</a:t>
            </a:r>
          </a:p>
          <a:p>
            <a:r>
              <a:rPr lang="da-DK" dirty="0" smtClean="0"/>
              <a:t>Priorit</a:t>
            </a:r>
            <a:r>
              <a:rPr lang="da-DK" dirty="0" smtClean="0"/>
              <a:t>ér i opgaverne</a:t>
            </a:r>
          </a:p>
          <a:p>
            <a:r>
              <a:rPr lang="da-DK" dirty="0" smtClean="0"/>
              <a:t>Sig nej med god samvittighed</a:t>
            </a:r>
          </a:p>
          <a:p>
            <a:r>
              <a:rPr lang="da-DK" dirty="0" smtClean="0"/>
              <a:t>Tag distance – sig pyt</a:t>
            </a:r>
          </a:p>
          <a:p>
            <a:r>
              <a:rPr lang="da-DK" dirty="0" smtClean="0"/>
              <a:t>Bed om hjælp</a:t>
            </a:r>
          </a:p>
          <a:p>
            <a:r>
              <a:rPr lang="da-DK" dirty="0" smtClean="0"/>
              <a:t>Kollektiv mening</a:t>
            </a:r>
          </a:p>
          <a:p>
            <a:r>
              <a:rPr lang="da-DK" dirty="0" smtClean="0"/>
              <a:t>Brug lysten som drivkraft i arbejdet</a:t>
            </a:r>
          </a:p>
          <a:p>
            <a:r>
              <a:rPr lang="da-DK" dirty="0" smtClean="0"/>
              <a:t>Dyrk motion</a:t>
            </a:r>
            <a:endParaRPr lang="da-DK" dirty="0" smtClean="0"/>
          </a:p>
        </p:txBody>
      </p:sp>
      <p:sp>
        <p:nvSpPr>
          <p:cNvPr id="3" name="Titel 2"/>
          <p:cNvSpPr>
            <a:spLocks noGrp="1"/>
          </p:cNvSpPr>
          <p:nvPr>
            <p:ph type="title"/>
          </p:nvPr>
        </p:nvSpPr>
        <p:spPr/>
        <p:txBody>
          <a:bodyPr/>
          <a:lstStyle/>
          <a:p>
            <a:r>
              <a:rPr lang="da-DK" dirty="0" smtClean="0"/>
              <a:t>De mest effektive strategier til at mestre stress</a:t>
            </a:r>
            <a:endParaRPr lang="da-DK" dirty="0"/>
          </a:p>
        </p:txBody>
      </p:sp>
    </p:spTree>
    <p:extLst>
      <p:ext uri="{BB962C8B-B14F-4D97-AF65-F5344CB8AC3E}">
        <p14:creationId xmlns:p14="http://schemas.microsoft.com/office/powerpoint/2010/main" val="194184702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normAutofit/>
          </a:bodyPr>
          <a:lstStyle/>
          <a:p>
            <a:r>
              <a:rPr lang="da-DK" dirty="0" smtClean="0"/>
              <a:t>Sæt jer ved det bord med den strategi, I ønsker at arbejde med</a:t>
            </a:r>
            <a:endParaRPr lang="da-DK" dirty="0"/>
          </a:p>
          <a:p>
            <a:r>
              <a:rPr lang="da-DK" dirty="0" smtClean="0"/>
              <a:t>Tag udgangspunkt i introduktionen og spørgsmålene, der ligger på bordet</a:t>
            </a:r>
          </a:p>
          <a:p>
            <a:endParaRPr lang="da-DK" dirty="0" smtClean="0"/>
          </a:p>
          <a:p>
            <a:pPr marL="0" indent="0">
              <a:buNone/>
            </a:pPr>
            <a:r>
              <a:rPr lang="da-DK" dirty="0" smtClean="0"/>
              <a:t>Tid: 1 time</a:t>
            </a:r>
            <a:endParaRPr lang="da-DK" dirty="0" smtClean="0"/>
          </a:p>
        </p:txBody>
      </p:sp>
      <p:sp>
        <p:nvSpPr>
          <p:cNvPr id="3" name="Titel 2"/>
          <p:cNvSpPr>
            <a:spLocks noGrp="1"/>
          </p:cNvSpPr>
          <p:nvPr>
            <p:ph type="title"/>
          </p:nvPr>
        </p:nvSpPr>
        <p:spPr/>
        <p:txBody>
          <a:bodyPr/>
          <a:lstStyle/>
          <a:p>
            <a:r>
              <a:rPr lang="da-DK" dirty="0" smtClean="0"/>
              <a:t>De mest effektive strategier til at mestre stress: Gruppearbejde</a:t>
            </a:r>
            <a:endParaRPr lang="da-DK" dirty="0"/>
          </a:p>
        </p:txBody>
      </p:sp>
    </p:spTree>
    <p:extLst>
      <p:ext uri="{BB962C8B-B14F-4D97-AF65-F5344CB8AC3E}">
        <p14:creationId xmlns:p14="http://schemas.microsoft.com/office/powerpoint/2010/main" val="420911343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sz="half" idx="1"/>
          </p:nvPr>
        </p:nvSpPr>
        <p:spPr/>
        <p:txBody>
          <a:bodyPr>
            <a:normAutofit/>
          </a:bodyPr>
          <a:lstStyle/>
          <a:p>
            <a:r>
              <a:rPr lang="da-DK" sz="2800" dirty="0" smtClean="0"/>
              <a:t>Alle fortæller kort, hvad de vil gå hjem og ændre, hvordan de vil gøre det og hvilket mantra, de har fundet frem til</a:t>
            </a:r>
            <a:r>
              <a:rPr lang="da-DK" sz="2800" dirty="0" smtClean="0"/>
              <a:t/>
            </a:r>
            <a:br>
              <a:rPr lang="da-DK" sz="2800" dirty="0" smtClean="0"/>
            </a:br>
            <a:r>
              <a:rPr lang="da-DK" sz="2800" dirty="0" smtClean="0"/>
              <a:t/>
            </a:r>
            <a:br>
              <a:rPr lang="da-DK" sz="2800" dirty="0" smtClean="0"/>
            </a:br>
            <a:r>
              <a:rPr lang="da-DK" sz="2800" dirty="0" smtClean="0"/>
              <a:t/>
            </a:r>
            <a:br>
              <a:rPr lang="da-DK" sz="2800" dirty="0" smtClean="0"/>
            </a:br>
            <a:r>
              <a:rPr lang="da-DK" sz="2800" dirty="0" smtClean="0"/>
              <a:t>Tid: </a:t>
            </a:r>
            <a:r>
              <a:rPr lang="da-DK" sz="2800" dirty="0" smtClean="0"/>
              <a:t>25-45</a:t>
            </a:r>
            <a:r>
              <a:rPr lang="da-DK" sz="2800" dirty="0" smtClean="0"/>
              <a:t> </a:t>
            </a:r>
            <a:r>
              <a:rPr lang="da-DK" sz="2800" dirty="0" smtClean="0"/>
              <a:t>minutter</a:t>
            </a:r>
          </a:p>
          <a:p>
            <a:pPr marL="0" indent="0">
              <a:buNone/>
            </a:pPr>
            <a:endParaRPr lang="da-DK" dirty="0"/>
          </a:p>
        </p:txBody>
      </p:sp>
      <p:sp>
        <p:nvSpPr>
          <p:cNvPr id="3" name="Pladsholder til indhold 2"/>
          <p:cNvSpPr>
            <a:spLocks noGrp="1"/>
          </p:cNvSpPr>
          <p:nvPr>
            <p:ph sz="half" idx="2"/>
          </p:nvPr>
        </p:nvSpPr>
        <p:spPr/>
        <p:txBody>
          <a:bodyPr/>
          <a:lstStyle/>
          <a:p>
            <a:r>
              <a:rPr lang="da-DK" sz="2800" dirty="0" smtClean="0"/>
              <a:t>Del gode id</a:t>
            </a:r>
            <a:r>
              <a:rPr lang="da-DK" sz="2800" dirty="0" smtClean="0"/>
              <a:t>éer til, hvordan man kan blive mindet om sit mantra i dagligdagen</a:t>
            </a:r>
            <a:endParaRPr lang="da-DK" sz="2800" dirty="0" smtClean="0"/>
          </a:p>
        </p:txBody>
      </p:sp>
      <p:sp>
        <p:nvSpPr>
          <p:cNvPr id="4" name="Titel 3"/>
          <p:cNvSpPr>
            <a:spLocks noGrp="1"/>
          </p:cNvSpPr>
          <p:nvPr>
            <p:ph type="title"/>
          </p:nvPr>
        </p:nvSpPr>
        <p:spPr/>
        <p:txBody>
          <a:bodyPr/>
          <a:lstStyle/>
          <a:p>
            <a:r>
              <a:rPr lang="da-DK" sz="2800" dirty="0" smtClean="0"/>
              <a:t>Opsamling: </a:t>
            </a:r>
            <a:r>
              <a:rPr lang="da-DK" sz="2800" dirty="0" smtClean="0"/>
              <a:t>De mest effektive strategier til at mestre stress</a:t>
            </a:r>
            <a:endParaRPr lang="da-DK"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normAutofit/>
          </a:bodyPr>
          <a:lstStyle/>
          <a:p>
            <a:r>
              <a:rPr lang="da-DK" sz="2800" dirty="0" smtClean="0"/>
              <a:t>Hvordan følger vi op og holder fast i virkningen af dagens arbejde?</a:t>
            </a:r>
            <a:endParaRPr lang="da-DK" sz="2800" dirty="0" smtClean="0"/>
          </a:p>
        </p:txBody>
      </p:sp>
      <p:sp>
        <p:nvSpPr>
          <p:cNvPr id="3" name="Titel 2"/>
          <p:cNvSpPr>
            <a:spLocks noGrp="1"/>
          </p:cNvSpPr>
          <p:nvPr>
            <p:ph type="title"/>
          </p:nvPr>
        </p:nvSpPr>
        <p:spPr>
          <a:xfrm>
            <a:off x="720000" y="432000"/>
            <a:ext cx="4140032" cy="980776"/>
          </a:xfrm>
        </p:spPr>
        <p:txBody>
          <a:bodyPr/>
          <a:lstStyle/>
          <a:p>
            <a:r>
              <a:rPr lang="da-DK" sz="2800" dirty="0" smtClean="0"/>
              <a:t>Opfølgning</a:t>
            </a:r>
            <a:endParaRPr lang="da-DK"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smtClean="0"/>
              <a:t>Tak for i dag!</a:t>
            </a:r>
            <a:endParaRPr lang="da-DK" dirty="0"/>
          </a:p>
        </p:txBody>
      </p:sp>
      <p:sp>
        <p:nvSpPr>
          <p:cNvPr id="3" name="Undertitel 2"/>
          <p:cNvSpPr>
            <a:spLocks noGrp="1"/>
          </p:cNvSpPr>
          <p:nvPr>
            <p:ph type="subTitle" idx="1"/>
          </p:nvPr>
        </p:nvSpPr>
        <p:spPr/>
        <p:txBody>
          <a:bodyPr/>
          <a:lstStyle/>
          <a:p>
            <a:r>
              <a:rPr lang="da-DK" dirty="0" smtClean="0"/>
              <a:t>Vi forebygger stress sammen</a:t>
            </a:r>
            <a:endParaRPr lang="da-DK" dirty="0"/>
          </a:p>
        </p:txBody>
      </p:sp>
    </p:spTree>
    <p:extLst>
      <p:ext uri="{BB962C8B-B14F-4D97-AF65-F5344CB8AC3E}">
        <p14:creationId xmlns:p14="http://schemas.microsoft.com/office/powerpoint/2010/main" val="2309396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normAutofit fontScale="55000" lnSpcReduction="20000"/>
          </a:bodyPr>
          <a:lstStyle/>
          <a:p>
            <a:r>
              <a:rPr lang="da-DK" sz="3600" i="1" dirty="0" smtClean="0"/>
              <a:t>Diskutere: </a:t>
            </a:r>
            <a:r>
              <a:rPr lang="da-DK" sz="3600" dirty="0" smtClean="0"/>
              <a:t>Hvad </a:t>
            </a:r>
            <a:r>
              <a:rPr lang="da-DK" sz="3600" dirty="0" smtClean="0"/>
              <a:t>er vi gode til i forhold til at mestre stress og hvor vil vi gerne blive bedre?</a:t>
            </a:r>
            <a:endParaRPr lang="da-DK" sz="3600" dirty="0" smtClean="0"/>
          </a:p>
          <a:p>
            <a:r>
              <a:rPr lang="da-DK" sz="3600" i="1" dirty="0" smtClean="0"/>
              <a:t>Komme frem til: </a:t>
            </a:r>
            <a:r>
              <a:rPr lang="da-DK" sz="3600" dirty="0" smtClean="0"/>
              <a:t>Hvad vi hver især gerne vil ændre og </a:t>
            </a:r>
            <a:r>
              <a:rPr lang="da-DK" sz="3600" dirty="0"/>
              <a:t>hvordan </a:t>
            </a:r>
            <a:r>
              <a:rPr lang="da-DK" sz="3600" dirty="0" smtClean="0"/>
              <a:t>vi vil </a:t>
            </a:r>
            <a:r>
              <a:rPr lang="da-DK" sz="3600" dirty="0"/>
              <a:t>gøre det </a:t>
            </a:r>
            <a:r>
              <a:rPr lang="da-DK" sz="3600" dirty="0" smtClean="0"/>
              <a:t/>
            </a:r>
            <a:br>
              <a:rPr lang="da-DK" sz="3600" dirty="0" smtClean="0"/>
            </a:br>
            <a:endParaRPr lang="da-DK" sz="3600" dirty="0" smtClean="0"/>
          </a:p>
          <a:p>
            <a:r>
              <a:rPr lang="da-DK" sz="3600" dirty="0" smtClean="0"/>
              <a:t>Få </a:t>
            </a:r>
            <a:r>
              <a:rPr lang="da-DK" sz="3600" dirty="0" smtClean="0"/>
              <a:t>sat fokus på:</a:t>
            </a:r>
            <a:br>
              <a:rPr lang="da-DK" sz="3600" dirty="0" smtClean="0"/>
            </a:br>
            <a:endParaRPr lang="da-DK" sz="3600" dirty="0"/>
          </a:p>
          <a:p>
            <a:pPr lvl="1"/>
            <a:r>
              <a:rPr lang="da-DK" sz="3400" dirty="0" smtClean="0"/>
              <a:t>At vi ikke alle bliver stressede af det samme eller på samme måde</a:t>
            </a:r>
            <a:endParaRPr lang="da-DK" sz="3400" dirty="0"/>
          </a:p>
          <a:p>
            <a:pPr lvl="1"/>
            <a:r>
              <a:rPr lang="da-DK" sz="3400" dirty="0" smtClean="0"/>
              <a:t>Hvordan vi kan hjælpe hinanden til at mestre stress</a:t>
            </a:r>
            <a:endParaRPr lang="da-DK" sz="3400" dirty="0"/>
          </a:p>
          <a:p>
            <a:pPr lvl="1"/>
            <a:r>
              <a:rPr lang="da-DK" sz="3400" dirty="0" smtClean="0"/>
              <a:t>At måden, vi selv og i fællesskab opfatter krav og egen </a:t>
            </a:r>
            <a:r>
              <a:rPr lang="da-DK" sz="3400" dirty="0" err="1" smtClean="0"/>
              <a:t>mestringsevne</a:t>
            </a:r>
            <a:r>
              <a:rPr lang="da-DK" sz="3400" dirty="0" smtClean="0"/>
              <a:t> er afgørende i forhold til stress</a:t>
            </a:r>
            <a:endParaRPr lang="da-DK" sz="3400" dirty="0" smtClean="0"/>
          </a:p>
          <a:p>
            <a:pPr marL="0" indent="0">
              <a:buNone/>
            </a:pPr>
            <a:endParaRPr lang="da-DK" sz="3600" dirty="0"/>
          </a:p>
          <a:p>
            <a:r>
              <a:rPr lang="nb-NO" sz="3600" dirty="0" smtClean="0"/>
              <a:t>Tid: </a:t>
            </a:r>
            <a:r>
              <a:rPr lang="nb-NO" sz="3600" dirty="0" smtClean="0"/>
              <a:t>3-4 </a:t>
            </a:r>
            <a:r>
              <a:rPr lang="nb-NO" sz="3600" dirty="0" smtClean="0"/>
              <a:t>timer</a:t>
            </a:r>
            <a:endParaRPr lang="nb-NO" sz="3600" dirty="0"/>
          </a:p>
          <a:p>
            <a:pPr marL="0" indent="0">
              <a:buNone/>
            </a:pPr>
            <a:endParaRPr lang="da-DK" dirty="0"/>
          </a:p>
        </p:txBody>
      </p:sp>
      <p:sp>
        <p:nvSpPr>
          <p:cNvPr id="3" name="Titel 2"/>
          <p:cNvSpPr>
            <a:spLocks noGrp="1"/>
          </p:cNvSpPr>
          <p:nvPr>
            <p:ph type="title"/>
          </p:nvPr>
        </p:nvSpPr>
        <p:spPr/>
        <p:txBody>
          <a:bodyPr/>
          <a:lstStyle/>
          <a:p>
            <a:r>
              <a:rPr lang="da-DK" sz="3200" dirty="0" smtClean="0"/>
              <a:t>Hvad skal vi i dag?</a:t>
            </a:r>
            <a:endParaRPr lang="da-DK"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dsholder til indhold 4"/>
          <p:cNvSpPr>
            <a:spLocks noGrp="1"/>
          </p:cNvSpPr>
          <p:nvPr>
            <p:ph idx="1"/>
          </p:nvPr>
        </p:nvSpPr>
        <p:spPr>
          <a:xfrm>
            <a:off x="611560" y="2132856"/>
            <a:ext cx="7704000" cy="3744416"/>
          </a:xfrm>
        </p:spPr>
        <p:txBody>
          <a:bodyPr>
            <a:normAutofit lnSpcReduction="10000"/>
          </a:bodyPr>
          <a:lstStyle/>
          <a:p>
            <a:r>
              <a:rPr lang="da-DK" dirty="0" smtClean="0"/>
              <a:t>Vi oplever krav forskelligt</a:t>
            </a:r>
            <a:endParaRPr lang="da-DK" dirty="0" smtClean="0"/>
          </a:p>
          <a:p>
            <a:pPr marL="457200" lvl="1" indent="0">
              <a:buNone/>
            </a:pPr>
            <a:r>
              <a:rPr lang="da-DK" dirty="0"/>
              <a:t>G</a:t>
            </a:r>
            <a:r>
              <a:rPr lang="da-DK" dirty="0" smtClean="0"/>
              <a:t>ruppearbejde</a:t>
            </a:r>
          </a:p>
          <a:p>
            <a:r>
              <a:rPr lang="da-DK" dirty="0" smtClean="0"/>
              <a:t>Tilbagemelding</a:t>
            </a:r>
            <a:endParaRPr lang="da-DK" dirty="0" smtClean="0"/>
          </a:p>
          <a:p>
            <a:pPr marL="457200" lvl="1" indent="0">
              <a:buNone/>
            </a:pPr>
            <a:r>
              <a:rPr lang="da-DK" dirty="0"/>
              <a:t>F</a:t>
            </a:r>
            <a:r>
              <a:rPr lang="da-DK" dirty="0" smtClean="0"/>
              <a:t>ælles</a:t>
            </a:r>
          </a:p>
          <a:p>
            <a:r>
              <a:rPr lang="da-DK" dirty="0" smtClean="0"/>
              <a:t>Konfront</a:t>
            </a:r>
            <a:r>
              <a:rPr lang="da-DK" dirty="0" smtClean="0"/>
              <a:t>ér problemet og prioritér</a:t>
            </a:r>
            <a:endParaRPr lang="da-DK" dirty="0" smtClean="0"/>
          </a:p>
          <a:p>
            <a:pPr marL="457200" lvl="1" indent="0">
              <a:buNone/>
            </a:pPr>
            <a:r>
              <a:rPr lang="da-DK" dirty="0" smtClean="0"/>
              <a:t>Individuelt og i grupper på to</a:t>
            </a:r>
            <a:endParaRPr lang="da-DK" dirty="0" smtClean="0"/>
          </a:p>
          <a:p>
            <a:r>
              <a:rPr lang="da-DK" dirty="0" smtClean="0"/>
              <a:t>De mest effektive strategier til at mestre stress</a:t>
            </a:r>
            <a:endParaRPr lang="da-DK" dirty="0" smtClean="0"/>
          </a:p>
          <a:p>
            <a:pPr marL="457200" lvl="1" indent="0">
              <a:buNone/>
            </a:pPr>
            <a:r>
              <a:rPr lang="da-DK" dirty="0"/>
              <a:t>G</a:t>
            </a:r>
            <a:r>
              <a:rPr lang="da-DK" dirty="0" smtClean="0"/>
              <a:t>ruppearbejde</a:t>
            </a:r>
          </a:p>
          <a:p>
            <a:r>
              <a:rPr lang="da-DK" dirty="0" smtClean="0"/>
              <a:t>Opsamling</a:t>
            </a:r>
            <a:endParaRPr lang="da-DK" dirty="0" smtClean="0"/>
          </a:p>
          <a:p>
            <a:pPr marL="457200" lvl="1" indent="0">
              <a:buNone/>
            </a:pPr>
            <a:r>
              <a:rPr lang="da-DK" dirty="0" smtClean="0"/>
              <a:t>Fælles</a:t>
            </a:r>
            <a:endParaRPr lang="da-DK" dirty="0" smtClean="0"/>
          </a:p>
        </p:txBody>
      </p:sp>
      <p:sp>
        <p:nvSpPr>
          <p:cNvPr id="4" name="Titel 3"/>
          <p:cNvSpPr>
            <a:spLocks noGrp="1"/>
          </p:cNvSpPr>
          <p:nvPr>
            <p:ph type="title"/>
          </p:nvPr>
        </p:nvSpPr>
        <p:spPr/>
        <p:txBody>
          <a:bodyPr/>
          <a:lstStyle/>
          <a:p>
            <a:r>
              <a:rPr lang="da-DK" sz="2800" dirty="0" smtClean="0"/>
              <a:t>Proces</a:t>
            </a:r>
            <a:endParaRPr lang="da-DK" sz="2800" dirty="0"/>
          </a:p>
        </p:txBody>
      </p:sp>
    </p:spTree>
    <p:extLst>
      <p:ext uri="{BB962C8B-B14F-4D97-AF65-F5344CB8AC3E}">
        <p14:creationId xmlns:p14="http://schemas.microsoft.com/office/powerpoint/2010/main" val="309233818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dsholder til indhold 4"/>
          <p:cNvSpPr>
            <a:spLocks noGrp="1"/>
          </p:cNvSpPr>
          <p:nvPr>
            <p:ph idx="1"/>
          </p:nvPr>
        </p:nvSpPr>
        <p:spPr>
          <a:xfrm>
            <a:off x="611560" y="2132856"/>
            <a:ext cx="7704000" cy="3744416"/>
          </a:xfrm>
        </p:spPr>
        <p:txBody>
          <a:bodyPr>
            <a:normAutofit/>
          </a:bodyPr>
          <a:lstStyle/>
          <a:p>
            <a:r>
              <a:rPr lang="da-DK" dirty="0" smtClean="0"/>
              <a:t>Hvad er stress?</a:t>
            </a:r>
          </a:p>
          <a:p>
            <a:pPr lvl="1"/>
            <a:r>
              <a:rPr lang="da-DK" dirty="0" smtClean="0"/>
              <a:t>Stress handler om vores krop, tænkning og vores sociale liv</a:t>
            </a:r>
            <a:endParaRPr lang="da-DK" dirty="0"/>
          </a:p>
          <a:p>
            <a:r>
              <a:rPr lang="da-DK" dirty="0" smtClean="0"/>
              <a:t>Nu: Pia Ryom, ledende psykolog ved Arbejdsmedicinsk Klinik, Aalborg introducerer stressforståelsen bag dette og de andre værktøjer i denne serie.</a:t>
            </a:r>
          </a:p>
          <a:p>
            <a:r>
              <a:rPr lang="da-DK" dirty="0" smtClean="0">
                <a:solidFill>
                  <a:srgbClr val="FF0000"/>
                </a:solidFill>
              </a:rPr>
              <a:t>[link til film]</a:t>
            </a:r>
            <a:endParaRPr lang="da-DK" dirty="0">
              <a:solidFill>
                <a:srgbClr val="FF0000"/>
              </a:solidFill>
            </a:endParaRPr>
          </a:p>
        </p:txBody>
      </p:sp>
      <p:sp>
        <p:nvSpPr>
          <p:cNvPr id="4" name="Titel 3"/>
          <p:cNvSpPr>
            <a:spLocks noGrp="1"/>
          </p:cNvSpPr>
          <p:nvPr>
            <p:ph type="title"/>
          </p:nvPr>
        </p:nvSpPr>
        <p:spPr/>
        <p:txBody>
          <a:bodyPr/>
          <a:lstStyle/>
          <a:p>
            <a:r>
              <a:rPr lang="da-DK" sz="2800" dirty="0" smtClean="0"/>
              <a:t>Baggrund</a:t>
            </a:r>
            <a:endParaRPr lang="da-DK" sz="2800" dirty="0"/>
          </a:p>
        </p:txBody>
      </p:sp>
    </p:spTree>
    <p:extLst>
      <p:ext uri="{BB962C8B-B14F-4D97-AF65-F5344CB8AC3E}">
        <p14:creationId xmlns:p14="http://schemas.microsoft.com/office/powerpoint/2010/main" val="2383077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dsholder til indhold 4"/>
          <p:cNvSpPr>
            <a:spLocks noGrp="1"/>
          </p:cNvSpPr>
          <p:nvPr>
            <p:ph idx="1"/>
          </p:nvPr>
        </p:nvSpPr>
        <p:spPr>
          <a:xfrm>
            <a:off x="611560" y="2132856"/>
            <a:ext cx="7704000" cy="3744416"/>
          </a:xfrm>
        </p:spPr>
        <p:txBody>
          <a:bodyPr>
            <a:normAutofit/>
          </a:bodyPr>
          <a:lstStyle/>
          <a:p>
            <a:r>
              <a:rPr lang="da-DK" dirty="0" smtClean="0"/>
              <a:t>Hvor stressede vi bliver, afhænger altså af tre forhold:</a:t>
            </a:r>
          </a:p>
          <a:p>
            <a:endParaRPr lang="da-DK" dirty="0" smtClean="0"/>
          </a:p>
          <a:p>
            <a:pPr lvl="1"/>
            <a:r>
              <a:rPr lang="da-DK" dirty="0" smtClean="0"/>
              <a:t>Hvordan vi som enkeltpersoner oplever kravenes størrelse</a:t>
            </a:r>
          </a:p>
          <a:p>
            <a:pPr lvl="1"/>
            <a:r>
              <a:rPr lang="da-DK" dirty="0" smtClean="0"/>
              <a:t>Hvordan vi som enkeltpersoner vurderer vores egne ressourcer til at mestre kravene</a:t>
            </a:r>
            <a:endParaRPr lang="da-DK" dirty="0" smtClean="0"/>
          </a:p>
          <a:p>
            <a:pPr lvl="1"/>
            <a:r>
              <a:rPr lang="da-DK" dirty="0" smtClean="0"/>
              <a:t>Hvor god vi som gruppe er til at se tingene i øjnene, have tillid til hinanden og tilbyde hinanden hjælp</a:t>
            </a:r>
          </a:p>
          <a:p>
            <a:pPr marL="457200" lvl="1" indent="0">
              <a:buNone/>
            </a:pPr>
            <a:endParaRPr lang="da-DK" dirty="0"/>
          </a:p>
          <a:p>
            <a:pPr marL="457200" lvl="1" indent="0">
              <a:buNone/>
            </a:pPr>
            <a:r>
              <a:rPr lang="da-DK" dirty="0" smtClean="0"/>
              <a:t> Disse tre forhold skal vi nu arbejde med</a:t>
            </a:r>
            <a:endParaRPr lang="da-DK" dirty="0"/>
          </a:p>
        </p:txBody>
      </p:sp>
      <p:sp>
        <p:nvSpPr>
          <p:cNvPr id="4" name="Titel 3"/>
          <p:cNvSpPr>
            <a:spLocks noGrp="1"/>
          </p:cNvSpPr>
          <p:nvPr>
            <p:ph type="title"/>
          </p:nvPr>
        </p:nvSpPr>
        <p:spPr/>
        <p:txBody>
          <a:bodyPr/>
          <a:lstStyle/>
          <a:p>
            <a:r>
              <a:rPr lang="da-DK" sz="2800" dirty="0" smtClean="0"/>
              <a:t>Baggrund</a:t>
            </a:r>
            <a:endParaRPr lang="da-DK"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normAutofit fontScale="85000" lnSpcReduction="10000"/>
          </a:bodyPr>
          <a:lstStyle/>
          <a:p>
            <a:pPr marL="0" indent="0">
              <a:buNone/>
            </a:pPr>
            <a:r>
              <a:rPr lang="da-DK" sz="2400" dirty="0" smtClean="0"/>
              <a:t>Del jer op i grupper på tre og interview hinanden med følgende spørgsmål:</a:t>
            </a:r>
            <a:br>
              <a:rPr lang="da-DK" sz="2400" dirty="0" smtClean="0"/>
            </a:br>
            <a:endParaRPr lang="da-DK" sz="2400" dirty="0"/>
          </a:p>
          <a:p>
            <a:r>
              <a:rPr lang="da-DK" sz="2400" dirty="0" smtClean="0"/>
              <a:t>Kan du komme i tanke om situationer, hvor du har set lyst på kravene til dig og ikke ladet dig overmande af negative forventninger? Det kan fx være krav fra en pårørende eller en borger/patient.</a:t>
            </a:r>
            <a:endParaRPr lang="da-DK" sz="2400" dirty="0"/>
          </a:p>
          <a:p>
            <a:r>
              <a:rPr lang="da-DK" sz="2400" dirty="0"/>
              <a:t>Hvad er </a:t>
            </a:r>
            <a:r>
              <a:rPr lang="da-DK" sz="2400" dirty="0" smtClean="0"/>
              <a:t>det, du tænker i disse situationer, der virker positivt?</a:t>
            </a:r>
            <a:endParaRPr lang="da-DK" sz="2400" dirty="0"/>
          </a:p>
          <a:p>
            <a:r>
              <a:rPr lang="da-DK" sz="2400" dirty="0" smtClean="0"/>
              <a:t>Hvad er det, du gør i disse situationer, der virker positivt?</a:t>
            </a:r>
            <a:endParaRPr lang="da-DK" sz="2400" dirty="0"/>
          </a:p>
          <a:p>
            <a:r>
              <a:rPr lang="da-DK" sz="2400" dirty="0" smtClean="0"/>
              <a:t>Hvilke styrker har vi som arbejdsgruppe i forhold til at mestre krav?</a:t>
            </a:r>
            <a:endParaRPr lang="da-DK" sz="2400" dirty="0"/>
          </a:p>
          <a:p>
            <a:endParaRPr lang="da-DK" sz="2400" dirty="0"/>
          </a:p>
          <a:p>
            <a:pPr marL="0" indent="0">
              <a:buNone/>
            </a:pPr>
            <a:r>
              <a:rPr lang="da-DK" sz="2400" dirty="0" smtClean="0"/>
              <a:t>Tid: 20 </a:t>
            </a:r>
            <a:r>
              <a:rPr lang="da-DK" sz="2400" dirty="0"/>
              <a:t>minutter.</a:t>
            </a:r>
            <a:endParaRPr lang="da-DK" dirty="0" smtClean="0"/>
          </a:p>
        </p:txBody>
      </p:sp>
      <p:sp>
        <p:nvSpPr>
          <p:cNvPr id="3" name="Titel 2"/>
          <p:cNvSpPr>
            <a:spLocks noGrp="1"/>
          </p:cNvSpPr>
          <p:nvPr>
            <p:ph type="title"/>
          </p:nvPr>
        </p:nvSpPr>
        <p:spPr/>
        <p:txBody>
          <a:bodyPr/>
          <a:lstStyle/>
          <a:p>
            <a:r>
              <a:rPr lang="da-DK" sz="2800" dirty="0" smtClean="0"/>
              <a:t>Gruppearbejde: Vi oplever krav forskelligt</a:t>
            </a:r>
            <a:endParaRPr lang="da-DK" sz="2800" dirty="0"/>
          </a:p>
        </p:txBody>
      </p:sp>
    </p:spTree>
    <p:extLst>
      <p:ext uri="{BB962C8B-B14F-4D97-AF65-F5344CB8AC3E}">
        <p14:creationId xmlns:p14="http://schemas.microsoft.com/office/powerpoint/2010/main" val="735255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normAutofit lnSpcReduction="10000"/>
          </a:bodyPr>
          <a:lstStyle/>
          <a:p>
            <a:pPr marL="0" indent="0">
              <a:buNone/>
            </a:pPr>
            <a:endParaRPr lang="da-DK" dirty="0" smtClean="0"/>
          </a:p>
          <a:p>
            <a:r>
              <a:rPr lang="da-DK" sz="2400" dirty="0" smtClean="0"/>
              <a:t>En gruppe </a:t>
            </a:r>
            <a:r>
              <a:rPr lang="da-DK" sz="2400" dirty="0" smtClean="0"/>
              <a:t>skriver op på en </a:t>
            </a:r>
            <a:r>
              <a:rPr lang="da-DK" sz="2400" dirty="0" err="1" smtClean="0"/>
              <a:t>flip-over</a:t>
            </a:r>
            <a:r>
              <a:rPr lang="da-DK" sz="2400" dirty="0" smtClean="0"/>
              <a:t>:</a:t>
            </a:r>
          </a:p>
          <a:p>
            <a:pPr lvl="1"/>
            <a:r>
              <a:rPr lang="da-DK" dirty="0" smtClean="0"/>
              <a:t>Gode måder at handle på for at forblive positiv i en situation med krav</a:t>
            </a:r>
          </a:p>
          <a:p>
            <a:pPr lvl="1"/>
            <a:r>
              <a:rPr lang="da-DK" dirty="0" smtClean="0"/>
              <a:t>Gode måder at tænke på for at forblive positiv i en situation med krav</a:t>
            </a:r>
          </a:p>
          <a:p>
            <a:pPr lvl="1"/>
            <a:r>
              <a:rPr lang="da-DK" dirty="0" smtClean="0"/>
              <a:t>Hvad er vi som gruppe gode til i forhold til at mestre krav?</a:t>
            </a:r>
            <a:endParaRPr lang="da-DK" dirty="0" smtClean="0"/>
          </a:p>
          <a:p>
            <a:r>
              <a:rPr lang="da-DK" sz="2400" dirty="0" smtClean="0"/>
              <a:t>De øvrige supplerer, hvis de har nyt at </a:t>
            </a:r>
            <a:r>
              <a:rPr lang="da-DK" sz="2400" dirty="0" smtClean="0"/>
              <a:t>tilføje</a:t>
            </a:r>
          </a:p>
          <a:p>
            <a:endParaRPr lang="da-DK" sz="2400" dirty="0"/>
          </a:p>
          <a:p>
            <a:pPr marL="0" indent="0">
              <a:buNone/>
            </a:pPr>
            <a:r>
              <a:rPr lang="da-DK" sz="2400" dirty="0" smtClean="0"/>
              <a:t>Tid: </a:t>
            </a:r>
            <a:r>
              <a:rPr lang="da-DK" sz="2400" dirty="0" smtClean="0"/>
              <a:t>20 </a:t>
            </a:r>
            <a:r>
              <a:rPr lang="da-DK" sz="2400" dirty="0" smtClean="0"/>
              <a:t>minutter</a:t>
            </a:r>
            <a:endParaRPr lang="da-DK" sz="2400" dirty="0"/>
          </a:p>
        </p:txBody>
      </p:sp>
      <p:sp>
        <p:nvSpPr>
          <p:cNvPr id="3" name="Titel 2"/>
          <p:cNvSpPr>
            <a:spLocks noGrp="1"/>
          </p:cNvSpPr>
          <p:nvPr>
            <p:ph type="title"/>
          </p:nvPr>
        </p:nvSpPr>
        <p:spPr/>
        <p:txBody>
          <a:bodyPr/>
          <a:lstStyle/>
          <a:p>
            <a:r>
              <a:rPr lang="da-DK" sz="2800" dirty="0" smtClean="0"/>
              <a:t>Fælles: Tilbagemelding</a:t>
            </a:r>
            <a:endParaRPr lang="da-DK" sz="2800" dirty="0"/>
          </a:p>
        </p:txBody>
      </p:sp>
    </p:spTree>
    <p:extLst>
      <p:ext uri="{BB962C8B-B14F-4D97-AF65-F5344CB8AC3E}">
        <p14:creationId xmlns:p14="http://schemas.microsoft.com/office/powerpoint/2010/main" val="2789580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p:txBody>
          <a:bodyPr>
            <a:normAutofit/>
          </a:bodyPr>
          <a:lstStyle/>
          <a:p>
            <a:r>
              <a:rPr lang="da-DK" sz="2400" dirty="0" smtClean="0"/>
              <a:t>Sæt dig roligt ned og træk vejret dybt, så du er i ro</a:t>
            </a:r>
            <a:endParaRPr lang="da-DK" sz="2400" dirty="0"/>
          </a:p>
          <a:p>
            <a:r>
              <a:rPr lang="da-DK" sz="2400" dirty="0" smtClean="0"/>
              <a:t>Tag et stykke papir og lav en liste over alle de forhold/ting/årsager i den nuværende situation, der stresser dig</a:t>
            </a:r>
            <a:endParaRPr lang="da-DK" sz="2400" dirty="0"/>
          </a:p>
          <a:p>
            <a:r>
              <a:rPr lang="da-DK" sz="2400" dirty="0" smtClean="0"/>
              <a:t>Del forholdene i grupper, hvor rød er de forhold, der stresser dig mest, rød de forhold, der stresser dig noget, og grøn de forhold, der kun stresser lidt</a:t>
            </a:r>
          </a:p>
          <a:p>
            <a:endParaRPr lang="da-DK" sz="2400" dirty="0"/>
          </a:p>
          <a:p>
            <a:pPr marL="0" indent="0">
              <a:buNone/>
            </a:pPr>
            <a:r>
              <a:rPr lang="da-DK" sz="2400" dirty="0" smtClean="0"/>
              <a:t>Tid: 5 minutter</a:t>
            </a:r>
            <a:endParaRPr lang="da-DK" sz="2400" dirty="0"/>
          </a:p>
          <a:p>
            <a:pPr marL="0" indent="0">
              <a:buNone/>
            </a:pPr>
            <a:endParaRPr lang="da-DK" sz="2400" dirty="0"/>
          </a:p>
        </p:txBody>
      </p:sp>
      <p:sp>
        <p:nvSpPr>
          <p:cNvPr id="3" name="Titel 2"/>
          <p:cNvSpPr>
            <a:spLocks noGrp="1"/>
          </p:cNvSpPr>
          <p:nvPr>
            <p:ph type="title"/>
          </p:nvPr>
        </p:nvSpPr>
        <p:spPr/>
        <p:txBody>
          <a:bodyPr/>
          <a:lstStyle/>
          <a:p>
            <a:r>
              <a:rPr lang="da-DK" sz="2800" dirty="0" smtClean="0"/>
              <a:t>Individuelt: Konfront</a:t>
            </a:r>
            <a:r>
              <a:rPr lang="da-DK" sz="2800" dirty="0" smtClean="0"/>
              <a:t>ér problemet og prioritér</a:t>
            </a:r>
            <a:endParaRPr lang="da-DK" sz="2800" dirty="0"/>
          </a:p>
        </p:txBody>
      </p:sp>
    </p:spTree>
    <p:extLst>
      <p:ext uri="{BB962C8B-B14F-4D97-AF65-F5344CB8AC3E}">
        <p14:creationId xmlns:p14="http://schemas.microsoft.com/office/powerpoint/2010/main" val="3713178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indhold 1"/>
          <p:cNvSpPr>
            <a:spLocks noGrp="1"/>
          </p:cNvSpPr>
          <p:nvPr>
            <p:ph idx="1"/>
          </p:nvPr>
        </p:nvSpPr>
        <p:spPr>
          <a:xfrm>
            <a:off x="720000" y="1988840"/>
            <a:ext cx="7704000" cy="4104457"/>
          </a:xfrm>
        </p:spPr>
        <p:txBody>
          <a:bodyPr>
            <a:normAutofit fontScale="92500" lnSpcReduction="10000"/>
          </a:bodyPr>
          <a:lstStyle/>
          <a:p>
            <a:r>
              <a:rPr lang="da-DK" sz="2400" dirty="0" smtClean="0"/>
              <a:t>Tal med en kollega om, hvad du er god til i forhold til at mestre stress og skriv det ned</a:t>
            </a:r>
          </a:p>
          <a:p>
            <a:r>
              <a:rPr lang="da-DK" sz="2400" dirty="0" smtClean="0"/>
              <a:t>Tal derefter om, hvad der kendetegner forholdene i det røde felt:</a:t>
            </a:r>
          </a:p>
          <a:p>
            <a:pPr lvl="1"/>
            <a:r>
              <a:rPr lang="da-DK" dirty="0" smtClean="0"/>
              <a:t>Er det typisk skal-krav eller kan-krav, der kendetegner disse forhold?</a:t>
            </a:r>
          </a:p>
          <a:p>
            <a:pPr lvl="1"/>
            <a:r>
              <a:rPr lang="da-DK" dirty="0" smtClean="0"/>
              <a:t>Mangler ud viden?</a:t>
            </a:r>
          </a:p>
          <a:p>
            <a:pPr lvl="1"/>
            <a:r>
              <a:rPr lang="da-DK" dirty="0" smtClean="0"/>
              <a:t>Hvilke løsningsmuligheder har du?</a:t>
            </a:r>
            <a:r>
              <a:rPr lang="da-DK" dirty="0"/>
              <a:t> </a:t>
            </a:r>
            <a:r>
              <a:rPr lang="da-DK" dirty="0" smtClean="0"/>
              <a:t>Del løsningerne op i mindre opgaver</a:t>
            </a:r>
          </a:p>
          <a:p>
            <a:pPr lvl="1"/>
            <a:r>
              <a:rPr lang="da-DK" dirty="0" smtClean="0"/>
              <a:t>Sæt en plan op for, hvad du vil gøre med deadline for alle punkterne</a:t>
            </a:r>
          </a:p>
          <a:p>
            <a:pPr lvl="1"/>
            <a:r>
              <a:rPr lang="da-DK" dirty="0" smtClean="0"/>
              <a:t>Hvis den forholdene i det røde felt skyldes de måder, du opfatter kravene på, har du brug for at opfatte dem og handle på en anden måde. Bliv inspireret af det, du skrev ned i starten af samtalen og det forrige gruppearbejde.</a:t>
            </a:r>
            <a:endParaRPr lang="da-DK" dirty="0" smtClean="0"/>
          </a:p>
          <a:p>
            <a:pPr lvl="1"/>
            <a:endParaRPr lang="da-DK" dirty="0" smtClean="0"/>
          </a:p>
        </p:txBody>
      </p:sp>
      <p:sp>
        <p:nvSpPr>
          <p:cNvPr id="3" name="Titel 2"/>
          <p:cNvSpPr>
            <a:spLocks noGrp="1"/>
          </p:cNvSpPr>
          <p:nvPr>
            <p:ph type="title"/>
          </p:nvPr>
        </p:nvSpPr>
        <p:spPr/>
        <p:txBody>
          <a:bodyPr/>
          <a:lstStyle/>
          <a:p>
            <a:r>
              <a:rPr lang="da-DK" sz="2800" dirty="0" smtClean="0"/>
              <a:t>To og to: Konfront</a:t>
            </a:r>
            <a:r>
              <a:rPr lang="da-DK" sz="2800" dirty="0" smtClean="0"/>
              <a:t>ér problemet og prioritér I</a:t>
            </a:r>
            <a:endParaRPr lang="da-DK" sz="2800" dirty="0"/>
          </a:p>
        </p:txBody>
      </p:sp>
    </p:spTree>
    <p:extLst>
      <p:ext uri="{BB962C8B-B14F-4D97-AF65-F5344CB8AC3E}">
        <p14:creationId xmlns:p14="http://schemas.microsoft.com/office/powerpoint/2010/main" val="2437118157"/>
      </p:ext>
    </p:extLst>
  </p:cSld>
  <p:clrMapOvr>
    <a:masterClrMapping/>
  </p:clrMapOvr>
</p:sld>
</file>

<file path=ppt/theme/theme1.xml><?xml version="1.0" encoding="utf-8"?>
<a:theme xmlns:a="http://schemas.openxmlformats.org/drawingml/2006/main" name="Præsentation_SOSU">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 SoSu</Template>
  <TotalTime>463</TotalTime>
  <Words>900</Words>
  <Application>Microsoft Macintosh PowerPoint</Application>
  <PresentationFormat>Skærmshow (4:3)</PresentationFormat>
  <Paragraphs>119</Paragraphs>
  <Slides>17</Slides>
  <Notes>8</Notes>
  <HiddenSlides>0</HiddenSlides>
  <MMClips>0</MMClips>
  <ScaleCrop>false</ScaleCrop>
  <HeadingPairs>
    <vt:vector size="4" baseType="variant">
      <vt:variant>
        <vt:lpstr>Tema</vt:lpstr>
      </vt:variant>
      <vt:variant>
        <vt:i4>1</vt:i4>
      </vt:variant>
      <vt:variant>
        <vt:lpstr>Diastitler</vt:lpstr>
      </vt:variant>
      <vt:variant>
        <vt:i4>17</vt:i4>
      </vt:variant>
    </vt:vector>
  </HeadingPairs>
  <TitlesOfParts>
    <vt:vector size="18" baseType="lpstr">
      <vt:lpstr>Præsentation_SOSU</vt:lpstr>
      <vt:lpstr>Værktøj 3: Personlige og kollektive strategier</vt:lpstr>
      <vt:lpstr>Hvad skal vi i dag?</vt:lpstr>
      <vt:lpstr>Proces</vt:lpstr>
      <vt:lpstr>Baggrund</vt:lpstr>
      <vt:lpstr>Baggrund</vt:lpstr>
      <vt:lpstr>Gruppearbejde: Vi oplever krav forskelligt</vt:lpstr>
      <vt:lpstr>Fælles: Tilbagemelding</vt:lpstr>
      <vt:lpstr>Individuelt: Konfrontér problemet og prioritér</vt:lpstr>
      <vt:lpstr>To og to: Konfrontér problemet og prioritér I</vt:lpstr>
      <vt:lpstr>To og to: Konfrontér problemet og prioritér II</vt:lpstr>
      <vt:lpstr>To og to: Konfrontér problemet og prioritér III</vt:lpstr>
      <vt:lpstr>De mest effektive strategier til at mestre stress</vt:lpstr>
      <vt:lpstr>De mest effektive strategier til at mestre stress</vt:lpstr>
      <vt:lpstr>De mest effektive strategier til at mestre stress: Gruppearbejde</vt:lpstr>
      <vt:lpstr>Opsamling: De mest effektive strategier til at mestre stress</vt:lpstr>
      <vt:lpstr>Opfølgning</vt:lpstr>
      <vt:lpstr>Tak for i dag!</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Velkommen BAR SoSu</dc:title>
  <dc:creator>Sidsel Romme Nygaard</dc:creator>
  <cp:lastModifiedBy>Sidsel Nygaard</cp:lastModifiedBy>
  <cp:revision>26</cp:revision>
  <dcterms:created xsi:type="dcterms:W3CDTF">2016-06-01T13:11:18Z</dcterms:created>
  <dcterms:modified xsi:type="dcterms:W3CDTF">2016-06-29T22:28:25Z</dcterms:modified>
</cp:coreProperties>
</file>