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93" r:id="rId2"/>
    <p:sldId id="438" r:id="rId3"/>
    <p:sldId id="445" r:id="rId4"/>
    <p:sldId id="447" r:id="rId5"/>
    <p:sldId id="363" r:id="rId6"/>
    <p:sldId id="448" r:id="rId7"/>
    <p:sldId id="449" r:id="rId8"/>
    <p:sldId id="334" r:id="rId9"/>
    <p:sldId id="319" r:id="rId10"/>
    <p:sldId id="451" r:id="rId11"/>
    <p:sldId id="455" r:id="rId12"/>
    <p:sldId id="456" r:id="rId13"/>
    <p:sldId id="446" r:id="rId14"/>
    <p:sldId id="450" r:id="rId15"/>
    <p:sldId id="457" r:id="rId16"/>
    <p:sldId id="452" r:id="rId17"/>
    <p:sldId id="458" r:id="rId18"/>
    <p:sldId id="459" r:id="rId19"/>
    <p:sldId id="460" r:id="rId20"/>
    <p:sldId id="461" r:id="rId21"/>
  </p:sldIdLst>
  <p:sldSz cx="9144000" cy="6858000" type="screen4x3"/>
  <p:notesSz cx="6718300" cy="98552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B1D586-27E5-8A84-1F18-E01641F6C602}" name="Sidsel Lond Grosen" initials="SLG" userId="S::sgrosen@ruc.dk::5c7f1829-c2e1-4904-994d-7bc6ddbfd0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0736" tIns="45368" rIns="90736" bIns="45368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05483" y="0"/>
            <a:ext cx="2911263" cy="492760"/>
          </a:xfrm>
          <a:prstGeom prst="rect">
            <a:avLst/>
          </a:prstGeom>
        </p:spPr>
        <p:txBody>
          <a:bodyPr vert="horz" lIns="90736" tIns="45368" rIns="90736" bIns="45368" rtlCol="0"/>
          <a:lstStyle>
            <a:lvl1pPr algn="r">
              <a:defRPr sz="1200"/>
            </a:lvl1pPr>
          </a:lstStyle>
          <a:p>
            <a:fld id="{C4538649-FCEA-4F39-9701-0B3F1E8668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0736" tIns="45368" rIns="90736" bIns="45368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05483" y="9360730"/>
            <a:ext cx="2911263" cy="492760"/>
          </a:xfrm>
          <a:prstGeom prst="rect">
            <a:avLst/>
          </a:prstGeom>
        </p:spPr>
        <p:txBody>
          <a:bodyPr vert="horz" lIns="90736" tIns="45368" rIns="90736" bIns="45368" rtlCol="0" anchor="b"/>
          <a:lstStyle>
            <a:lvl1pPr algn="r">
              <a:defRPr sz="1200"/>
            </a:lvl1pPr>
          </a:lstStyle>
          <a:p>
            <a:fld id="{CAD0E9FA-D885-4B38-8873-3B9E38C2EF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701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0736" tIns="45368" rIns="90736" bIns="45368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05483" y="0"/>
            <a:ext cx="2911263" cy="492760"/>
          </a:xfrm>
          <a:prstGeom prst="rect">
            <a:avLst/>
          </a:prstGeom>
        </p:spPr>
        <p:txBody>
          <a:bodyPr vert="horz" lIns="90736" tIns="45368" rIns="90736" bIns="45368" rtlCol="0"/>
          <a:lstStyle>
            <a:lvl1pPr algn="r">
              <a:defRPr sz="1200"/>
            </a:lvl1pPr>
          </a:lstStyle>
          <a:p>
            <a:fld id="{51F9A14D-1456-49A5-8314-DEF0DD36C0E9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6" tIns="45368" rIns="90736" bIns="4536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0736" tIns="45368" rIns="90736" bIns="45368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0736" tIns="45368" rIns="90736" bIns="45368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05483" y="9360730"/>
            <a:ext cx="2911263" cy="492760"/>
          </a:xfrm>
          <a:prstGeom prst="rect">
            <a:avLst/>
          </a:prstGeom>
        </p:spPr>
        <p:txBody>
          <a:bodyPr vert="horz" lIns="90736" tIns="45368" rIns="90736" bIns="45368" rtlCol="0" anchor="b"/>
          <a:lstStyle>
            <a:lvl1pPr algn="r">
              <a:defRPr sz="1200"/>
            </a:lvl1pPr>
          </a:lstStyle>
          <a:p>
            <a:fld id="{E03A5313-85C5-41A1-9C7D-AEAE10036C5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968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0F8F8-7900-49D4-96DD-E64F570089C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924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0F8F8-7900-49D4-96DD-E64F570089C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27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Kræver rum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A5313-85C5-41A1-9C7D-AEAE10036C5E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58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Dyseeksempel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A5313-85C5-41A1-9C7D-AEAE10036C5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32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slidebillede 1">
            <a:extLst>
              <a:ext uri="{FF2B5EF4-FFF2-40B4-BE49-F238E27FC236}">
                <a16:creationId xmlns:a16="http://schemas.microsoft.com/office/drawing/2014/main" id="{F37797CB-23C7-4AC8-979E-035472C002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Pladsholder til noter 2">
            <a:extLst>
              <a:ext uri="{FF2B5EF4-FFF2-40B4-BE49-F238E27FC236}">
                <a16:creationId xmlns:a16="http://schemas.microsoft.com/office/drawing/2014/main" id="{E56D1D36-367B-4704-B5E5-68706956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Pladsholder til slidenummer 3">
            <a:extLst>
              <a:ext uri="{FF2B5EF4-FFF2-40B4-BE49-F238E27FC236}">
                <a16:creationId xmlns:a16="http://schemas.microsoft.com/office/drawing/2014/main" id="{51C058D5-0241-4CD6-85EB-D102907EC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ungsuhChe" panose="02030609000101010101" pitchFamily="49" charset="-127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GungsuhChe" panose="02030609000101010101" pitchFamily="49" charset="-127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GungsuhChe" panose="02030609000101010101" pitchFamily="49" charset="-127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GungsuhChe" panose="02030609000101010101" pitchFamily="49" charset="-127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GungsuhChe" panose="02030609000101010101" pitchFamily="49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ungsuhChe" panose="02030609000101010101" pitchFamily="49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ungsuhChe" panose="02030609000101010101" pitchFamily="49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ungsuhChe" panose="02030609000101010101" pitchFamily="49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ungsuhChe" panose="02030609000101010101" pitchFamily="49" charset="-127"/>
                <a:cs typeface="Arial" panose="020B0604020202020204" pitchFamily="34" charset="0"/>
              </a:defRPr>
            </a:lvl9pPr>
          </a:lstStyle>
          <a:p>
            <a:fld id="{EC82BA95-CB7E-4A52-944D-7FB93D00D02C}" type="slidenum">
              <a:rPr lang="da-DK" altLang="da-DK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17</a:t>
            </a:fld>
            <a:endParaRPr lang="da-DK" altLang="da-DK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9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Dyseeksempel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A5313-85C5-41A1-9C7D-AEAE10036C5E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37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44DD-7427-4FF1-B21E-A9167D4D22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2DC6-B6AF-449E-BDE9-AD543E5E79DD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44DD-7427-4FF1-B21E-A9167D4D22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2DC6-B6AF-449E-BDE9-AD543E5E79D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44DD-7427-4FF1-B21E-A9167D4D22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2DC6-B6AF-449E-BDE9-AD543E5E79D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0"/>
            <a:ext cx="1522800" cy="1281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6840000" cy="90000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noProof="0"/>
              <a:t>Klik for at redigere i master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2160000"/>
            <a:ext cx="6840000" cy="3240000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/>
            </a:lvl1pPr>
            <a:lvl2pPr marL="72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200"/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18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/>
            </a:lvl5pPr>
          </a:lstStyle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  <a:endParaRPr lang="en-GB" noProof="0" dirty="0"/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0" y="6165304"/>
            <a:ext cx="432048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10"/>
          </p:nvPr>
        </p:nvSpPr>
        <p:spPr>
          <a:xfrm>
            <a:off x="7884368" y="2160000"/>
            <a:ext cx="990000" cy="324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noProof="0" dirty="0"/>
              <a:t>Klik for at redigere i master</a:t>
            </a:r>
          </a:p>
        </p:txBody>
      </p:sp>
      <p:sp>
        <p:nvSpPr>
          <p:cNvPr id="7" name="Pladsholder til diasnummer 3"/>
          <p:cNvSpPr>
            <a:spLocks noGrp="1"/>
          </p:cNvSpPr>
          <p:nvPr>
            <p:ph type="sldNum" sz="quarter" idx="4"/>
          </p:nvPr>
        </p:nvSpPr>
        <p:spPr>
          <a:xfrm>
            <a:off x="8424000" y="6678000"/>
            <a:ext cx="72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2AB9-D1D3-4795-B63F-7E6D9BBBE5C5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548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80AC6-A292-40E1-A316-F581E3CD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19E72F-421C-4B49-AC97-48E84F8C7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FA383D-14E2-4F79-AFCD-AB964B7B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E45C-EAA1-4898-9171-67EC73124248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F18F91-5BB0-4975-9A17-3309B5E6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190018-F31C-4D90-B96B-70F52FC8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5EB6-37F3-47CB-B10E-405CBDF57D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573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44DD-7427-4FF1-B21E-A9167D4D22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2DC6-B6AF-449E-BDE9-AD543E5E79D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44DD-7427-4FF1-B21E-A9167D4D22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2DC6-B6AF-449E-BDE9-AD543E5E79D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44DD-7427-4FF1-B21E-A9167D4D22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2DC6-B6AF-449E-BDE9-AD543E5E79D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44DD-7427-4FF1-B21E-A9167D4D22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2DC6-B6AF-449E-BDE9-AD543E5E79D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44DD-7427-4FF1-B21E-A9167D4D22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2DC6-B6AF-449E-BDE9-AD543E5E79D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44DD-7427-4FF1-B21E-A9167D4D22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2DC6-B6AF-449E-BDE9-AD543E5E79D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44DD-7427-4FF1-B21E-A9167D4D22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2DC6-B6AF-449E-BDE9-AD543E5E79D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44DD-7427-4FF1-B21E-A9167D4D22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2DC6-B6AF-449E-BDE9-AD543E5E79D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9DC44DD-7427-4FF1-B21E-A9167D4D22A7}" type="datetimeFigureOut">
              <a:rPr lang="da-DK" smtClean="0"/>
              <a:t>21-11-2022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9492DC6-B6AF-449E-BDE9-AD543E5E79DD}" type="slidenum">
              <a:rPr lang="da-DK" smtClean="0"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50788"/>
            <a:ext cx="9361040" cy="1143000"/>
          </a:xfrm>
        </p:spPr>
        <p:txBody>
          <a:bodyPr/>
          <a:lstStyle/>
          <a:p>
            <a:r>
              <a:rPr lang="da-DK" sz="3200" dirty="0"/>
              <a:t>Arbejdsmiljø og brug af velfærdsteknologi</a:t>
            </a:r>
            <a:br>
              <a:rPr lang="da-DK" sz="3200" dirty="0"/>
            </a:br>
            <a:r>
              <a:rPr lang="da-DK" sz="1400" dirty="0"/>
              <a:t>v. </a:t>
            </a:r>
            <a:r>
              <a:rPr lang="da-DK" sz="1400" dirty="0" err="1"/>
              <a:t>sidsel</a:t>
            </a:r>
            <a:r>
              <a:rPr lang="da-DK" sz="1400" dirty="0"/>
              <a:t> Lond </a:t>
            </a:r>
            <a:r>
              <a:rPr lang="da-DK" sz="1400" dirty="0" err="1"/>
              <a:t>grosen</a:t>
            </a:r>
            <a:r>
              <a:rPr lang="da-DK" sz="1400" dirty="0"/>
              <a:t>, </a:t>
            </a:r>
            <a:r>
              <a:rPr lang="da-DK" sz="1400" dirty="0" err="1"/>
              <a:t>roskilde</a:t>
            </a:r>
            <a:r>
              <a:rPr lang="da-DK" sz="1400" dirty="0"/>
              <a:t> universitet</a:t>
            </a:r>
            <a:endParaRPr lang="da-DK" sz="3200" dirty="0"/>
          </a:p>
        </p:txBody>
      </p:sp>
      <p:pic>
        <p:nvPicPr>
          <p:cNvPr id="1026" name="Picture 2" descr="http://kommune.viborg.dk/~/media/Kommune/BORGER/Seniorer%20og%20pensionister/Hjaelp%20i%20hjemmet/Velfaerdsteknologi/Virtuel%20Hjemme%20og%20sygepleje/Hjemme%20og%20sygepleje_indholdsside.png?h=218&amp;mw=379&amp;w=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80621"/>
            <a:ext cx="3609975" cy="20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omeharmonizing.com/wp-content/uploads/2014/03/SensFloor-Touchscreen-sensor-enabled-floor-covering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1" y="1580621"/>
            <a:ext cx="3816423" cy="23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>
            <a:grpSpLocks/>
          </p:cNvGrpSpPr>
          <p:nvPr/>
        </p:nvGrpSpPr>
        <p:grpSpPr bwMode="auto">
          <a:xfrm>
            <a:off x="5152185" y="4077072"/>
            <a:ext cx="3605854" cy="2389746"/>
            <a:chOff x="80296" y="3980977"/>
            <a:chExt cx="6096000" cy="2762251"/>
          </a:xfrm>
        </p:grpSpPr>
        <p:pic>
          <p:nvPicPr>
            <p:cNvPr id="11" name="Picture 4" descr="http://www.velfaerdsteknologi.nu/media/275304/hjemmeteknologi_til_kol-patienter_-_velf_rdsteknologi.nu_Item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6" y="3980977"/>
              <a:ext cx="6096000" cy="276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kstboks 5"/>
            <p:cNvSpPr txBox="1">
              <a:spLocks noChangeArrowheads="1"/>
            </p:cNvSpPr>
            <p:nvPr/>
          </p:nvSpPr>
          <p:spPr bwMode="auto">
            <a:xfrm>
              <a:off x="179512" y="6305070"/>
              <a:ext cx="194421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 sz="1000">
                  <a:latin typeface="Times New Roman" pitchFamily="18" charset="0"/>
                  <a:cs typeface="Times New Roman" pitchFamily="18" charset="0"/>
                </a:rPr>
                <a:t>http://www.velfaerdsteknologi.nu</a:t>
              </a:r>
            </a:p>
          </p:txBody>
        </p:sp>
      </p:grpSp>
      <p:pic>
        <p:nvPicPr>
          <p:cNvPr id="7" name="Pladsholder til indhold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1" y="4222663"/>
            <a:ext cx="4863544" cy="207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4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 anchor="b">
            <a:normAutofit/>
          </a:bodyPr>
          <a:lstStyle/>
          <a:p>
            <a:r>
              <a:rPr lang="da-DK" dirty="0"/>
              <a:t>Hvad taler vi om når vi taler om</a:t>
            </a:r>
            <a:br>
              <a:rPr lang="da-DK" dirty="0"/>
            </a:br>
            <a:r>
              <a:rPr lang="da-DK" dirty="0"/>
              <a:t>teknologi?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A084CAD-6066-802A-DC1E-726E1402D4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276872"/>
            <a:ext cx="7924800" cy="2160240"/>
          </a:xfrm>
        </p:spPr>
        <p:txBody>
          <a:bodyPr>
            <a:normAutofit/>
          </a:bodyPr>
          <a:lstStyle/>
          <a:p>
            <a:r>
              <a:rPr lang="da-DK" sz="2400" dirty="0"/>
              <a:t>Teknologien som ting?</a:t>
            </a:r>
          </a:p>
          <a:p>
            <a:r>
              <a:rPr lang="da-DK" sz="2400" dirty="0"/>
              <a:t>Idéen om tingen?</a:t>
            </a:r>
          </a:p>
          <a:p>
            <a:r>
              <a:rPr lang="da-DK" sz="2400" dirty="0"/>
              <a:t>Teknologien i praksis?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57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75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375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75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75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696EF-B9A3-1301-F93B-BB03D8DC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D2A8DCA-2E66-A98F-D197-2074E63D01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-310623"/>
            <a:ext cx="9144000" cy="7168623"/>
          </a:xfrm>
        </p:spPr>
      </p:pic>
      <p:pic>
        <p:nvPicPr>
          <p:cNvPr id="6" name="Pladsholder til indhold 5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FC5C35EF-63D6-AEEC-C40C-FC10093DF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74" y="3573016"/>
            <a:ext cx="2499334" cy="1937205"/>
          </a:xfrm>
          <a:prstGeom prst="rect">
            <a:avLst/>
          </a:prstGeom>
          <a:noFill/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6524104-2F7A-8C19-3A4C-D88C57581E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" b="5938"/>
          <a:stretch/>
        </p:blipFill>
        <p:spPr bwMode="auto">
          <a:xfrm>
            <a:off x="5661742" y="1347779"/>
            <a:ext cx="2201331" cy="114299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99368EC-CDBE-D0C2-3A4B-42AE7301C675}"/>
              </a:ext>
            </a:extLst>
          </p:cNvPr>
          <p:cNvSpPr/>
          <p:nvPr/>
        </p:nvSpPr>
        <p:spPr>
          <a:xfrm>
            <a:off x="7737180" y="3104964"/>
            <a:ext cx="432048" cy="468052"/>
          </a:xfrm>
          <a:prstGeom prst="ellipse">
            <a:avLst/>
          </a:prstGeom>
          <a:solidFill>
            <a:srgbClr val="0C0C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Et billede, der indeholder væg, indendørs, person, sofa">
            <a:extLst>
              <a:ext uri="{FF2B5EF4-FFF2-40B4-BE49-F238E27FC236}">
                <a16:creationId xmlns:a16="http://schemas.microsoft.com/office/drawing/2014/main" id="{7563C6EC-562C-CBD4-468C-747FA4D63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9" y="-15954"/>
            <a:ext cx="2116368" cy="1398018"/>
          </a:xfrm>
          <a:prstGeom prst="rect">
            <a:avLst/>
          </a:prstGeom>
        </p:spPr>
      </p:pic>
      <p:pic>
        <p:nvPicPr>
          <p:cNvPr id="11" name="Picture 6" descr="http://www.homeharmonizing.com/wp-content/uploads/2014/03/SensFloor-Touchscreen-sensor-enabled-floor-covering_2.jpg">
            <a:extLst>
              <a:ext uri="{FF2B5EF4-FFF2-40B4-BE49-F238E27FC236}">
                <a16:creationId xmlns:a16="http://schemas.microsoft.com/office/drawing/2014/main" id="{EFE592CE-4EA8-5690-7C84-3364129C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4977689"/>
            <a:ext cx="3528392" cy="21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8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10D53-C8C7-77C3-1221-BF7595F2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Lærer vi hvad teknologien er i praksis?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683741-87AE-C657-EBA8-BC77C6D310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700808"/>
            <a:ext cx="7924800" cy="4014192"/>
          </a:xfrm>
        </p:spPr>
        <p:txBody>
          <a:bodyPr/>
          <a:lstStyle/>
          <a:p>
            <a:r>
              <a:rPr lang="da-DK" sz="2400" dirty="0"/>
              <a:t>Ikke tage for givet, hvad teknologien gør</a:t>
            </a:r>
          </a:p>
          <a:p>
            <a:r>
              <a:rPr lang="da-DK" sz="2400" dirty="0"/>
              <a:t>Ved at bruge den i praksis</a:t>
            </a:r>
          </a:p>
          <a:p>
            <a:r>
              <a:rPr lang="da-DK" sz="2400" dirty="0"/>
              <a:t>Eksperimentere med den</a:t>
            </a:r>
          </a:p>
          <a:p>
            <a:r>
              <a:rPr lang="da-DK" sz="2400" dirty="0"/>
              <a:t>Udveksle erfaringer</a:t>
            </a:r>
          </a:p>
          <a:p>
            <a:r>
              <a:rPr lang="da-DK" sz="2400" dirty="0"/>
              <a:t>Prøve nye idéer af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59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A1C3F5B-2F7B-0992-6400-F21034E0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3" y="331694"/>
            <a:ext cx="6311153" cy="61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8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2453F-2998-9916-0587-AB98E8D7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gode spørgsmål at arbejde med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95582C-398E-49C9-F224-D260F520D1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sz="2000" dirty="0"/>
              <a:t>Hvad tror vi teknologien kan</a:t>
            </a:r>
          </a:p>
          <a:p>
            <a:pPr lvl="1"/>
            <a:r>
              <a:rPr lang="da-DK" sz="2000" dirty="0"/>
              <a:t>For forskellige borgere?</a:t>
            </a:r>
          </a:p>
          <a:p>
            <a:pPr lvl="1"/>
            <a:r>
              <a:rPr lang="da-DK" sz="2000" dirty="0"/>
              <a:t>For medarbejderne?</a:t>
            </a:r>
          </a:p>
          <a:p>
            <a:pPr lvl="1"/>
            <a:r>
              <a:rPr lang="da-DK" sz="2000" dirty="0"/>
              <a:t>For relationerne?</a:t>
            </a:r>
          </a:p>
          <a:p>
            <a:pPr lvl="1"/>
            <a:r>
              <a:rPr lang="da-DK" sz="2000" dirty="0"/>
              <a:t>For arbejdsgangene?</a:t>
            </a:r>
          </a:p>
          <a:p>
            <a:r>
              <a:rPr lang="da-DK" sz="2000" dirty="0"/>
              <a:t>Hvad skal der til for at den kan det?* </a:t>
            </a:r>
          </a:p>
          <a:p>
            <a:r>
              <a:rPr lang="da-DK" sz="2000" dirty="0"/>
              <a:t>Hvordan bliver vi klogere på det?</a:t>
            </a:r>
          </a:p>
          <a:p>
            <a:r>
              <a:rPr lang="da-DK" sz="2000" dirty="0"/>
              <a:t>Hvad kan teknologien måske også?</a:t>
            </a:r>
          </a:p>
          <a:p>
            <a:r>
              <a:rPr lang="da-DK" sz="2000" dirty="0"/>
              <a:t>Hvad gør teknologien OGSÅ?</a:t>
            </a:r>
          </a:p>
          <a:p>
            <a:r>
              <a:rPr lang="da-DK" sz="2000" dirty="0"/>
              <a:t>Hvordan kan vi hjælpe os selv med at tænke teknologien ind i og blive ved med det?</a:t>
            </a:r>
          </a:p>
          <a:p>
            <a:endParaRPr lang="da-DK" sz="2000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417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A1C3F5B-2F7B-0992-6400-F21034E0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3" y="331694"/>
            <a:ext cx="6311153" cy="61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4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7DF00B-8BC2-FB9D-3DA7-E536FBCD90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996952"/>
            <a:ext cx="7924800" cy="2718048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/>
              <a:t>Sidsel Lond Grosen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6">
            <a:extLst>
              <a:ext uri="{FF2B5EF4-FFF2-40B4-BE49-F238E27FC236}">
                <a16:creationId xmlns:a16="http://schemas.microsoft.com/office/drawing/2014/main" id="{00EEEBD8-B2D4-D92E-6C51-3592D7FBE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530382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B2523E48-CE27-4D0E-BA6B-F4F6E2E6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3" y="135554"/>
            <a:ext cx="8701088" cy="580863"/>
          </a:xfrm>
        </p:spPr>
        <p:txBody>
          <a:bodyPr>
            <a:noAutofit/>
          </a:bodyPr>
          <a:lstStyle/>
          <a:p>
            <a:pPr algn="r">
              <a:defRPr/>
            </a:pPr>
            <a:endParaRPr lang="da-DK" altLang="da-DK" sz="2800" dirty="0">
              <a:ea typeface="ＭＳ Ｐゴシック" panose="020B0600070205080204" pitchFamily="34" charset="-128"/>
            </a:endParaRPr>
          </a:p>
        </p:txBody>
      </p:sp>
      <p:grpSp>
        <p:nvGrpSpPr>
          <p:cNvPr id="21508" name="Gruppe 19">
            <a:extLst>
              <a:ext uri="{FF2B5EF4-FFF2-40B4-BE49-F238E27FC236}">
                <a16:creationId xmlns:a16="http://schemas.microsoft.com/office/drawing/2014/main" id="{BC9D094E-B124-4E89-8BB5-EED66B6CFA9E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2349500"/>
            <a:ext cx="1538287" cy="2436813"/>
            <a:chOff x="3595510" y="2314872"/>
            <a:chExt cx="1536946" cy="2438154"/>
          </a:xfrm>
        </p:grpSpPr>
        <p:sp>
          <p:nvSpPr>
            <p:cNvPr id="21516" name="Rektangel 20">
              <a:extLst>
                <a:ext uri="{FF2B5EF4-FFF2-40B4-BE49-F238E27FC236}">
                  <a16:creationId xmlns:a16="http://schemas.microsoft.com/office/drawing/2014/main" id="{A014985D-E4BB-47E2-B039-D77E9A1553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93589">
              <a:off x="3595510" y="3431527"/>
              <a:ext cx="775728" cy="323527"/>
            </a:xfrm>
            <a:prstGeom prst="rect">
              <a:avLst/>
            </a:prstGeom>
            <a:solidFill>
              <a:srgbClr val="FF0000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GungsuhChe" panose="02030609000101010101" pitchFamily="49" charset="-127"/>
              </a:endParaRPr>
            </a:p>
          </p:txBody>
        </p:sp>
        <p:sp>
          <p:nvSpPr>
            <p:cNvPr id="21517" name="Rektangel 21">
              <a:extLst>
                <a:ext uri="{FF2B5EF4-FFF2-40B4-BE49-F238E27FC236}">
                  <a16:creationId xmlns:a16="http://schemas.microsoft.com/office/drawing/2014/main" id="{C91BBBB1-17E8-409F-89AC-AF1EBA2A04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93589">
              <a:off x="4169597" y="2314872"/>
              <a:ext cx="775728" cy="323527"/>
            </a:xfrm>
            <a:prstGeom prst="rect">
              <a:avLst/>
            </a:prstGeom>
            <a:solidFill>
              <a:srgbClr val="FF0000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GungsuhChe" panose="02030609000101010101" pitchFamily="49" charset="-127"/>
              </a:endParaRPr>
            </a:p>
          </p:txBody>
        </p:sp>
        <p:sp>
          <p:nvSpPr>
            <p:cNvPr id="21518" name="Rektangel 22">
              <a:extLst>
                <a:ext uri="{FF2B5EF4-FFF2-40B4-BE49-F238E27FC236}">
                  <a16:creationId xmlns:a16="http://schemas.microsoft.com/office/drawing/2014/main" id="{79863287-714E-40FA-A05A-69B4D85726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31518">
              <a:off x="4059010" y="4109299"/>
              <a:ext cx="834627" cy="300696"/>
            </a:xfrm>
            <a:prstGeom prst="rect">
              <a:avLst/>
            </a:prstGeom>
            <a:solidFill>
              <a:srgbClr val="FF0000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GungsuhChe" panose="02030609000101010101" pitchFamily="49" charset="-127"/>
              </a:endParaRPr>
            </a:p>
          </p:txBody>
        </p:sp>
        <p:sp>
          <p:nvSpPr>
            <p:cNvPr id="21519" name="Rektangel 23">
              <a:extLst>
                <a:ext uri="{FF2B5EF4-FFF2-40B4-BE49-F238E27FC236}">
                  <a16:creationId xmlns:a16="http://schemas.microsoft.com/office/drawing/2014/main" id="{F6BF2A8A-5B24-48A6-865A-2B3DC74285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93589">
              <a:off x="4584136" y="4640219"/>
              <a:ext cx="548320" cy="112807"/>
            </a:xfrm>
            <a:prstGeom prst="rect">
              <a:avLst/>
            </a:prstGeom>
            <a:solidFill>
              <a:srgbClr val="FF0000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GungsuhChe" panose="02030609000101010101" pitchFamily="49" charset="-127"/>
              </a:endParaRPr>
            </a:p>
          </p:txBody>
        </p:sp>
      </p:grpSp>
      <p:pic>
        <p:nvPicPr>
          <p:cNvPr id="21509" name="Picture 2">
            <a:extLst>
              <a:ext uri="{FF2B5EF4-FFF2-40B4-BE49-F238E27FC236}">
                <a16:creationId xmlns:a16="http://schemas.microsoft.com/office/drawing/2014/main" id="{823C3B2D-64C4-4BE2-AD11-1EA028D4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2535">
            <a:off x="829859" y="1119777"/>
            <a:ext cx="275907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pe 25">
            <a:extLst>
              <a:ext uri="{FF2B5EF4-FFF2-40B4-BE49-F238E27FC236}">
                <a16:creationId xmlns:a16="http://schemas.microsoft.com/office/drawing/2014/main" id="{A4BFAFB2-A209-4649-BF82-032F41BA9A00}"/>
              </a:ext>
            </a:extLst>
          </p:cNvPr>
          <p:cNvGrpSpPr>
            <a:grpSpLocks/>
          </p:cNvGrpSpPr>
          <p:nvPr/>
        </p:nvGrpSpPr>
        <p:grpSpPr bwMode="auto">
          <a:xfrm>
            <a:off x="1187624" y="1988840"/>
            <a:ext cx="1525338" cy="2454862"/>
            <a:chOff x="3595510" y="2314872"/>
            <a:chExt cx="1536946" cy="2438154"/>
          </a:xfrm>
        </p:grpSpPr>
        <p:sp>
          <p:nvSpPr>
            <p:cNvPr id="21512" name="Rektangel 26">
              <a:extLst>
                <a:ext uri="{FF2B5EF4-FFF2-40B4-BE49-F238E27FC236}">
                  <a16:creationId xmlns:a16="http://schemas.microsoft.com/office/drawing/2014/main" id="{CD352D07-FB08-45C6-B635-AF2DAF407F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93589">
              <a:off x="3595510" y="3431527"/>
              <a:ext cx="775728" cy="323527"/>
            </a:xfrm>
            <a:prstGeom prst="rect">
              <a:avLst/>
            </a:prstGeom>
            <a:solidFill>
              <a:srgbClr val="FF0000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GungsuhChe" panose="02030609000101010101" pitchFamily="49" charset="-127"/>
              </a:endParaRPr>
            </a:p>
          </p:txBody>
        </p:sp>
        <p:sp>
          <p:nvSpPr>
            <p:cNvPr id="21513" name="Rektangel 27">
              <a:extLst>
                <a:ext uri="{FF2B5EF4-FFF2-40B4-BE49-F238E27FC236}">
                  <a16:creationId xmlns:a16="http://schemas.microsoft.com/office/drawing/2014/main" id="{EC270277-3342-4D5E-911F-FE41DDA3E6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93589">
              <a:off x="4169597" y="2314872"/>
              <a:ext cx="775728" cy="323527"/>
            </a:xfrm>
            <a:prstGeom prst="rect">
              <a:avLst/>
            </a:prstGeom>
            <a:solidFill>
              <a:srgbClr val="FF0000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GungsuhChe" panose="02030609000101010101" pitchFamily="49" charset="-127"/>
              </a:endParaRPr>
            </a:p>
          </p:txBody>
        </p:sp>
        <p:sp>
          <p:nvSpPr>
            <p:cNvPr id="21514" name="Rektangel 28">
              <a:extLst>
                <a:ext uri="{FF2B5EF4-FFF2-40B4-BE49-F238E27FC236}">
                  <a16:creationId xmlns:a16="http://schemas.microsoft.com/office/drawing/2014/main" id="{F7E0ADF0-96BA-4EB8-880C-2A9D686136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31518">
              <a:off x="4059010" y="4109299"/>
              <a:ext cx="834627" cy="300696"/>
            </a:xfrm>
            <a:prstGeom prst="rect">
              <a:avLst/>
            </a:prstGeom>
            <a:solidFill>
              <a:srgbClr val="FF0000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GungsuhChe" panose="02030609000101010101" pitchFamily="49" charset="-127"/>
              </a:endParaRPr>
            </a:p>
          </p:txBody>
        </p:sp>
        <p:sp>
          <p:nvSpPr>
            <p:cNvPr id="21515" name="Rektangel 29">
              <a:extLst>
                <a:ext uri="{FF2B5EF4-FFF2-40B4-BE49-F238E27FC236}">
                  <a16:creationId xmlns:a16="http://schemas.microsoft.com/office/drawing/2014/main" id="{73170902-BC10-46DB-AE7B-895855F6CE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93589">
              <a:off x="4584136" y="4640219"/>
              <a:ext cx="548320" cy="112807"/>
            </a:xfrm>
            <a:prstGeom prst="rect">
              <a:avLst/>
            </a:prstGeom>
            <a:solidFill>
              <a:srgbClr val="FF0000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a-DK" altLang="da-DK">
                <a:latin typeface="GungsuhChe" panose="02030609000101010101" pitchFamily="49" charset="-127"/>
              </a:endParaRPr>
            </a:p>
          </p:txBody>
        </p:sp>
      </p:grpSp>
      <p:sp>
        <p:nvSpPr>
          <p:cNvPr id="21511" name="Tekstfelt 20">
            <a:extLst>
              <a:ext uri="{FF2B5EF4-FFF2-40B4-BE49-F238E27FC236}">
                <a16:creationId xmlns:a16="http://schemas.microsoft.com/office/drawing/2014/main" id="{64C13AFE-27FB-4AD7-AF2C-B6FFB2219C7F}"/>
              </a:ext>
            </a:extLst>
          </p:cNvPr>
          <p:cNvSpPr txBox="1">
            <a:spLocks noChangeArrowheads="1"/>
          </p:cNvSpPr>
          <p:nvPr/>
        </p:nvSpPr>
        <p:spPr bwMode="auto">
          <a:xfrm rot="-583338">
            <a:off x="1752600" y="5819775"/>
            <a:ext cx="15081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a-DK" sz="900">
                <a:solidFill>
                  <a:schemeClr val="tx1"/>
                </a:solidFill>
                <a:latin typeface="GungsuhChe" panose="02030609000101010101" pitchFamily="49" charset="-127"/>
              </a:rPr>
              <a:t>Source:maricare.com</a:t>
            </a:r>
          </a:p>
        </p:txBody>
      </p:sp>
      <p:pic>
        <p:nvPicPr>
          <p:cNvPr id="2" name="Pladsholder til indhold 3">
            <a:extLst>
              <a:ext uri="{FF2B5EF4-FFF2-40B4-BE49-F238E27FC236}">
                <a16:creationId xmlns:a16="http://schemas.microsoft.com/office/drawing/2014/main" id="{42689E1C-1D4D-8546-009D-618095FEBF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87359">
            <a:off x="5146751" y="1543582"/>
            <a:ext cx="2143125" cy="2143125"/>
          </a:xfr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B63481E9-0629-87DF-817A-ED829CD87B5E}"/>
              </a:ext>
            </a:extLst>
          </p:cNvPr>
          <p:cNvSpPr txBox="1"/>
          <p:nvPr/>
        </p:nvSpPr>
        <p:spPr>
          <a:xfrm>
            <a:off x="5806282" y="4062372"/>
            <a:ext cx="165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Yu Gothic Medium" panose="020B0500000000000000" pitchFamily="34" charset="-128"/>
                <a:ea typeface="Yu Gothic Medium" panose="020B0500000000000000" pitchFamily="34" charset="-128"/>
              </a:rPr>
              <a:t>SENG 305</a:t>
            </a:r>
          </a:p>
        </p:txBody>
      </p:sp>
    </p:spTree>
    <p:extLst>
      <p:ext uri="{BB962C8B-B14F-4D97-AF65-F5344CB8AC3E}">
        <p14:creationId xmlns:p14="http://schemas.microsoft.com/office/powerpoint/2010/main" val="20397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2453F-2998-9916-0587-AB98E8D7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gode spørgsmål at arbejde med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95582C-398E-49C9-F224-D260F520D1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sz="2000" dirty="0"/>
              <a:t>Hvad tror vi teknologien kan</a:t>
            </a:r>
          </a:p>
          <a:p>
            <a:pPr lvl="1"/>
            <a:r>
              <a:rPr lang="da-DK" sz="2000" dirty="0"/>
              <a:t>For forskellige borgere?</a:t>
            </a:r>
          </a:p>
          <a:p>
            <a:pPr lvl="1"/>
            <a:r>
              <a:rPr lang="da-DK" sz="2000" dirty="0"/>
              <a:t>For medarbejderne?</a:t>
            </a:r>
          </a:p>
          <a:p>
            <a:r>
              <a:rPr lang="da-DK" sz="2000" dirty="0"/>
              <a:t>Hvordan kan den dét?</a:t>
            </a:r>
          </a:p>
          <a:p>
            <a:r>
              <a:rPr lang="da-DK" sz="2000" dirty="0"/>
              <a:t>Hvad skal der til for at den kan det?* </a:t>
            </a:r>
          </a:p>
          <a:p>
            <a:r>
              <a:rPr lang="da-DK" sz="2000" dirty="0"/>
              <a:t>Hvordan kan vi hjælpe os selv med at tænke teknologien ind i og blive ved med det?*</a:t>
            </a:r>
          </a:p>
          <a:p>
            <a:endParaRPr lang="da-DK" sz="2000" dirty="0"/>
          </a:p>
          <a:p>
            <a:r>
              <a:rPr lang="da-DK" sz="2000" dirty="0"/>
              <a:t>Hvad gør teknologien OGSÅ?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998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A1C3F5B-2F7B-0992-6400-F21034E0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3" y="331694"/>
            <a:ext cx="6311153" cy="61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1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8CFAF-7891-4889-891C-F74D577D1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600"/>
              <a:t>Min indgang til </a:t>
            </a:r>
            <a:br>
              <a:rPr lang="da-DK" sz="2600"/>
            </a:br>
            <a:r>
              <a:rPr lang="da-DK" sz="2600"/>
              <a:t>Arbejdsmiljø og brug af velfærdsteknologi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1307BA-3BAC-4ACA-844A-53C9B265BE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r>
              <a:rPr lang="da-DK" sz="2400" dirty="0"/>
              <a:t>Forsket 15 år i teknologis betydning for arbejdet</a:t>
            </a:r>
          </a:p>
          <a:p>
            <a:r>
              <a:rPr lang="da-DK" sz="2400" dirty="0"/>
              <a:t>Forskellige teknologier</a:t>
            </a:r>
          </a:p>
          <a:p>
            <a:pPr lvl="1"/>
            <a:r>
              <a:rPr lang="da-DK" sz="2400" dirty="0"/>
              <a:t>IT &amp; standardiseringsteknologier</a:t>
            </a:r>
          </a:p>
          <a:p>
            <a:pPr lvl="1"/>
            <a:r>
              <a:rPr lang="da-DK" sz="2400" dirty="0"/>
              <a:t>Velfærdsteknologi</a:t>
            </a:r>
          </a:p>
          <a:p>
            <a:r>
              <a:rPr lang="da-DK" sz="2400" dirty="0"/>
              <a:t>Eksperimentmetode</a:t>
            </a:r>
          </a:p>
          <a:p>
            <a:pPr lvl="1"/>
            <a:r>
              <a:rPr lang="da-DK" sz="2400" dirty="0"/>
              <a:t>Mental sundhed/psykisk arbejdsmiljø i digitalt arbejde</a:t>
            </a:r>
          </a:p>
        </p:txBody>
      </p:sp>
    </p:spTree>
    <p:extLst>
      <p:ext uri="{BB962C8B-B14F-4D97-AF65-F5344CB8AC3E}">
        <p14:creationId xmlns:p14="http://schemas.microsoft.com/office/powerpoint/2010/main" val="322893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7DF00B-8BC2-FB9D-3DA7-E536FBCD90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996952"/>
            <a:ext cx="7924800" cy="2718048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/>
              <a:t>Sidsel Lond Grosen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6">
            <a:extLst>
              <a:ext uri="{FF2B5EF4-FFF2-40B4-BE49-F238E27FC236}">
                <a16:creationId xmlns:a16="http://schemas.microsoft.com/office/drawing/2014/main" id="{00EEEBD8-B2D4-D92E-6C51-3592D7FBE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530382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9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50788"/>
            <a:ext cx="9361040" cy="1143000"/>
          </a:xfrm>
        </p:spPr>
        <p:txBody>
          <a:bodyPr/>
          <a:lstStyle/>
          <a:p>
            <a:pPr algn="ctr"/>
            <a:r>
              <a:rPr lang="da-DK" sz="3200" dirty="0"/>
              <a:t>velfærdsteknologi</a:t>
            </a:r>
          </a:p>
        </p:txBody>
      </p:sp>
      <p:pic>
        <p:nvPicPr>
          <p:cNvPr id="1026" name="Picture 2" descr="http://kommune.viborg.dk/~/media/Kommune/BORGER/Seniorer%20og%20pensionister/Hjaelp%20i%20hjemmet/Velfaerdsteknologi/Virtuel%20Hjemme%20og%20sygepleje/Hjemme%20og%20sygepleje_indholdsside.png?h=218&amp;mw=379&amp;w=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80621"/>
            <a:ext cx="3609975" cy="20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omeharmonizing.com/wp-content/uploads/2014/03/SensFloor-Touchscreen-sensor-enabled-floor-covering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1" y="1580621"/>
            <a:ext cx="3816423" cy="23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>
            <a:grpSpLocks/>
          </p:cNvGrpSpPr>
          <p:nvPr/>
        </p:nvGrpSpPr>
        <p:grpSpPr bwMode="auto">
          <a:xfrm>
            <a:off x="5152185" y="4077072"/>
            <a:ext cx="3605854" cy="2389746"/>
            <a:chOff x="80296" y="3980977"/>
            <a:chExt cx="6096000" cy="2762251"/>
          </a:xfrm>
        </p:grpSpPr>
        <p:pic>
          <p:nvPicPr>
            <p:cNvPr id="11" name="Picture 4" descr="http://www.velfaerdsteknologi.nu/media/275304/hjemmeteknologi_til_kol-patienter_-_velf_rdsteknologi.nu_Item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6" y="3980977"/>
              <a:ext cx="6096000" cy="276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kstboks 5"/>
            <p:cNvSpPr txBox="1">
              <a:spLocks noChangeArrowheads="1"/>
            </p:cNvSpPr>
            <p:nvPr/>
          </p:nvSpPr>
          <p:spPr bwMode="auto">
            <a:xfrm>
              <a:off x="179512" y="6305070"/>
              <a:ext cx="194421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GungsuhChe" pitchFamily="49" charset="-127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da-DK" altLang="da-DK" sz="1000">
                  <a:latin typeface="Times New Roman" pitchFamily="18" charset="0"/>
                  <a:cs typeface="Times New Roman" pitchFamily="18" charset="0"/>
                </a:rPr>
                <a:t>http://www.velfaerdsteknologi.nu</a:t>
              </a:r>
            </a:p>
          </p:txBody>
        </p:sp>
      </p:grpSp>
      <p:pic>
        <p:nvPicPr>
          <p:cNvPr id="7" name="Pladsholder til indhold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1" y="4222663"/>
            <a:ext cx="4863544" cy="207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1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E1B0C-CF7C-B2E9-CC8D-C2A8C3C0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Jeg vil sige noget om: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C17FFB-C484-9DA3-A84A-47CB4446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Hvad taler vi om, når vi taler om arbejdsmiljø?</a:t>
            </a:r>
          </a:p>
          <a:p>
            <a:pPr lvl="1"/>
            <a:r>
              <a:rPr lang="da-DK" sz="3200" dirty="0"/>
              <a:t>Hvorfor er det så svært?</a:t>
            </a:r>
          </a:p>
          <a:p>
            <a:r>
              <a:rPr lang="da-DK" sz="3200" dirty="0"/>
              <a:t>Hvad taler vi om, når vi taler om teknologi?</a:t>
            </a:r>
          </a:p>
          <a:p>
            <a:pPr lvl="1"/>
            <a:r>
              <a:rPr lang="da-DK" sz="3200" dirty="0"/>
              <a:t>Overvejelser om at arbejde med teknologi</a:t>
            </a:r>
          </a:p>
          <a:p>
            <a:endParaRPr lang="da-DK" sz="3200" dirty="0"/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94433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/>
              <a:t>Fysisk arbejdsmiljø</a:t>
            </a:r>
          </a:p>
          <a:p>
            <a:pPr lvl="1"/>
            <a:r>
              <a:rPr lang="da-DK" sz="1800" dirty="0"/>
              <a:t>Ergonomi</a:t>
            </a:r>
          </a:p>
          <a:p>
            <a:pPr lvl="1"/>
            <a:r>
              <a:rPr lang="da-DK" sz="1800" dirty="0"/>
              <a:t>Gentagelser </a:t>
            </a:r>
          </a:p>
          <a:p>
            <a:pPr lvl="1"/>
            <a:r>
              <a:rPr lang="da-DK" sz="1800" dirty="0"/>
              <a:t>Vold</a:t>
            </a:r>
          </a:p>
          <a:p>
            <a:r>
              <a:rPr lang="da-DK" sz="2400" dirty="0"/>
              <a:t>Psykisk arbejdsmiljø</a:t>
            </a:r>
          </a:p>
          <a:p>
            <a:pPr lvl="1"/>
            <a:r>
              <a:rPr lang="da-DK" sz="1800" dirty="0"/>
              <a:t>Indflydelse</a:t>
            </a:r>
          </a:p>
          <a:p>
            <a:pPr lvl="1"/>
            <a:r>
              <a:rPr lang="da-DK" sz="1800" dirty="0"/>
              <a:t>Mening </a:t>
            </a:r>
          </a:p>
          <a:p>
            <a:pPr lvl="1"/>
            <a:r>
              <a:rPr lang="da-DK" sz="1800" dirty="0"/>
              <a:t>Forudsigelighed</a:t>
            </a:r>
          </a:p>
          <a:p>
            <a:pPr lvl="1"/>
            <a:r>
              <a:rPr lang="da-DK" sz="1800" dirty="0"/>
              <a:t>Social støtte</a:t>
            </a:r>
          </a:p>
          <a:p>
            <a:pPr lvl="1"/>
            <a:r>
              <a:rPr lang="da-DK" sz="1800" dirty="0"/>
              <a:t>Belønning</a:t>
            </a:r>
          </a:p>
          <a:p>
            <a:pPr lvl="1"/>
            <a:r>
              <a:rPr lang="da-DK" sz="1800" dirty="0"/>
              <a:t>Krav</a:t>
            </a:r>
            <a:endParaRPr lang="da-D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8DECF6-F72C-8A52-8FD8-11EF508ED7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INDHOLD</a:t>
            </a:r>
          </a:p>
          <a:p>
            <a:pPr marL="0" indent="0" algn="ctr">
              <a:buNone/>
            </a:pPr>
            <a:r>
              <a:rPr lang="en-US" sz="4800" dirty="0"/>
              <a:t>&amp; </a:t>
            </a:r>
          </a:p>
          <a:p>
            <a:pPr marL="0" indent="0" algn="ctr">
              <a:buNone/>
            </a:pPr>
            <a:r>
              <a:rPr lang="en-US" sz="4800" dirty="0"/>
              <a:t>MENING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 anchor="b">
            <a:normAutofit/>
          </a:bodyPr>
          <a:lstStyle/>
          <a:p>
            <a:r>
              <a:rPr lang="da-DK" dirty="0"/>
              <a:t>Hvad taler vi om når vi taler om Arbejdsmiljø?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15EB98-DCD2-27D5-3CEC-DF1534364C66}"/>
              </a:ext>
            </a:extLst>
          </p:cNvPr>
          <p:cNvSpPr txBox="1">
            <a:spLocks/>
          </p:cNvSpPr>
          <p:nvPr/>
        </p:nvSpPr>
        <p:spPr>
          <a:xfrm>
            <a:off x="4644008" y="1268760"/>
            <a:ext cx="3733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dirty="0" err="1"/>
              <a:t>Hvorfor</a:t>
            </a:r>
            <a:r>
              <a:rPr lang="en-US" sz="4800" dirty="0"/>
              <a:t> er det </a:t>
            </a:r>
            <a:r>
              <a:rPr lang="en-US" sz="4800" dirty="0" err="1"/>
              <a:t>så</a:t>
            </a:r>
            <a:r>
              <a:rPr lang="en-US" sz="4800" dirty="0"/>
              <a:t> SVÆRT at </a:t>
            </a:r>
            <a:r>
              <a:rPr lang="en-US" sz="4800" dirty="0" err="1"/>
              <a:t>tænke</a:t>
            </a:r>
            <a:r>
              <a:rPr lang="en-US" sz="4800" dirty="0"/>
              <a:t> </a:t>
            </a:r>
            <a:r>
              <a:rPr lang="en-US" sz="4800" dirty="0" err="1"/>
              <a:t>ind</a:t>
            </a:r>
            <a:r>
              <a:rPr lang="en-US" sz="4800" dirty="0"/>
              <a:t> i </a:t>
            </a:r>
            <a:r>
              <a:rPr lang="en-US" sz="4800" dirty="0" err="1"/>
              <a:t>ibrugtagning</a:t>
            </a:r>
            <a:r>
              <a:rPr lang="en-US" sz="4800" dirty="0"/>
              <a:t> </a:t>
            </a:r>
            <a:r>
              <a:rPr lang="en-US" sz="4800" dirty="0" err="1"/>
              <a:t>af</a:t>
            </a:r>
            <a:r>
              <a:rPr lang="en-US" sz="4800" dirty="0"/>
              <a:t> </a:t>
            </a:r>
            <a:r>
              <a:rPr lang="en-US" sz="4800" dirty="0" err="1"/>
              <a:t>teknologi</a:t>
            </a:r>
            <a:r>
              <a:rPr lang="en-US" sz="48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D54F498-784B-1CF2-452C-711F448A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dirty="0" err="1"/>
              <a:t>Pleje</a:t>
            </a:r>
            <a:r>
              <a:rPr lang="en-US" dirty="0"/>
              <a:t>- og </a:t>
            </a:r>
            <a:r>
              <a:rPr lang="en-US" dirty="0" err="1"/>
              <a:t>omsorgsarbejde</a:t>
            </a:r>
            <a:endParaRPr lang="en-US" dirty="0"/>
          </a:p>
        </p:txBody>
      </p:sp>
      <p:pic>
        <p:nvPicPr>
          <p:cNvPr id="6" name="Pladsholder til indhold 5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BE277BF9-BA9D-23B4-9C9C-2A7FF93EF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36" y="1600200"/>
            <a:ext cx="6312527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01004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 anchor="b">
            <a:normAutofit/>
          </a:bodyPr>
          <a:lstStyle/>
          <a:p>
            <a:r>
              <a:rPr lang="da-DK" dirty="0"/>
              <a:t>Hvad taler vi om når vi taler om</a:t>
            </a:r>
            <a:br>
              <a:rPr lang="da-DK" dirty="0"/>
            </a:br>
            <a:r>
              <a:rPr lang="da-DK" dirty="0"/>
              <a:t>teknologi?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A084CAD-6066-802A-DC1E-726E1402D4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276872"/>
            <a:ext cx="7924800" cy="2160240"/>
          </a:xfrm>
        </p:spPr>
        <p:txBody>
          <a:bodyPr>
            <a:normAutofit/>
          </a:bodyPr>
          <a:lstStyle/>
          <a:p>
            <a:r>
              <a:rPr lang="da-DK" sz="2400" dirty="0"/>
              <a:t>Teknologien som ting?</a:t>
            </a:r>
          </a:p>
          <a:p>
            <a:r>
              <a:rPr lang="da-DK" sz="2400" dirty="0"/>
              <a:t>Idéen om tingen?</a:t>
            </a:r>
          </a:p>
          <a:p>
            <a:r>
              <a:rPr lang="da-DK" sz="2400" dirty="0"/>
              <a:t>Teknologien i praksis?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708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CFA6733-688B-3834-336F-85769007DA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" b="5938"/>
          <a:stretch/>
        </p:blipFill>
        <p:spPr bwMode="auto">
          <a:xfrm>
            <a:off x="609600" y="1600200"/>
            <a:ext cx="7924800" cy="41148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C84F1CD-4645-7B01-58D8-51651B1D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51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E3A7208-13A3-6029-985C-3464B6C3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ladsholder til indhold 3">
            <a:extLst>
              <a:ext uri="{FF2B5EF4-FFF2-40B4-BE49-F238E27FC236}">
                <a16:creationId xmlns:a16="http://schemas.microsoft.com/office/drawing/2014/main" id="{3F2AFFA2-87F2-8FF2-A657-BBA680EC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/>
          <a:stretch/>
        </p:blipFill>
        <p:spPr>
          <a:xfrm>
            <a:off x="609600" y="1600200"/>
            <a:ext cx="79248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80239"/>
      </p:ext>
    </p:extLst>
  </p:cSld>
  <p:clrMapOvr>
    <a:masterClrMapping/>
  </p:clrMapOvr>
</p:sld>
</file>

<file path=ppt/theme/theme1.xml><?xml version="1.0" encoding="utf-8"?>
<a:theme xmlns:a="http://schemas.openxmlformats.org/drawingml/2006/main" name="Horisont">
  <a:themeElements>
    <a:clrScheme name="Horis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s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s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6366</TotalTime>
  <Words>369</Words>
  <Application>Microsoft Office PowerPoint</Application>
  <PresentationFormat>Skærmshow (4:3)</PresentationFormat>
  <Paragraphs>81</Paragraphs>
  <Slides>20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9" baseType="lpstr">
      <vt:lpstr>GungsuhChe</vt:lpstr>
      <vt:lpstr>Yu Gothic Medium</vt:lpstr>
      <vt:lpstr>Arial</vt:lpstr>
      <vt:lpstr>Arial Narrow</vt:lpstr>
      <vt:lpstr>Calibri</vt:lpstr>
      <vt:lpstr>Times New Roman</vt:lpstr>
      <vt:lpstr>Verdana</vt:lpstr>
      <vt:lpstr>Wingdings</vt:lpstr>
      <vt:lpstr>Horisont</vt:lpstr>
      <vt:lpstr>Arbejdsmiljø og brug af velfærdsteknologi v. sidsel Lond grosen, roskilde universitet</vt:lpstr>
      <vt:lpstr>Min indgang til  Arbejdsmiljø og brug af velfærdsteknologi </vt:lpstr>
      <vt:lpstr>velfærdsteknologi</vt:lpstr>
      <vt:lpstr>Jeg vil sige noget om:</vt:lpstr>
      <vt:lpstr>Hvad taler vi om når vi taler om Arbejdsmiljø?</vt:lpstr>
      <vt:lpstr>Pleje- og omsorgsarbejde</vt:lpstr>
      <vt:lpstr>Hvad taler vi om når vi taler om teknologi?</vt:lpstr>
      <vt:lpstr>PowerPoint-præsentation</vt:lpstr>
      <vt:lpstr>PowerPoint-præsentation</vt:lpstr>
      <vt:lpstr>Hvad taler vi om når vi taler om teknologi?</vt:lpstr>
      <vt:lpstr>PowerPoint-præsentation</vt:lpstr>
      <vt:lpstr>Hvordan Lærer vi hvad teknologien er i praksis?</vt:lpstr>
      <vt:lpstr>PowerPoint-præsentation</vt:lpstr>
      <vt:lpstr>gode spørgsmål at arbejde med</vt:lpstr>
      <vt:lpstr>PowerPoint-præsentation</vt:lpstr>
      <vt:lpstr>PowerPoint-præsentation</vt:lpstr>
      <vt:lpstr>PowerPoint-præsentation</vt:lpstr>
      <vt:lpstr>gode spørgsmål at arbejde med</vt:lpstr>
      <vt:lpstr>PowerPoint-præsentation</vt:lpstr>
      <vt:lpstr>PowerPoint-præsentation</vt:lpstr>
    </vt:vector>
  </TitlesOfParts>
  <Company>Roskilde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kamp</dc:creator>
  <cp:lastModifiedBy>Sidsel Lond Grosen</cp:lastModifiedBy>
  <cp:revision>157</cp:revision>
  <cp:lastPrinted>2017-03-07T15:01:35Z</cp:lastPrinted>
  <dcterms:created xsi:type="dcterms:W3CDTF">2016-09-27T11:27:42Z</dcterms:created>
  <dcterms:modified xsi:type="dcterms:W3CDTF">2022-11-21T12:39:10Z</dcterms:modified>
</cp:coreProperties>
</file>