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2" r:id="rId5"/>
    <p:sldId id="270" r:id="rId6"/>
    <p:sldId id="263" r:id="rId7"/>
    <p:sldId id="271" r:id="rId8"/>
    <p:sldId id="272" r:id="rId9"/>
    <p:sldId id="273" r:id="rId10"/>
    <p:sldId id="264" r:id="rId11"/>
    <p:sldId id="265" r:id="rId12"/>
    <p:sldId id="274" r:id="rId13"/>
    <p:sldId id="275" r:id="rId14"/>
    <p:sldId id="276" r:id="rId15"/>
    <p:sldId id="277" r:id="rId16"/>
    <p:sldId id="278" r:id="rId17"/>
    <p:sldId id="266" r:id="rId18"/>
    <p:sldId id="267" r:id="rId19"/>
    <p:sldId id="268" r:id="rId20"/>
    <p:sldId id="269" r:id="rId21"/>
    <p:sldId id="279" r:id="rId22"/>
    <p:sldId id="280" r:id="rId23"/>
    <p:sldId id="281" r:id="rId24"/>
    <p:sldId id="282" r:id="rId25"/>
    <p:sldId id="283" r:id="rId26"/>
    <p:sldId id="290" r:id="rId27"/>
    <p:sldId id="284" r:id="rId28"/>
    <p:sldId id="285" r:id="rId29"/>
    <p:sldId id="286" r:id="rId30"/>
    <p:sldId id="287" r:id="rId31"/>
    <p:sldId id="288" r:id="rId32"/>
    <p:sldId id="289"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D8191-FCDA-4FE7-AE5A-77676748C313}">
          <p14:sldIdLst>
            <p14:sldId id="256"/>
            <p14:sldId id="257"/>
            <p14:sldId id="258"/>
            <p14:sldId id="262"/>
            <p14:sldId id="270"/>
            <p14:sldId id="263"/>
            <p14:sldId id="271"/>
            <p14:sldId id="272"/>
            <p14:sldId id="273"/>
            <p14:sldId id="264"/>
            <p14:sldId id="265"/>
            <p14:sldId id="274"/>
            <p14:sldId id="275"/>
            <p14:sldId id="276"/>
            <p14:sldId id="277"/>
            <p14:sldId id="278"/>
            <p14:sldId id="266"/>
            <p14:sldId id="267"/>
            <p14:sldId id="268"/>
            <p14:sldId id="269"/>
            <p14:sldId id="279"/>
            <p14:sldId id="280"/>
            <p14:sldId id="281"/>
            <p14:sldId id="282"/>
            <p14:sldId id="283"/>
            <p14:sldId id="290"/>
            <p14:sldId id="284"/>
            <p14:sldId id="285"/>
            <p14:sldId id="286"/>
            <p14:sldId id="287"/>
            <p14:sldId id="288"/>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4964" autoAdjust="0"/>
  </p:normalViewPr>
  <p:slideViewPr>
    <p:cSldViewPr>
      <p:cViewPr varScale="1">
        <p:scale>
          <a:sx n="75" d="100"/>
          <a:sy n="75" d="100"/>
        </p:scale>
        <p:origin x="66" y="1224"/>
      </p:cViewPr>
      <p:guideLst>
        <p:guide orient="horz" pos="2160"/>
        <p:guide pos="3840"/>
      </p:guideLst>
    </p:cSldViewPr>
  </p:slideViewPr>
  <p:notesTextViewPr>
    <p:cViewPr>
      <p:scale>
        <a:sx n="100" d="100"/>
        <a:sy n="100" d="100"/>
      </p:scale>
      <p:origin x="0" y="0"/>
    </p:cViewPr>
  </p:notesText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E7C2C-ED69-4B93-9D5E-136944B55119}" type="datetimeFigureOut">
              <a:rPr lang="da-DK" smtClean="0"/>
              <a:pPr/>
              <a:t>14-06-2019</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A3BA8-5EF9-4850-B6D1-F10C1DBB4A3B}"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EB3A3BA8-5EF9-4850-B6D1-F10C1DBB4A3B}" type="slidenum">
              <a:rPr lang="da-DK" smtClean="0"/>
              <a:pPr/>
              <a:t>14</a:t>
            </a:fld>
            <a:endParaRPr lang="da-DK"/>
          </a:p>
        </p:txBody>
      </p:sp>
    </p:spTree>
    <p:extLst>
      <p:ext uri="{BB962C8B-B14F-4D97-AF65-F5344CB8AC3E}">
        <p14:creationId xmlns:p14="http://schemas.microsoft.com/office/powerpoint/2010/main" val="35853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EB3A3BA8-5EF9-4850-B6D1-F10C1DBB4A3B}" type="slidenum">
              <a:rPr lang="da-DK" smtClean="0"/>
              <a:pPr/>
              <a:t>24</a:t>
            </a:fld>
            <a:endParaRPr lang="da-DK"/>
          </a:p>
        </p:txBody>
      </p:sp>
    </p:spTree>
    <p:extLst>
      <p:ext uri="{BB962C8B-B14F-4D97-AF65-F5344CB8AC3E}">
        <p14:creationId xmlns:p14="http://schemas.microsoft.com/office/powerpoint/2010/main" val="111274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EB3A3BA8-5EF9-4850-B6D1-F10C1DBB4A3B}" type="slidenum">
              <a:rPr lang="da-DK" smtClean="0"/>
              <a:pPr/>
              <a:t>25</a:t>
            </a:fld>
            <a:endParaRPr lang="da-DK"/>
          </a:p>
        </p:txBody>
      </p:sp>
    </p:spTree>
    <p:extLst>
      <p:ext uri="{BB962C8B-B14F-4D97-AF65-F5344CB8AC3E}">
        <p14:creationId xmlns:p14="http://schemas.microsoft.com/office/powerpoint/2010/main" val="25065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EB3A3BA8-5EF9-4850-B6D1-F10C1DBB4A3B}" type="slidenum">
              <a:rPr lang="da-DK" smtClean="0"/>
              <a:pPr/>
              <a:t>27</a:t>
            </a:fld>
            <a:endParaRPr lang="da-DK"/>
          </a:p>
        </p:txBody>
      </p:sp>
    </p:spTree>
    <p:extLst>
      <p:ext uri="{BB962C8B-B14F-4D97-AF65-F5344CB8AC3E}">
        <p14:creationId xmlns:p14="http://schemas.microsoft.com/office/powerpoint/2010/main" val="47325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18" name="Billed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7600" y="4293096"/>
            <a:ext cx="5475078" cy="6858000"/>
          </a:xfrm>
          <a:prstGeom prst="rect">
            <a:avLst/>
          </a:prstGeom>
        </p:spPr>
      </p:pic>
      <p:sp>
        <p:nvSpPr>
          <p:cNvPr id="2" name="Titel 1"/>
          <p:cNvSpPr>
            <a:spLocks noGrp="1"/>
          </p:cNvSpPr>
          <p:nvPr>
            <p:ph type="ctrTitle" hasCustomPrompt="1"/>
          </p:nvPr>
        </p:nvSpPr>
        <p:spPr>
          <a:xfrm>
            <a:off x="960000" y="2196001"/>
            <a:ext cx="10363200" cy="1470025"/>
          </a:xfrm>
        </p:spPr>
        <p:txBody>
          <a:bodyPr>
            <a:noAutofit/>
          </a:bodyPr>
          <a:lstStyle>
            <a:lvl1pPr algn="l">
              <a:defRPr sz="4000" b="1">
                <a:solidFill>
                  <a:schemeClr val="bg1"/>
                </a:solidFill>
                <a:latin typeface="Klavika Bold" panose="020B0806040000020004" pitchFamily="34" charset="0"/>
              </a:defRPr>
            </a:lvl1pPr>
          </a:lstStyle>
          <a:p>
            <a:r>
              <a:rPr lang="da-DK" dirty="0"/>
              <a:t>Klik for at redigere overskriften på forsiden</a:t>
            </a:r>
          </a:p>
        </p:txBody>
      </p:sp>
      <p:sp>
        <p:nvSpPr>
          <p:cNvPr id="4" name="Pladsholder til dato 3"/>
          <p:cNvSpPr>
            <a:spLocks noGrp="1"/>
          </p:cNvSpPr>
          <p:nvPr>
            <p:ph type="dt" sz="half" idx="10"/>
          </p:nvPr>
        </p:nvSpPr>
        <p:spPr>
          <a:xfrm>
            <a:off x="609600" y="6525345"/>
            <a:ext cx="2844800" cy="196131"/>
          </a:xfrm>
        </p:spPr>
        <p:txBody>
          <a:bodyPr/>
          <a:lstStyle/>
          <a:p>
            <a:fld id="{3FF77D7E-53AF-4F1C-9D2A-C54E9040CCEB}" type="datetime1">
              <a:rPr lang="da-DK" smtClean="0"/>
              <a:pPr/>
              <a:t>14-06-2019</a:t>
            </a:fld>
            <a:endParaRPr lang="da-DK"/>
          </a:p>
        </p:txBody>
      </p:sp>
      <p:sp>
        <p:nvSpPr>
          <p:cNvPr id="5" name="Pladsholder til sidefod 4"/>
          <p:cNvSpPr>
            <a:spLocks noGrp="1"/>
          </p:cNvSpPr>
          <p:nvPr>
            <p:ph type="ftr" sz="quarter" idx="11"/>
          </p:nvPr>
        </p:nvSpPr>
        <p:spPr>
          <a:xfrm>
            <a:off x="4165600" y="6525345"/>
            <a:ext cx="3860800" cy="196131"/>
          </a:xfrm>
        </p:spPr>
        <p:txBody>
          <a:bodyPr/>
          <a:lstStyle/>
          <a:p>
            <a:r>
              <a:rPr lang="da-DK"/>
              <a:t>side</a:t>
            </a:r>
            <a:endParaRPr lang="da-DK" dirty="0"/>
          </a:p>
        </p:txBody>
      </p:sp>
      <p:sp>
        <p:nvSpPr>
          <p:cNvPr id="6" name="Pladsholder til diasnummer 5"/>
          <p:cNvSpPr>
            <a:spLocks noGrp="1"/>
          </p:cNvSpPr>
          <p:nvPr>
            <p:ph type="sldNum" sz="quarter" idx="12"/>
          </p:nvPr>
        </p:nvSpPr>
        <p:spPr>
          <a:xfrm>
            <a:off x="8737600" y="6525345"/>
            <a:ext cx="2844800" cy="196131"/>
          </a:xfrm>
        </p:spPr>
        <p:txBody>
          <a:bodyPr/>
          <a:lstStyle/>
          <a:p>
            <a:fld id="{AB0A4E93-1DFA-4C6C-985A-F1AAF5826C31}" type="slidenum">
              <a:rPr lang="da-DK" smtClean="0"/>
              <a:pPr/>
              <a:t>‹nr.›</a:t>
            </a:fld>
            <a:endParaRPr lang="da-DK"/>
          </a:p>
        </p:txBody>
      </p:sp>
      <p:sp>
        <p:nvSpPr>
          <p:cNvPr id="3" name="Undertitel 2"/>
          <p:cNvSpPr>
            <a:spLocks noGrp="1"/>
          </p:cNvSpPr>
          <p:nvPr>
            <p:ph type="subTitle" idx="1" hasCustomPrompt="1"/>
          </p:nvPr>
        </p:nvSpPr>
        <p:spPr>
          <a:xfrm>
            <a:off x="960000" y="3886200"/>
            <a:ext cx="8534400" cy="1752600"/>
          </a:xfrm>
        </p:spPr>
        <p:txBody>
          <a:bodyPr>
            <a:normAutofit/>
          </a:bodyPr>
          <a:lstStyle>
            <a:lvl1pPr marL="0" indent="0" algn="l">
              <a:buNone/>
              <a:defRPr sz="2500" baseline="0">
                <a:solidFill>
                  <a:schemeClr val="bg1"/>
                </a:solidFill>
                <a:latin typeface="Klavika Bold" panose="020B080604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underoverskriften på forsiden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a:stretch>
            <a:fillRect/>
          </a:stretch>
        </p:blipFill>
        <p:spPr bwMode="auto">
          <a:xfrm>
            <a:off x="431371" y="1800000"/>
            <a:ext cx="11303000" cy="4680000"/>
          </a:xfrm>
          <a:prstGeom prst="rect">
            <a:avLst/>
          </a:prstGeom>
          <a:noFill/>
          <a:ln w="9525">
            <a:noFill/>
            <a:miter lim="800000"/>
            <a:headEnd/>
            <a:tailEnd/>
          </a:ln>
        </p:spPr>
      </p:pic>
      <p:sp>
        <p:nvSpPr>
          <p:cNvPr id="3" name="Pladsholder til indhold 2"/>
          <p:cNvSpPr>
            <a:spLocks noGrp="1"/>
          </p:cNvSpPr>
          <p:nvPr>
            <p:ph idx="1"/>
          </p:nvPr>
        </p:nvSpPr>
        <p:spPr>
          <a:xfrm>
            <a:off x="960000" y="2204865"/>
            <a:ext cx="10272000" cy="3888433"/>
          </a:xfrm>
        </p:spPr>
        <p:txBody>
          <a:bodyPr/>
          <a:lstStyle>
            <a:lvl1pPr marL="457200" indent="-457200">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sidefod 4"/>
          <p:cNvSpPr>
            <a:spLocks noGrp="1"/>
          </p:cNvSpPr>
          <p:nvPr>
            <p:ph type="ftr" sz="quarter" idx="11"/>
          </p:nvPr>
        </p:nvSpPr>
        <p:spPr>
          <a:xfrm>
            <a:off x="4175787" y="6525344"/>
            <a:ext cx="3860800" cy="198000"/>
          </a:xfrm>
        </p:spPr>
        <p:txBody>
          <a:bodyPr/>
          <a:lstStyle/>
          <a:p>
            <a:r>
              <a:rPr lang="da-DK"/>
              <a:t>side</a:t>
            </a:r>
            <a:endParaRPr lang="da-DK" dirty="0"/>
          </a:p>
        </p:txBody>
      </p:sp>
      <p:sp>
        <p:nvSpPr>
          <p:cNvPr id="6" name="Pladsholder til diasnummer 5"/>
          <p:cNvSpPr>
            <a:spLocks noGrp="1"/>
          </p:cNvSpPr>
          <p:nvPr>
            <p:ph type="sldNum" sz="quarter" idx="12"/>
          </p:nvPr>
        </p:nvSpPr>
        <p:spPr>
          <a:xfrm>
            <a:off x="8784299" y="6525344"/>
            <a:ext cx="2844800" cy="198000"/>
          </a:xfrm>
        </p:spPr>
        <p:txBody>
          <a:bodyPr/>
          <a:lstStyle/>
          <a:p>
            <a:fld id="{AB0A4E93-1DFA-4C6C-985A-F1AAF5826C31}" type="slidenum">
              <a:rPr lang="da-DK" smtClean="0"/>
              <a:pPr/>
              <a:t>‹nr.›</a:t>
            </a:fld>
            <a:endParaRPr lang="da-DK"/>
          </a:p>
        </p:txBody>
      </p:sp>
      <p:sp>
        <p:nvSpPr>
          <p:cNvPr id="10" name="Pladsholder til dato 3"/>
          <p:cNvSpPr>
            <a:spLocks noGrp="1"/>
          </p:cNvSpPr>
          <p:nvPr>
            <p:ph type="dt" sz="half" idx="10"/>
          </p:nvPr>
        </p:nvSpPr>
        <p:spPr>
          <a:xfrm>
            <a:off x="609600" y="6525345"/>
            <a:ext cx="2844800" cy="196131"/>
          </a:xfrm>
        </p:spPr>
        <p:txBody>
          <a:bodyPr/>
          <a:lstStyle/>
          <a:p>
            <a:fld id="{7A200421-7511-40DA-99C2-6ADA1856E10E}" type="datetime1">
              <a:rPr lang="da-DK" smtClean="0"/>
              <a:pPr/>
              <a:t>14-06-2019</a:t>
            </a:fld>
            <a:endParaRPr lang="da-DK"/>
          </a:p>
        </p:txBody>
      </p:sp>
      <p:sp>
        <p:nvSpPr>
          <p:cNvPr id="12" name="Titel 1"/>
          <p:cNvSpPr>
            <a:spLocks noGrp="1"/>
          </p:cNvSpPr>
          <p:nvPr>
            <p:ph type="title"/>
          </p:nvPr>
        </p:nvSpPr>
        <p:spPr>
          <a:xfrm>
            <a:off x="960000" y="432000"/>
            <a:ext cx="5294379" cy="980776"/>
          </a:xfrm>
        </p:spPr>
        <p:txBody>
          <a:bodyPr>
            <a:noAutofit/>
          </a:bodyPr>
          <a:lstStyle>
            <a:lvl1pPr algn="l">
              <a:defRPr sz="2400" b="0">
                <a:latin typeface="Klavika Medium" panose="020B0803040000020004" pitchFamily="34" charset="0"/>
              </a:defRPr>
            </a:lvl1pPr>
          </a:lstStyle>
          <a:p>
            <a:r>
              <a:rPr lang="en-US"/>
              <a:t>Click to edit Master title style</a:t>
            </a:r>
            <a:endParaRPr lang="da-DK" dirty="0"/>
          </a:p>
        </p:txBody>
      </p:sp>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8867" y="524624"/>
            <a:ext cx="3599688" cy="7955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431371" y="1800000"/>
            <a:ext cx="11303000" cy="4680000"/>
          </a:xfrm>
          <a:prstGeom prst="rect">
            <a:avLst/>
          </a:prstGeom>
          <a:noFill/>
          <a:ln w="9525">
            <a:noFill/>
            <a:miter lim="800000"/>
            <a:headEnd/>
            <a:tailEnd/>
          </a:ln>
        </p:spPr>
      </p:pic>
      <p:sp>
        <p:nvSpPr>
          <p:cNvPr id="3" name="Pladsholder til indhold 2"/>
          <p:cNvSpPr>
            <a:spLocks noGrp="1"/>
          </p:cNvSpPr>
          <p:nvPr>
            <p:ph sz="half" idx="1"/>
          </p:nvPr>
        </p:nvSpPr>
        <p:spPr>
          <a:xfrm>
            <a:off x="960000" y="2160000"/>
            <a:ext cx="4800000" cy="3996000"/>
          </a:xfrm>
        </p:spPr>
        <p:txBody>
          <a:bodyPr/>
          <a:lstStyle>
            <a:lvl1pPr>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6240000" y="2160000"/>
            <a:ext cx="4848555" cy="3996000"/>
          </a:xfrm>
        </p:spPr>
        <p:txBody>
          <a:bodyPr/>
          <a:lstStyle>
            <a:lvl1pPr>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dato 4"/>
          <p:cNvSpPr>
            <a:spLocks noGrp="1"/>
          </p:cNvSpPr>
          <p:nvPr>
            <p:ph type="dt" sz="half" idx="10"/>
          </p:nvPr>
        </p:nvSpPr>
        <p:spPr>
          <a:xfrm>
            <a:off x="623392" y="6525344"/>
            <a:ext cx="2844800" cy="198000"/>
          </a:xfrm>
        </p:spPr>
        <p:txBody>
          <a:bodyPr/>
          <a:lstStyle/>
          <a:p>
            <a:fld id="{72ABF533-2B91-4ABA-986E-04B32634B403}" type="datetime1">
              <a:rPr lang="da-DK" smtClean="0"/>
              <a:pPr/>
              <a:t>14-06-2019</a:t>
            </a:fld>
            <a:endParaRPr lang="da-DK" dirty="0"/>
          </a:p>
        </p:txBody>
      </p:sp>
      <p:sp>
        <p:nvSpPr>
          <p:cNvPr id="6" name="Pladsholder til sidefod 5"/>
          <p:cNvSpPr>
            <a:spLocks noGrp="1"/>
          </p:cNvSpPr>
          <p:nvPr>
            <p:ph type="ftr" sz="quarter" idx="11"/>
          </p:nvPr>
        </p:nvSpPr>
        <p:spPr>
          <a:xfrm>
            <a:off x="4175787" y="6525344"/>
            <a:ext cx="3860800" cy="198000"/>
          </a:xfrm>
        </p:spPr>
        <p:txBody>
          <a:bodyPr/>
          <a:lstStyle/>
          <a:p>
            <a:r>
              <a:rPr lang="da-DK"/>
              <a:t>side</a:t>
            </a:r>
            <a:endParaRPr lang="da-DK" dirty="0"/>
          </a:p>
        </p:txBody>
      </p:sp>
      <p:sp>
        <p:nvSpPr>
          <p:cNvPr id="7" name="Pladsholder til diasnummer 6"/>
          <p:cNvSpPr>
            <a:spLocks noGrp="1"/>
          </p:cNvSpPr>
          <p:nvPr>
            <p:ph type="sldNum" sz="quarter" idx="12"/>
          </p:nvPr>
        </p:nvSpPr>
        <p:spPr>
          <a:xfrm>
            <a:off x="8688288" y="6525344"/>
            <a:ext cx="2844800" cy="198000"/>
          </a:xfrm>
        </p:spPr>
        <p:txBody>
          <a:bodyPr/>
          <a:lstStyle/>
          <a:p>
            <a:fld id="{AB0A4E93-1DFA-4C6C-985A-F1AAF5826C31}" type="slidenum">
              <a:rPr lang="da-DK" smtClean="0"/>
              <a:pPr/>
              <a:t>‹nr.›</a:t>
            </a:fld>
            <a:endParaRPr lang="da-DK" dirty="0"/>
          </a:p>
        </p:txBody>
      </p:sp>
      <p:sp>
        <p:nvSpPr>
          <p:cNvPr id="10" name="Titel 1"/>
          <p:cNvSpPr>
            <a:spLocks noGrp="1"/>
          </p:cNvSpPr>
          <p:nvPr>
            <p:ph type="title"/>
          </p:nvPr>
        </p:nvSpPr>
        <p:spPr>
          <a:xfrm>
            <a:off x="960000" y="432000"/>
            <a:ext cx="5294379" cy="980776"/>
          </a:xfrm>
        </p:spPr>
        <p:txBody>
          <a:bodyPr>
            <a:noAutofit/>
          </a:bodyPr>
          <a:lstStyle>
            <a:lvl1pPr algn="l">
              <a:defRPr sz="2400" b="1"/>
            </a:lvl1pPr>
          </a:lstStyle>
          <a:p>
            <a:r>
              <a:rPr lang="en-US"/>
              <a:t>Click to edit Master title style</a:t>
            </a:r>
            <a:endParaRPr lang="da-DK" dirty="0"/>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8867" y="524624"/>
            <a:ext cx="3599688" cy="7955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dirty="0"/>
          </a:p>
        </p:txBody>
      </p:sp>
      <p:sp>
        <p:nvSpPr>
          <p:cNvPr id="3" name="Pladsholder til dato 2"/>
          <p:cNvSpPr>
            <a:spLocks noGrp="1"/>
          </p:cNvSpPr>
          <p:nvPr>
            <p:ph type="dt" sz="half" idx="10"/>
          </p:nvPr>
        </p:nvSpPr>
        <p:spPr/>
        <p:txBody>
          <a:bodyPr/>
          <a:lstStyle/>
          <a:p>
            <a:fld id="{C4471B42-C7B8-4C23-8CBF-51BAC2826B90}" type="datetime1">
              <a:rPr lang="da-DK" smtClean="0"/>
              <a:pPr/>
              <a:t>14-06-2019</a:t>
            </a:fld>
            <a:endParaRPr lang="da-DK"/>
          </a:p>
        </p:txBody>
      </p:sp>
      <p:sp>
        <p:nvSpPr>
          <p:cNvPr id="4" name="Pladsholder til sidefod 3"/>
          <p:cNvSpPr>
            <a:spLocks noGrp="1"/>
          </p:cNvSpPr>
          <p:nvPr>
            <p:ph type="ftr" sz="quarter" idx="11"/>
          </p:nvPr>
        </p:nvSpPr>
        <p:spPr/>
        <p:txBody>
          <a:bodyPr/>
          <a:lstStyle/>
          <a:p>
            <a:r>
              <a:rPr lang="da-DK"/>
              <a:t>side</a:t>
            </a:r>
          </a:p>
        </p:txBody>
      </p:sp>
      <p:sp>
        <p:nvSpPr>
          <p:cNvPr id="5" name="Pladsholder til diasnummer 4"/>
          <p:cNvSpPr>
            <a:spLocks noGrp="1"/>
          </p:cNvSpPr>
          <p:nvPr>
            <p:ph type="sldNum" sz="quarter" idx="12"/>
          </p:nvPr>
        </p:nvSpPr>
        <p:spPr/>
        <p:txBody>
          <a:bodyPr/>
          <a:lstStyle/>
          <a:p>
            <a:fld id="{AB0A4E93-1DFA-4C6C-985A-F1AAF5826C31}"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1DBB898-E7E2-4EFD-95EE-9FA59493761E}" type="datetime1">
              <a:rPr lang="da-DK" smtClean="0"/>
              <a:pPr/>
              <a:t>14-06-2019</a:t>
            </a:fld>
            <a:endParaRPr lang="da-DK"/>
          </a:p>
        </p:txBody>
      </p:sp>
      <p:sp>
        <p:nvSpPr>
          <p:cNvPr id="3" name="Pladsholder til sidefod 2"/>
          <p:cNvSpPr>
            <a:spLocks noGrp="1"/>
          </p:cNvSpPr>
          <p:nvPr>
            <p:ph type="ftr" sz="quarter" idx="11"/>
          </p:nvPr>
        </p:nvSpPr>
        <p:spPr/>
        <p:txBody>
          <a:bodyPr/>
          <a:lstStyle/>
          <a:p>
            <a:r>
              <a:rPr lang="da-DK"/>
              <a:t>side</a:t>
            </a:r>
          </a:p>
        </p:txBody>
      </p:sp>
      <p:sp>
        <p:nvSpPr>
          <p:cNvPr id="4" name="Pladsholder til diasnummer 3"/>
          <p:cNvSpPr>
            <a:spLocks noGrp="1"/>
          </p:cNvSpPr>
          <p:nvPr>
            <p:ph type="sldNum" sz="quarter" idx="12"/>
          </p:nvPr>
        </p:nvSpPr>
        <p:spPr/>
        <p:txBody>
          <a:bodyPr/>
          <a:lstStyle/>
          <a:p>
            <a:fld id="{AB0A4E93-1DFA-4C6C-985A-F1AAF5826C31}"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09600" y="6453336"/>
            <a:ext cx="2844800" cy="198000"/>
          </a:xfrm>
          <a:prstGeom prst="rect">
            <a:avLst/>
          </a:prstGeom>
        </p:spPr>
        <p:txBody>
          <a:bodyPr vert="horz" lIns="91440" tIns="45720" rIns="91440" bIns="45720" rtlCol="0" anchor="ctr"/>
          <a:lstStyle>
            <a:lvl1pPr algn="l">
              <a:defRPr sz="1200">
                <a:solidFill>
                  <a:schemeClr val="tx1">
                    <a:tint val="75000"/>
                  </a:schemeClr>
                </a:solidFill>
              </a:defRPr>
            </a:lvl1pPr>
          </a:lstStyle>
          <a:p>
            <a:fld id="{DFF4D30A-E01A-440C-8DE8-3C0B34BFE6D9}" type="datetime1">
              <a:rPr lang="da-DK" smtClean="0"/>
              <a:pPr/>
              <a:t>14-06-2019</a:t>
            </a:fld>
            <a:endParaRPr lang="da-DK"/>
          </a:p>
        </p:txBody>
      </p:sp>
      <p:sp>
        <p:nvSpPr>
          <p:cNvPr id="5" name="Pladsholder til sidefod 4"/>
          <p:cNvSpPr>
            <a:spLocks noGrp="1"/>
          </p:cNvSpPr>
          <p:nvPr>
            <p:ph type="ftr" sz="quarter" idx="3"/>
          </p:nvPr>
        </p:nvSpPr>
        <p:spPr>
          <a:xfrm>
            <a:off x="4165600" y="6453336"/>
            <a:ext cx="3860800" cy="198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side</a:t>
            </a:r>
            <a:endParaRPr lang="da-DK" dirty="0"/>
          </a:p>
        </p:txBody>
      </p:sp>
      <p:sp>
        <p:nvSpPr>
          <p:cNvPr id="6" name="Pladsholder til diasnummer 5"/>
          <p:cNvSpPr>
            <a:spLocks noGrp="1"/>
          </p:cNvSpPr>
          <p:nvPr>
            <p:ph type="sldNum" sz="quarter" idx="4"/>
          </p:nvPr>
        </p:nvSpPr>
        <p:spPr>
          <a:xfrm>
            <a:off x="8737600" y="6453336"/>
            <a:ext cx="2844800" cy="198000"/>
          </a:xfrm>
          <a:prstGeom prst="rect">
            <a:avLst/>
          </a:prstGeom>
        </p:spPr>
        <p:txBody>
          <a:bodyPr vert="horz" lIns="91440" tIns="45720" rIns="91440" bIns="45720" rtlCol="0" anchor="ctr"/>
          <a:lstStyle>
            <a:lvl1pPr algn="r">
              <a:defRPr sz="1200">
                <a:solidFill>
                  <a:schemeClr val="tx1">
                    <a:tint val="75000"/>
                  </a:schemeClr>
                </a:solidFill>
              </a:defRPr>
            </a:lvl1pPr>
          </a:lstStyle>
          <a:p>
            <a:fld id="{AB0A4E93-1DFA-4C6C-985A-F1AAF5826C31}"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5000" kern="1200">
          <a:solidFill>
            <a:schemeClr val="tx1"/>
          </a:solidFill>
          <a:latin typeface="Klavika Bold" panose="020B080604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mid.dk/regler/at-vejledninger/stik-skaereskader-10-1-1/" TargetMode="External"/><Relationship Id="rId2" Type="http://schemas.openxmlformats.org/officeDocument/2006/relationships/hyperlink" Target="http://eur-lex.europa.eu/LexUriServ/LexUriServ.do?uri=OJ:L:2010:134:0066:0072:D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rbejdsmiljoweb.dk/stikogsk&#230;reskade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0A5"/>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Undgå smitte ved stik- og skæreskader</a:t>
            </a:r>
          </a:p>
        </p:txBody>
      </p:sp>
      <p:sp>
        <p:nvSpPr>
          <p:cNvPr id="3" name="Undertitel 2"/>
          <p:cNvSpPr>
            <a:spLocks noGrp="1"/>
          </p:cNvSpPr>
          <p:nvPr>
            <p:ph type="subTitle" idx="1"/>
          </p:nvPr>
        </p:nvSpPr>
        <p:spPr/>
        <p:txBody>
          <a:bodyPr/>
          <a:lstStyle/>
          <a:p>
            <a:r>
              <a:rPr lang="da-DK" dirty="0"/>
              <a:t>Undervisningsmateriale</a:t>
            </a:r>
          </a:p>
        </p:txBody>
      </p:sp>
      <p:pic>
        <p:nvPicPr>
          <p:cNvPr id="4" name="Billede 3">
            <a:extLst>
              <a:ext uri="{FF2B5EF4-FFF2-40B4-BE49-F238E27FC236}">
                <a16:creationId xmlns:a16="http://schemas.microsoft.com/office/drawing/2014/main" id="{99AD99DA-51EE-48F9-B0EE-524F7FAB1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00" y="620687"/>
            <a:ext cx="6131868" cy="13551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CD018D-C955-4018-9114-D45FF29575C9}"/>
              </a:ext>
            </a:extLst>
          </p:cNvPr>
          <p:cNvSpPr>
            <a:spLocks noGrp="1"/>
          </p:cNvSpPr>
          <p:nvPr>
            <p:ph idx="1"/>
          </p:nvPr>
        </p:nvSpPr>
        <p:spPr/>
        <p:txBody>
          <a:bodyPr/>
          <a:lstStyle/>
          <a:p>
            <a:r>
              <a:rPr lang="da-DK" b="1" dirty="0"/>
              <a:t>Kanyler Insulinpenne </a:t>
            </a:r>
            <a:endParaRPr lang="en-DK" dirty="0"/>
          </a:p>
          <a:p>
            <a:r>
              <a:rPr lang="da-DK" b="1" dirty="0"/>
              <a:t>Blodprøvekanyler</a:t>
            </a:r>
            <a:endParaRPr lang="en-DK" dirty="0"/>
          </a:p>
          <a:p>
            <a:r>
              <a:rPr lang="da-DK" b="1" dirty="0"/>
              <a:t>Suturnåle</a:t>
            </a:r>
            <a:endParaRPr lang="en-DK" dirty="0"/>
          </a:p>
          <a:p>
            <a:r>
              <a:rPr lang="da-DK" b="1" dirty="0"/>
              <a:t>PVK</a:t>
            </a:r>
            <a:endParaRPr lang="en-DK" dirty="0"/>
          </a:p>
          <a:p>
            <a:r>
              <a:rPr lang="da-DK" b="1" dirty="0"/>
              <a:t>Skalpeller</a:t>
            </a:r>
            <a:endParaRPr lang="en-DK" dirty="0"/>
          </a:p>
          <a:p>
            <a:r>
              <a:rPr lang="da-DK" b="1" dirty="0"/>
              <a:t>Knoglesplinter ved ortopædkirurgi</a:t>
            </a:r>
            <a:endParaRPr lang="en-DK" dirty="0"/>
          </a:p>
        </p:txBody>
      </p:sp>
      <p:sp>
        <p:nvSpPr>
          <p:cNvPr id="3" name="Title 2">
            <a:extLst>
              <a:ext uri="{FF2B5EF4-FFF2-40B4-BE49-F238E27FC236}">
                <a16:creationId xmlns:a16="http://schemas.microsoft.com/office/drawing/2014/main" id="{C8C79239-48ED-4584-B8C6-FABF20C061C1}"/>
              </a:ext>
            </a:extLst>
          </p:cNvPr>
          <p:cNvSpPr>
            <a:spLocks noGrp="1"/>
          </p:cNvSpPr>
          <p:nvPr>
            <p:ph type="title"/>
          </p:nvPr>
        </p:nvSpPr>
        <p:spPr/>
        <p:txBody>
          <a:bodyPr/>
          <a:lstStyle/>
          <a:p>
            <a:r>
              <a:rPr lang="da-DK" dirty="0"/>
              <a:t>Instrumenter der ofte sker stikuheld på</a:t>
            </a:r>
            <a:endParaRPr lang="en-DK" dirty="0"/>
          </a:p>
        </p:txBody>
      </p:sp>
    </p:spTree>
    <p:extLst>
      <p:ext uri="{BB962C8B-B14F-4D97-AF65-F5344CB8AC3E}">
        <p14:creationId xmlns:p14="http://schemas.microsoft.com/office/powerpoint/2010/main" val="330777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3E670F-5512-474F-A94A-0CBDEE1908C3}"/>
              </a:ext>
            </a:extLst>
          </p:cNvPr>
          <p:cNvSpPr>
            <a:spLocks noGrp="1"/>
          </p:cNvSpPr>
          <p:nvPr>
            <p:ph idx="1"/>
          </p:nvPr>
        </p:nvSpPr>
        <p:spPr/>
        <p:txBody>
          <a:bodyPr/>
          <a:lstStyle/>
          <a:p>
            <a:r>
              <a:rPr lang="da-DK" dirty="0"/>
              <a:t>Uopmærksomhed</a:t>
            </a:r>
          </a:p>
          <a:p>
            <a:r>
              <a:rPr lang="da-DK" dirty="0"/>
              <a:t>Akut procedure hvor der blev handlet hurtigt</a:t>
            </a:r>
          </a:p>
          <a:p>
            <a:r>
              <a:rPr lang="da-DK" dirty="0"/>
              <a:t>Manglende erfaring</a:t>
            </a:r>
          </a:p>
          <a:p>
            <a:r>
              <a:rPr lang="da-DK" dirty="0"/>
              <a:t>Ved opsamling af brugt instrument</a:t>
            </a:r>
          </a:p>
          <a:p>
            <a:r>
              <a:rPr lang="da-DK" dirty="0"/>
              <a:t>Påsætning af hætte på kanylen</a:t>
            </a:r>
          </a:p>
          <a:p>
            <a:r>
              <a:rPr lang="da-DK" dirty="0"/>
              <a:t>Manglende aktivering af sikkerhedsmekanisme</a:t>
            </a:r>
          </a:p>
          <a:p>
            <a:r>
              <a:rPr lang="da-DK" dirty="0"/>
              <a:t>Adskillelse af instrumenter</a:t>
            </a:r>
          </a:p>
          <a:p>
            <a:r>
              <a:rPr lang="da-DK" dirty="0"/>
              <a:t>Uventet patientbevægelse/urolig patient</a:t>
            </a:r>
            <a:endParaRPr lang="en-DK" dirty="0"/>
          </a:p>
        </p:txBody>
      </p:sp>
      <p:sp>
        <p:nvSpPr>
          <p:cNvPr id="3" name="Title 2">
            <a:extLst>
              <a:ext uri="{FF2B5EF4-FFF2-40B4-BE49-F238E27FC236}">
                <a16:creationId xmlns:a16="http://schemas.microsoft.com/office/drawing/2014/main" id="{8D3AD5B3-2DD7-45DC-A8B6-A3ED82AC641B}"/>
              </a:ext>
            </a:extLst>
          </p:cNvPr>
          <p:cNvSpPr>
            <a:spLocks noGrp="1"/>
          </p:cNvSpPr>
          <p:nvPr>
            <p:ph type="title"/>
          </p:nvPr>
        </p:nvSpPr>
        <p:spPr/>
        <p:txBody>
          <a:bodyPr/>
          <a:lstStyle/>
          <a:p>
            <a:r>
              <a:rPr lang="da-DK" dirty="0"/>
              <a:t>Der er ofte flere medvirkende årsager</a:t>
            </a:r>
            <a:endParaRPr lang="en-DK" dirty="0"/>
          </a:p>
        </p:txBody>
      </p:sp>
    </p:spTree>
    <p:extLst>
      <p:ext uri="{BB962C8B-B14F-4D97-AF65-F5344CB8AC3E}">
        <p14:creationId xmlns:p14="http://schemas.microsoft.com/office/powerpoint/2010/main" val="43834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84F46A-621D-4DA1-A104-473B4B6E8D2D}"/>
              </a:ext>
            </a:extLst>
          </p:cNvPr>
          <p:cNvSpPr>
            <a:spLocks noGrp="1"/>
          </p:cNvSpPr>
          <p:nvPr>
            <p:ph idx="1"/>
          </p:nvPr>
        </p:nvSpPr>
        <p:spPr>
          <a:xfrm>
            <a:off x="960000" y="2204865"/>
            <a:ext cx="10272000" cy="4221135"/>
          </a:xfrm>
        </p:spPr>
        <p:txBody>
          <a:bodyPr/>
          <a:lstStyle/>
          <a:p>
            <a:pPr marL="0" indent="0">
              <a:buNone/>
            </a:pPr>
            <a:r>
              <a:rPr lang="da-DK" dirty="0"/>
              <a:t>Beskrivelse af 741 uheld blandt danske læger</a:t>
            </a:r>
          </a:p>
          <a:p>
            <a:r>
              <a:rPr lang="da-DK" dirty="0"/>
              <a:t>43% fik blod i øjnene</a:t>
            </a:r>
            <a:br>
              <a:rPr lang="da-DK" dirty="0"/>
            </a:br>
            <a:r>
              <a:rPr lang="da-DK" sz="2000" dirty="0"/>
              <a:t>Kun 11,5 % af kirurger og 4 % af andre læger bruger rutinemæssig øjenbeskyttelse ved risiko for blodsprøjt.</a:t>
            </a:r>
          </a:p>
          <a:p>
            <a:r>
              <a:rPr lang="da-DK" dirty="0"/>
              <a:t>39% fik blod på hænderne</a:t>
            </a:r>
            <a:br>
              <a:rPr lang="da-DK" dirty="0"/>
            </a:br>
            <a:r>
              <a:rPr lang="da-DK" sz="2000" dirty="0"/>
              <a:t>Kun 63 % af kirurger og 23,4 % af andre bruger rutinemæssig </a:t>
            </a:r>
            <a:r>
              <a:rPr lang="da-DK" sz="2000" dirty="0" err="1"/>
              <a:t>hansker</a:t>
            </a:r>
            <a:r>
              <a:rPr lang="da-DK" sz="2000" dirty="0"/>
              <a:t> ved risiko for blodspild.</a:t>
            </a:r>
          </a:p>
          <a:p>
            <a:r>
              <a:rPr lang="da-DK" dirty="0"/>
              <a:t>7% fik blodsprøjt i munden</a:t>
            </a:r>
            <a:br>
              <a:rPr lang="da-DK" dirty="0"/>
            </a:br>
            <a:r>
              <a:rPr lang="da-DK" sz="2000" dirty="0"/>
              <a:t>Kun 55,2 % af kirurger og 17,6 % af andre bruger rutinemæssig mundbind ved risiko for blodsprøjt.</a:t>
            </a:r>
            <a:endParaRPr lang="da-DK" sz="1600" dirty="0"/>
          </a:p>
          <a:p>
            <a:pPr marL="0" indent="0">
              <a:buNone/>
            </a:pPr>
            <a:endParaRPr lang="da-DK" sz="1600" dirty="0"/>
          </a:p>
          <a:p>
            <a:pPr marL="0" indent="0">
              <a:buNone/>
            </a:pPr>
            <a:r>
              <a:rPr lang="da-DK" sz="1600" dirty="0"/>
              <a:t>(</a:t>
            </a:r>
            <a:r>
              <a:rPr lang="da-DK" sz="1600" dirty="0" err="1"/>
              <a:t>Nelsing</a:t>
            </a:r>
            <a:r>
              <a:rPr lang="da-DK" sz="1600" dirty="0"/>
              <a:t> et al. 1997)</a:t>
            </a:r>
            <a:br>
              <a:rPr lang="da-DK" dirty="0"/>
            </a:br>
            <a:endParaRPr lang="en-DK" dirty="0"/>
          </a:p>
        </p:txBody>
      </p:sp>
      <p:sp>
        <p:nvSpPr>
          <p:cNvPr id="3" name="Title 2">
            <a:extLst>
              <a:ext uri="{FF2B5EF4-FFF2-40B4-BE49-F238E27FC236}">
                <a16:creationId xmlns:a16="http://schemas.microsoft.com/office/drawing/2014/main" id="{A4926B31-E7E6-4385-889E-02348FF5ED0F}"/>
              </a:ext>
            </a:extLst>
          </p:cNvPr>
          <p:cNvSpPr>
            <a:spLocks noGrp="1"/>
          </p:cNvSpPr>
          <p:nvPr>
            <p:ph type="title"/>
          </p:nvPr>
        </p:nvSpPr>
        <p:spPr/>
        <p:txBody>
          <a:bodyPr/>
          <a:lstStyle/>
          <a:p>
            <a:r>
              <a:rPr lang="da-DK" dirty="0" err="1"/>
              <a:t>Mukokutan</a:t>
            </a:r>
            <a:r>
              <a:rPr lang="da-DK" dirty="0"/>
              <a:t> udsættelse for blod</a:t>
            </a:r>
            <a:endParaRPr lang="en-DK" dirty="0"/>
          </a:p>
        </p:txBody>
      </p:sp>
      <p:sp>
        <p:nvSpPr>
          <p:cNvPr id="4" name="TextBox 3">
            <a:extLst>
              <a:ext uri="{FF2B5EF4-FFF2-40B4-BE49-F238E27FC236}">
                <a16:creationId xmlns:a16="http://schemas.microsoft.com/office/drawing/2014/main" id="{0302C0C7-22E4-47DB-94AD-DC02358C9FC3}"/>
              </a:ext>
            </a:extLst>
          </p:cNvPr>
          <p:cNvSpPr txBox="1"/>
          <p:nvPr/>
        </p:nvSpPr>
        <p:spPr>
          <a:xfrm>
            <a:off x="960000" y="1412776"/>
            <a:ext cx="6264696" cy="369332"/>
          </a:xfrm>
          <a:prstGeom prst="rect">
            <a:avLst/>
          </a:prstGeom>
          <a:noFill/>
        </p:spPr>
        <p:txBody>
          <a:bodyPr wrap="square" rtlCol="0">
            <a:spAutoFit/>
          </a:bodyPr>
          <a:lstStyle/>
          <a:p>
            <a:r>
              <a:rPr lang="da-DK" dirty="0" err="1"/>
              <a:t>Mukokutan</a:t>
            </a:r>
            <a:r>
              <a:rPr lang="da-DK" dirty="0"/>
              <a:t> = Blod i øjne, på slimhinder eller i åbne sår og rifter</a:t>
            </a:r>
          </a:p>
        </p:txBody>
      </p:sp>
    </p:spTree>
    <p:extLst>
      <p:ext uri="{BB962C8B-B14F-4D97-AF65-F5344CB8AC3E}">
        <p14:creationId xmlns:p14="http://schemas.microsoft.com/office/powerpoint/2010/main" val="135303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59B94-226F-417F-AF99-415B13A3CD8D}"/>
              </a:ext>
            </a:extLst>
          </p:cNvPr>
          <p:cNvSpPr>
            <a:spLocks noGrp="1"/>
          </p:cNvSpPr>
          <p:nvPr>
            <p:ph idx="1"/>
          </p:nvPr>
        </p:nvSpPr>
        <p:spPr/>
        <p:txBody>
          <a:bodyPr>
            <a:normAutofit lnSpcReduction="10000"/>
          </a:bodyPr>
          <a:lstStyle/>
          <a:p>
            <a:r>
              <a:rPr lang="da-DK" dirty="0"/>
              <a:t>EU har vedtaget </a:t>
            </a:r>
            <a:r>
              <a:rPr lang="da-DK" dirty="0">
                <a:hlinkClick r:id="rId2"/>
              </a:rPr>
              <a:t>Direktiv 2010/32/EU</a:t>
            </a:r>
            <a:r>
              <a:rPr lang="da-DK" dirty="0"/>
              <a:t> om forebyggelse af stikskader, der omfatter alle arbejdstagere i sygehus- og sundhedssektoren.</a:t>
            </a:r>
            <a:endParaRPr lang="en-DK" dirty="0"/>
          </a:p>
          <a:p>
            <a:r>
              <a:rPr lang="da-DK" dirty="0"/>
              <a:t>Arbejdstilsynet har på baggrund af direktivet lavet en vejledning på området, hvor der </a:t>
            </a:r>
            <a:r>
              <a:rPr lang="da-DK" dirty="0" err="1"/>
              <a:t>bl</a:t>
            </a:r>
            <a:r>
              <a:rPr lang="da-DK" dirty="0"/>
              <a:t>. a. står:</a:t>
            </a:r>
          </a:p>
          <a:p>
            <a:pPr lvl="1"/>
            <a:r>
              <a:rPr lang="da-DK" dirty="0"/>
              <a:t>Det er arbejdsgiverens ansvar, at der er sikre rutiner om arbejdet med spidse og skærende redskaber. Det gælder også bortskaffelse. Arbejdet skal udføres, så risikoen for smitte eller andre skader fjernes eller begrænses mest muligt. </a:t>
            </a:r>
          </a:p>
          <a:p>
            <a:pPr lvl="1"/>
            <a:r>
              <a:rPr lang="da-DK" b="1" dirty="0"/>
              <a:t>For eksempel må påsætning af hætte på kanyler efter brug ikke finde sted.</a:t>
            </a:r>
          </a:p>
          <a:p>
            <a:pPr marL="0" indent="0">
              <a:buNone/>
            </a:pPr>
            <a:endParaRPr lang="da-DK" dirty="0"/>
          </a:p>
          <a:p>
            <a:pPr marL="0" indent="0">
              <a:buNone/>
            </a:pPr>
            <a:endParaRPr lang="da-DK" dirty="0"/>
          </a:p>
          <a:p>
            <a:pPr marL="0" indent="0">
              <a:buNone/>
            </a:pPr>
            <a:r>
              <a:rPr lang="da-DK" sz="1600" dirty="0"/>
              <a:t>(</a:t>
            </a:r>
            <a:r>
              <a:rPr lang="da-DK" sz="1600" dirty="0">
                <a:hlinkClick r:id="rId3"/>
              </a:rPr>
              <a:t>At-vejledning 10.1.1 - november 2013</a:t>
            </a:r>
            <a:r>
              <a:rPr lang="da-DK" sz="1600" dirty="0"/>
              <a:t>)</a:t>
            </a:r>
            <a:endParaRPr lang="en-DK" sz="1600" dirty="0"/>
          </a:p>
          <a:p>
            <a:pPr marL="0" indent="0">
              <a:buNone/>
            </a:pPr>
            <a:endParaRPr lang="en-DK" dirty="0"/>
          </a:p>
          <a:p>
            <a:pPr marL="457200" lvl="1" indent="0">
              <a:buNone/>
            </a:pPr>
            <a:endParaRPr lang="en-DK" dirty="0"/>
          </a:p>
        </p:txBody>
      </p:sp>
      <p:sp>
        <p:nvSpPr>
          <p:cNvPr id="3" name="Title 2">
            <a:extLst>
              <a:ext uri="{FF2B5EF4-FFF2-40B4-BE49-F238E27FC236}">
                <a16:creationId xmlns:a16="http://schemas.microsoft.com/office/drawing/2014/main" id="{21B9D6CE-4272-466F-9A19-914BCA31B9CE}"/>
              </a:ext>
            </a:extLst>
          </p:cNvPr>
          <p:cNvSpPr>
            <a:spLocks noGrp="1"/>
          </p:cNvSpPr>
          <p:nvPr>
            <p:ph type="title"/>
          </p:nvPr>
        </p:nvSpPr>
        <p:spPr/>
        <p:txBody>
          <a:bodyPr/>
          <a:lstStyle/>
          <a:p>
            <a:r>
              <a:rPr lang="da-DK" dirty="0"/>
              <a:t>Lovgivning vedrørende forebyggelse</a:t>
            </a:r>
            <a:endParaRPr lang="en-DK" dirty="0"/>
          </a:p>
        </p:txBody>
      </p:sp>
    </p:spTree>
    <p:extLst>
      <p:ext uri="{BB962C8B-B14F-4D97-AF65-F5344CB8AC3E}">
        <p14:creationId xmlns:p14="http://schemas.microsoft.com/office/powerpoint/2010/main" val="127244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6C1F6-EF4E-41E7-9BD1-F1D33DCC8E36}"/>
              </a:ext>
            </a:extLst>
          </p:cNvPr>
          <p:cNvSpPr>
            <a:spLocks noGrp="1"/>
          </p:cNvSpPr>
          <p:nvPr>
            <p:ph type="title"/>
          </p:nvPr>
        </p:nvSpPr>
        <p:spPr/>
        <p:txBody>
          <a:bodyPr/>
          <a:lstStyle/>
          <a:p>
            <a:r>
              <a:rPr lang="da-DK" dirty="0"/>
              <a:t>Påsætning af hætte på kanylen</a:t>
            </a:r>
            <a:endParaRPr lang="en-DK" sz="2200" dirty="0">
              <a:latin typeface="Klavika Light" panose="020B0506040000020004" pitchFamily="34" charset="0"/>
            </a:endParaRPr>
          </a:p>
        </p:txBody>
      </p:sp>
      <p:pic>
        <p:nvPicPr>
          <p:cNvPr id="4" name="Picture 3" descr="C:\Documents and Settings\Søren Svith\Dokumenter\Aktuelle projekter\Stikboksen\Fotos fra Susanne\Til pp\Påsætning.jpg">
            <a:extLst>
              <a:ext uri="{FF2B5EF4-FFF2-40B4-BE49-F238E27FC236}">
                <a16:creationId xmlns:a16="http://schemas.microsoft.com/office/drawing/2014/main" id="{B409B38E-7CC2-4338-9D64-EC65F2544C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70205" y="1988840"/>
            <a:ext cx="736352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1C40E9-7471-4774-B948-D1A8643FC643}"/>
              </a:ext>
            </a:extLst>
          </p:cNvPr>
          <p:cNvSpPr txBox="1"/>
          <p:nvPr/>
        </p:nvSpPr>
        <p:spPr>
          <a:xfrm>
            <a:off x="695400" y="2132856"/>
            <a:ext cx="2808312" cy="1200329"/>
          </a:xfrm>
          <a:prstGeom prst="rect">
            <a:avLst/>
          </a:prstGeom>
          <a:noFill/>
        </p:spPr>
        <p:txBody>
          <a:bodyPr wrap="square" rtlCol="0">
            <a:spAutoFit/>
          </a:bodyPr>
          <a:lstStyle/>
          <a:p>
            <a:r>
              <a:rPr lang="da-DK" b="1" dirty="0">
                <a:latin typeface="Klavika Light" panose="020B0506040000020004" pitchFamily="34" charset="0"/>
              </a:rPr>
              <a:t>Ifølge EU Direktiv er det ikke lovligt at sætte hætte på kanyle efter brug.</a:t>
            </a:r>
            <a:endParaRPr lang="en-DK" dirty="0"/>
          </a:p>
        </p:txBody>
      </p:sp>
    </p:spTree>
    <p:extLst>
      <p:ext uri="{BB962C8B-B14F-4D97-AF65-F5344CB8AC3E}">
        <p14:creationId xmlns:p14="http://schemas.microsoft.com/office/powerpoint/2010/main" val="37886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7147E-11B6-496E-A1C8-76B088586E4E}"/>
              </a:ext>
            </a:extLst>
          </p:cNvPr>
          <p:cNvSpPr>
            <a:spLocks noGrp="1"/>
          </p:cNvSpPr>
          <p:nvPr>
            <p:ph type="title"/>
          </p:nvPr>
        </p:nvSpPr>
        <p:spPr/>
        <p:txBody>
          <a:bodyPr/>
          <a:lstStyle/>
          <a:p>
            <a:r>
              <a:rPr lang="da-DK" dirty="0"/>
              <a:t>Stik på brugt, efterladt instrument</a:t>
            </a:r>
            <a:endParaRPr lang="en-DK" dirty="0"/>
          </a:p>
        </p:txBody>
      </p:sp>
      <p:pic>
        <p:nvPicPr>
          <p:cNvPr id="4" name="Picture 3" descr="C:\Documents and Settings\Søren Svith\Dokumenter\Aktuelle projekter\Stikboksen\Fotos fra Susanne\Til pp\Efterladt.jpg">
            <a:extLst>
              <a:ext uri="{FF2B5EF4-FFF2-40B4-BE49-F238E27FC236}">
                <a16:creationId xmlns:a16="http://schemas.microsoft.com/office/drawing/2014/main" id="{D80A7597-661C-4844-B6A6-0F16345767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988840"/>
            <a:ext cx="7362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50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961FA-E650-420C-91AB-9B236DC2F00D}"/>
              </a:ext>
            </a:extLst>
          </p:cNvPr>
          <p:cNvSpPr>
            <a:spLocks noGrp="1"/>
          </p:cNvSpPr>
          <p:nvPr>
            <p:ph type="title"/>
          </p:nvPr>
        </p:nvSpPr>
        <p:spPr/>
        <p:txBody>
          <a:bodyPr/>
          <a:lstStyle/>
          <a:p>
            <a:r>
              <a:rPr lang="da-DK" dirty="0"/>
              <a:t>Stik under kassering i kanyleboks</a:t>
            </a:r>
            <a:endParaRPr lang="en-DK" dirty="0"/>
          </a:p>
        </p:txBody>
      </p:sp>
      <p:pic>
        <p:nvPicPr>
          <p:cNvPr id="4" name="Picture 3" descr="C:\Documents and Settings\Søren Svith\Dokumenter\Aktuelle projekter\Stikboksen\Fotos fra Susanne\Til pp\kassering.jpg">
            <a:extLst>
              <a:ext uri="{FF2B5EF4-FFF2-40B4-BE49-F238E27FC236}">
                <a16:creationId xmlns:a16="http://schemas.microsoft.com/office/drawing/2014/main" id="{7BEC968B-1F07-4EDE-92D7-8742C974A3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988840"/>
            <a:ext cx="7362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63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8414C5-6D6D-452C-A033-6007E9931BB1}"/>
              </a:ext>
            </a:extLst>
          </p:cNvPr>
          <p:cNvSpPr>
            <a:spLocks noGrp="1"/>
          </p:cNvSpPr>
          <p:nvPr>
            <p:ph idx="1"/>
          </p:nvPr>
        </p:nvSpPr>
        <p:spPr/>
        <p:txBody>
          <a:bodyPr/>
          <a:lstStyle/>
          <a:p>
            <a:r>
              <a:rPr lang="da-DK" b="1" dirty="0"/>
              <a:t>Placer kanyleboksen umiddelbart ved siden af patienten. Check at der er plads i den.</a:t>
            </a:r>
            <a:endParaRPr lang="en-DK" b="1" dirty="0"/>
          </a:p>
          <a:p>
            <a:r>
              <a:rPr lang="da-DK" b="1" dirty="0"/>
              <a:t>Hav alt hvad du skal bruge klar og inden for rækkevidde.</a:t>
            </a:r>
          </a:p>
          <a:p>
            <a:r>
              <a:rPr lang="da-DK" b="1" dirty="0"/>
              <a:t>Vær fortrolig med proceduren - nyansatte introduceres grundigt.</a:t>
            </a:r>
          </a:p>
          <a:p>
            <a:r>
              <a:rPr lang="da-DK" b="1" dirty="0"/>
              <a:t>Overhold de procedurerelaterede retningslinjer: </a:t>
            </a:r>
            <a:br>
              <a:rPr lang="da-DK" b="1" dirty="0"/>
            </a:br>
            <a:r>
              <a:rPr lang="da-DK" b="1" dirty="0"/>
              <a:t>Brug konsekvent handsker, maske og øjenskærm, hvis der er relevant risiko for blodsprøjt - uanset hvem patienten er.</a:t>
            </a:r>
            <a:endParaRPr lang="en-DK" b="1" dirty="0"/>
          </a:p>
          <a:p>
            <a:pPr marL="0" indent="0">
              <a:buNone/>
            </a:pPr>
            <a:endParaRPr lang="en-DK" dirty="0"/>
          </a:p>
        </p:txBody>
      </p:sp>
      <p:sp>
        <p:nvSpPr>
          <p:cNvPr id="3" name="Title 2">
            <a:extLst>
              <a:ext uri="{FF2B5EF4-FFF2-40B4-BE49-F238E27FC236}">
                <a16:creationId xmlns:a16="http://schemas.microsoft.com/office/drawing/2014/main" id="{7BBBA013-6D1A-48A8-9122-73FAFF108F67}"/>
              </a:ext>
            </a:extLst>
          </p:cNvPr>
          <p:cNvSpPr>
            <a:spLocks noGrp="1"/>
          </p:cNvSpPr>
          <p:nvPr>
            <p:ph type="title"/>
          </p:nvPr>
        </p:nvSpPr>
        <p:spPr/>
        <p:txBody>
          <a:bodyPr/>
          <a:lstStyle/>
          <a:p>
            <a:r>
              <a:rPr lang="da-DK" dirty="0"/>
              <a:t>Sikre arbejdsrutiner før proceduren</a:t>
            </a:r>
            <a:endParaRPr lang="en-DK" dirty="0"/>
          </a:p>
        </p:txBody>
      </p:sp>
    </p:spTree>
    <p:extLst>
      <p:ext uri="{BB962C8B-B14F-4D97-AF65-F5344CB8AC3E}">
        <p14:creationId xmlns:p14="http://schemas.microsoft.com/office/powerpoint/2010/main" val="109404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A35F8D-EF0F-44F9-819D-35BF50498B07}"/>
              </a:ext>
            </a:extLst>
          </p:cNvPr>
          <p:cNvSpPr>
            <a:spLocks noGrp="1"/>
          </p:cNvSpPr>
          <p:nvPr>
            <p:ph idx="1"/>
          </p:nvPr>
        </p:nvSpPr>
        <p:spPr/>
        <p:txBody>
          <a:bodyPr/>
          <a:lstStyle/>
          <a:p>
            <a:r>
              <a:rPr lang="da-DK" dirty="0"/>
              <a:t>Koncentrér dig!</a:t>
            </a:r>
          </a:p>
          <a:p>
            <a:r>
              <a:rPr lang="da-DK" dirty="0"/>
              <a:t>Få assistance til urolige patienter</a:t>
            </a:r>
          </a:p>
          <a:p>
            <a:r>
              <a:rPr lang="da-DK" dirty="0"/>
              <a:t>Informer patienten både før og under proceduren</a:t>
            </a:r>
          </a:p>
          <a:p>
            <a:r>
              <a:rPr lang="da-DK" dirty="0"/>
              <a:t>Sørg for god kommunikation når flere arbejder sammen</a:t>
            </a:r>
          </a:p>
          <a:p>
            <a:r>
              <a:rPr lang="da-DK" dirty="0"/>
              <a:t>Hold altid hænderne bag nålespidsen</a:t>
            </a:r>
          </a:p>
          <a:p>
            <a:r>
              <a:rPr lang="da-DK" dirty="0"/>
              <a:t>Anvend sikkerhedsinstrumenter hvis muligt</a:t>
            </a:r>
            <a:endParaRPr lang="en-DK" dirty="0"/>
          </a:p>
        </p:txBody>
      </p:sp>
      <p:sp>
        <p:nvSpPr>
          <p:cNvPr id="3" name="Title 2">
            <a:extLst>
              <a:ext uri="{FF2B5EF4-FFF2-40B4-BE49-F238E27FC236}">
                <a16:creationId xmlns:a16="http://schemas.microsoft.com/office/drawing/2014/main" id="{F47B5A3E-ED24-48E7-AF56-86DB65211AFA}"/>
              </a:ext>
            </a:extLst>
          </p:cNvPr>
          <p:cNvSpPr>
            <a:spLocks noGrp="1"/>
          </p:cNvSpPr>
          <p:nvPr>
            <p:ph type="title"/>
          </p:nvPr>
        </p:nvSpPr>
        <p:spPr/>
        <p:txBody>
          <a:bodyPr/>
          <a:lstStyle/>
          <a:p>
            <a:r>
              <a:rPr lang="da-DK" dirty="0"/>
              <a:t>Under proceduren generelt</a:t>
            </a:r>
            <a:endParaRPr lang="en-DK" dirty="0"/>
          </a:p>
        </p:txBody>
      </p:sp>
    </p:spTree>
    <p:extLst>
      <p:ext uri="{BB962C8B-B14F-4D97-AF65-F5344CB8AC3E}">
        <p14:creationId xmlns:p14="http://schemas.microsoft.com/office/powerpoint/2010/main" val="183664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EDB3A3-6486-43E9-ABE6-7B3638F5579F}"/>
              </a:ext>
            </a:extLst>
          </p:cNvPr>
          <p:cNvSpPr>
            <a:spLocks noGrp="1"/>
          </p:cNvSpPr>
          <p:nvPr>
            <p:ph idx="1"/>
          </p:nvPr>
        </p:nvSpPr>
        <p:spPr/>
        <p:txBody>
          <a:bodyPr/>
          <a:lstStyle/>
          <a:p>
            <a:r>
              <a:rPr lang="da-DK" dirty="0"/>
              <a:t>Så få hænder ad gangen som muligt i operationsfeltet.</a:t>
            </a:r>
          </a:p>
          <a:p>
            <a:r>
              <a:rPr lang="da-DK" dirty="0"/>
              <a:t>Brug altid instrumenter fremfor fingre, hvor det kan lade sig gøre. </a:t>
            </a:r>
          </a:p>
          <a:p>
            <a:r>
              <a:rPr lang="da-DK" dirty="0"/>
              <a:t>Brug stumpe instrumenter hvis muligt.</a:t>
            </a:r>
          </a:p>
          <a:p>
            <a:r>
              <a:rPr lang="da-DK" dirty="0"/>
              <a:t>Vær varsom med blind </a:t>
            </a:r>
            <a:r>
              <a:rPr lang="da-DK" dirty="0" err="1"/>
              <a:t>palpation</a:t>
            </a:r>
            <a:r>
              <a:rPr lang="da-DK" dirty="0"/>
              <a:t> i operationsfeltet, når der er instrumenter eller knoglefragmenter i feltet. </a:t>
            </a:r>
          </a:p>
          <a:p>
            <a:r>
              <a:rPr lang="da-DK" dirty="0"/>
              <a:t>Undgå direkte overrækning af skarpe instrumenter. Opret neutrale- eller sikre zoner.</a:t>
            </a:r>
          </a:p>
        </p:txBody>
      </p:sp>
      <p:sp>
        <p:nvSpPr>
          <p:cNvPr id="3" name="Title 2">
            <a:extLst>
              <a:ext uri="{FF2B5EF4-FFF2-40B4-BE49-F238E27FC236}">
                <a16:creationId xmlns:a16="http://schemas.microsoft.com/office/drawing/2014/main" id="{3320F663-739B-4058-9D31-EE246BD00405}"/>
              </a:ext>
            </a:extLst>
          </p:cNvPr>
          <p:cNvSpPr>
            <a:spLocks noGrp="1"/>
          </p:cNvSpPr>
          <p:nvPr>
            <p:ph type="title"/>
          </p:nvPr>
        </p:nvSpPr>
        <p:spPr/>
        <p:txBody>
          <a:bodyPr/>
          <a:lstStyle/>
          <a:p>
            <a:r>
              <a:rPr lang="da-DK" dirty="0"/>
              <a:t>Under proceduren – især kirurgi</a:t>
            </a:r>
            <a:endParaRPr lang="en-DK" dirty="0"/>
          </a:p>
        </p:txBody>
      </p:sp>
    </p:spTree>
    <p:extLst>
      <p:ext uri="{BB962C8B-B14F-4D97-AF65-F5344CB8AC3E}">
        <p14:creationId xmlns:p14="http://schemas.microsoft.com/office/powerpoint/2010/main" val="344713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4511824" y="2204865"/>
            <a:ext cx="6624736" cy="3888433"/>
          </a:xfrm>
        </p:spPr>
        <p:txBody>
          <a:bodyPr/>
          <a:lstStyle/>
          <a:p>
            <a:r>
              <a:rPr lang="en-US" b="1" dirty="0" err="1"/>
              <a:t>Forebyg</a:t>
            </a:r>
            <a:r>
              <a:rPr lang="en-US" b="1" dirty="0"/>
              <a:t> </a:t>
            </a:r>
            <a:endParaRPr lang="en-DK" dirty="0"/>
          </a:p>
          <a:p>
            <a:pPr lvl="1"/>
            <a:r>
              <a:rPr lang="en-US" b="1" dirty="0" err="1"/>
              <a:t>Stikuheld</a:t>
            </a:r>
            <a:endParaRPr lang="en-DK" dirty="0"/>
          </a:p>
          <a:p>
            <a:pPr lvl="1"/>
            <a:r>
              <a:rPr lang="en-US" b="1" dirty="0" err="1"/>
              <a:t>Skæreuheld</a:t>
            </a:r>
            <a:endParaRPr lang="en-DK" dirty="0"/>
          </a:p>
          <a:p>
            <a:pPr lvl="1"/>
            <a:r>
              <a:rPr lang="en-US" b="1" dirty="0" err="1"/>
              <a:t>Sprøjt</a:t>
            </a:r>
            <a:r>
              <a:rPr lang="en-US" b="1" dirty="0"/>
              <a:t> mm</a:t>
            </a:r>
            <a:endParaRPr lang="en-DK" dirty="0"/>
          </a:p>
        </p:txBody>
      </p:sp>
      <p:sp>
        <p:nvSpPr>
          <p:cNvPr id="4" name="Titel 3"/>
          <p:cNvSpPr>
            <a:spLocks noGrp="1"/>
          </p:cNvSpPr>
          <p:nvPr>
            <p:ph type="title"/>
          </p:nvPr>
        </p:nvSpPr>
        <p:spPr/>
        <p:txBody>
          <a:bodyPr/>
          <a:lstStyle/>
          <a:p>
            <a:r>
              <a:rPr lang="da-DK" dirty="0"/>
              <a:t>Undgå smitte</a:t>
            </a:r>
          </a:p>
        </p:txBody>
      </p:sp>
      <p:pic>
        <p:nvPicPr>
          <p:cNvPr id="6" name="Picture 5" descr="C:\Documents and Settings\Søren Svith\Dokumenter\Aktuelle projekter\Stikboksen\Værktøj\Forside2.jpg">
            <a:extLst>
              <a:ext uri="{FF2B5EF4-FFF2-40B4-BE49-F238E27FC236}">
                <a16:creationId xmlns:a16="http://schemas.microsoft.com/office/drawing/2014/main" id="{19982307-ACB0-4922-9055-AF94049CF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042511"/>
            <a:ext cx="2978963" cy="421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9790A-DB87-418C-B037-52DAF49DA3EB}"/>
              </a:ext>
            </a:extLst>
          </p:cNvPr>
          <p:cNvSpPr>
            <a:spLocks noGrp="1"/>
          </p:cNvSpPr>
          <p:nvPr>
            <p:ph idx="1"/>
          </p:nvPr>
        </p:nvSpPr>
        <p:spPr/>
        <p:txBody>
          <a:bodyPr/>
          <a:lstStyle/>
          <a:p>
            <a:r>
              <a:rPr lang="da-DK" dirty="0"/>
              <a:t>Sæt ALDRIG hætten på kanylen efter brug</a:t>
            </a:r>
            <a:endParaRPr lang="en-DK" dirty="0"/>
          </a:p>
          <a:p>
            <a:r>
              <a:rPr lang="da-DK" dirty="0"/>
              <a:t>Engangsinstrumenter skal altid direkte fra patient til kanyleboks UDEN mellemstationer.</a:t>
            </a:r>
            <a:endParaRPr lang="en-DK" dirty="0"/>
          </a:p>
          <a:p>
            <a:r>
              <a:rPr lang="da-DK" dirty="0"/>
              <a:t>Undgå så vidt mulig at adskille instrumenter før kassering. </a:t>
            </a:r>
            <a:br>
              <a:rPr lang="da-DK" dirty="0"/>
            </a:br>
            <a:r>
              <a:rPr lang="da-DK" dirty="0"/>
              <a:t>Hvis det er nødvendigt så undlad at gøre det med fingrene. </a:t>
            </a:r>
          </a:p>
          <a:p>
            <a:r>
              <a:rPr lang="da-DK" dirty="0"/>
              <a:t>RYD OP</a:t>
            </a:r>
            <a:endParaRPr lang="en-DK" dirty="0"/>
          </a:p>
          <a:p>
            <a:r>
              <a:rPr lang="da-DK" dirty="0"/>
              <a:t>Tabte instrumenter samles op med pincet, tang eller lignende.</a:t>
            </a:r>
            <a:endParaRPr lang="en-DK" dirty="0"/>
          </a:p>
          <a:p>
            <a:r>
              <a:rPr lang="da-DK" dirty="0"/>
              <a:t>Pres aldrig affaldsposer sammen med hænderne</a:t>
            </a:r>
            <a:endParaRPr lang="en-DK" dirty="0"/>
          </a:p>
        </p:txBody>
      </p:sp>
      <p:sp>
        <p:nvSpPr>
          <p:cNvPr id="3" name="Title 2">
            <a:extLst>
              <a:ext uri="{FF2B5EF4-FFF2-40B4-BE49-F238E27FC236}">
                <a16:creationId xmlns:a16="http://schemas.microsoft.com/office/drawing/2014/main" id="{5E0F7581-91CE-4813-907C-8827333FE0A2}"/>
              </a:ext>
            </a:extLst>
          </p:cNvPr>
          <p:cNvSpPr>
            <a:spLocks noGrp="1"/>
          </p:cNvSpPr>
          <p:nvPr>
            <p:ph type="title"/>
          </p:nvPr>
        </p:nvSpPr>
        <p:spPr/>
        <p:txBody>
          <a:bodyPr/>
          <a:lstStyle/>
          <a:p>
            <a:r>
              <a:rPr lang="da-DK" dirty="0"/>
              <a:t>Efter proceduren</a:t>
            </a:r>
            <a:endParaRPr lang="en-DK" dirty="0"/>
          </a:p>
        </p:txBody>
      </p:sp>
    </p:spTree>
    <p:extLst>
      <p:ext uri="{BB962C8B-B14F-4D97-AF65-F5344CB8AC3E}">
        <p14:creationId xmlns:p14="http://schemas.microsoft.com/office/powerpoint/2010/main" val="270854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C97A8-AD97-47A2-AF66-1661811864FF}"/>
              </a:ext>
            </a:extLst>
          </p:cNvPr>
          <p:cNvSpPr>
            <a:spLocks noGrp="1"/>
          </p:cNvSpPr>
          <p:nvPr>
            <p:ph type="title"/>
          </p:nvPr>
        </p:nvSpPr>
        <p:spPr/>
        <p:txBody>
          <a:bodyPr/>
          <a:lstStyle/>
          <a:p>
            <a:r>
              <a:rPr lang="da-DK" dirty="0"/>
              <a:t>Benyt sikkerhedsprodukter hvor det kan minimere ulykker</a:t>
            </a:r>
            <a:endParaRPr lang="en-DK" dirty="0"/>
          </a:p>
        </p:txBody>
      </p:sp>
      <p:pic>
        <p:nvPicPr>
          <p:cNvPr id="4" name="Billede 16">
            <a:extLst>
              <a:ext uri="{FF2B5EF4-FFF2-40B4-BE49-F238E27FC236}">
                <a16:creationId xmlns:a16="http://schemas.microsoft.com/office/drawing/2014/main" id="{F9804F90-6009-4B59-9A71-4D267035DAC5}"/>
              </a:ext>
            </a:extLst>
          </p:cNvPr>
          <p:cNvPicPr/>
          <p:nvPr/>
        </p:nvPicPr>
        <p:blipFill rotWithShape="1">
          <a:blip r:embed="rId2"/>
          <a:srcRect l="36514" t="28324" r="36573" b="29443"/>
          <a:stretch/>
        </p:blipFill>
        <p:spPr bwMode="auto">
          <a:xfrm>
            <a:off x="1261847" y="2276872"/>
            <a:ext cx="4373825" cy="3688410"/>
          </a:xfrm>
          <a:prstGeom prst="rect">
            <a:avLst/>
          </a:prstGeom>
          <a:ln>
            <a:noFill/>
          </a:ln>
          <a:extLst>
            <a:ext uri="{53640926-AAD7-44D8-BBD7-CCE9431645EC}">
              <a14:shadowObscured xmlns:a14="http://schemas.microsoft.com/office/drawing/2010/main"/>
            </a:ext>
          </a:extLst>
        </p:spPr>
      </p:pic>
      <p:pic>
        <p:nvPicPr>
          <p:cNvPr id="5" name="Billede 21506">
            <a:extLst>
              <a:ext uri="{FF2B5EF4-FFF2-40B4-BE49-F238E27FC236}">
                <a16:creationId xmlns:a16="http://schemas.microsoft.com/office/drawing/2014/main" id="{FD315150-D73D-4FB4-8F4D-033F79326640}"/>
              </a:ext>
            </a:extLst>
          </p:cNvPr>
          <p:cNvPicPr/>
          <p:nvPr/>
        </p:nvPicPr>
        <p:blipFill rotWithShape="1">
          <a:blip r:embed="rId3"/>
          <a:srcRect l="34957" t="30422" r="34881" b="31549"/>
          <a:stretch/>
        </p:blipFill>
        <p:spPr bwMode="auto">
          <a:xfrm>
            <a:off x="5951984" y="2276872"/>
            <a:ext cx="5442592" cy="3688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69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68C9F-E559-4BAB-B227-144736011275}"/>
              </a:ext>
            </a:extLst>
          </p:cNvPr>
          <p:cNvSpPr>
            <a:spLocks noGrp="1"/>
          </p:cNvSpPr>
          <p:nvPr>
            <p:ph idx="1"/>
          </p:nvPr>
        </p:nvSpPr>
        <p:spPr/>
        <p:txBody>
          <a:bodyPr/>
          <a:lstStyle/>
          <a:p>
            <a:pPr>
              <a:buFont typeface="+mj-lt"/>
              <a:buAutoNum type="arabicPeriod"/>
            </a:pPr>
            <a:r>
              <a:rPr lang="da-DK" b="1" dirty="0"/>
              <a:t>Vask læsionen med vand og sæbe. Pensl to gange med hospitalssprit.</a:t>
            </a:r>
            <a:br>
              <a:rPr lang="da-DK" b="1" dirty="0"/>
            </a:br>
            <a:r>
              <a:rPr lang="da-DK" dirty="0"/>
              <a:t>Ved udsættelse i sår, rifter, øjne eller slimhinder: Skyl grundigt.</a:t>
            </a:r>
          </a:p>
          <a:p>
            <a:pPr lvl="0">
              <a:buFont typeface="+mj-lt"/>
              <a:buAutoNum type="arabicPeriod"/>
            </a:pPr>
            <a:r>
              <a:rPr lang="da-DK" b="1" dirty="0"/>
              <a:t>Opsøg læge med henblik på:</a:t>
            </a:r>
            <a:endParaRPr lang="en-DK" b="1" dirty="0"/>
          </a:p>
          <a:p>
            <a:pPr lvl="1"/>
            <a:r>
              <a:rPr lang="da-DK" dirty="0"/>
              <a:t>Risikovurdering og eventuel forebyggende behandling mod hiv-smitte (PEP), ved udsættelser for sikkert hiv-smittet blod. PEP skal gives som hovedregel indenfor 24 timer efter uheldet.</a:t>
            </a:r>
            <a:endParaRPr lang="en-DK" dirty="0"/>
          </a:p>
          <a:p>
            <a:pPr lvl="1"/>
            <a:r>
              <a:rPr lang="da-DK" dirty="0"/>
              <a:t>Blodprøver for HIV og Hepatitis</a:t>
            </a:r>
            <a:endParaRPr lang="en-DK" dirty="0"/>
          </a:p>
          <a:p>
            <a:pPr lvl="1"/>
            <a:r>
              <a:rPr lang="en-US" dirty="0" err="1"/>
              <a:t>Eventuelt</a:t>
            </a:r>
            <a:r>
              <a:rPr lang="en-US" dirty="0"/>
              <a:t> vaccination mod hepatitis B</a:t>
            </a:r>
          </a:p>
          <a:p>
            <a:pPr>
              <a:buFont typeface="+mj-lt"/>
              <a:buAutoNum type="arabicPeriod"/>
            </a:pPr>
            <a:r>
              <a:rPr lang="da-DK" b="1" dirty="0"/>
              <a:t>Test eventuelt patienten for HIV og Hepatitis</a:t>
            </a:r>
          </a:p>
          <a:p>
            <a:pPr>
              <a:buFont typeface="+mj-lt"/>
              <a:buAutoNum type="arabicPeriod"/>
            </a:pPr>
            <a:r>
              <a:rPr lang="en-US" b="1" dirty="0" err="1"/>
              <a:t>Anmeld</a:t>
            </a:r>
            <a:r>
              <a:rPr lang="en-US" b="1" dirty="0"/>
              <a:t> </a:t>
            </a:r>
            <a:r>
              <a:rPr lang="en-US" b="1" dirty="0" err="1"/>
              <a:t>uheldet</a:t>
            </a:r>
            <a:r>
              <a:rPr lang="en-US" b="1" dirty="0"/>
              <a:t> </a:t>
            </a:r>
            <a:r>
              <a:rPr lang="en-US" b="1" dirty="0" err="1"/>
              <a:t>til</a:t>
            </a:r>
            <a:r>
              <a:rPr lang="en-US" b="1" dirty="0"/>
              <a:t> </a:t>
            </a:r>
            <a:r>
              <a:rPr lang="en-US" b="1" dirty="0" err="1"/>
              <a:t>arbejdsmiljørepræsentanten</a:t>
            </a:r>
            <a:endParaRPr lang="en-DK" b="1" dirty="0"/>
          </a:p>
          <a:p>
            <a:pPr>
              <a:buFont typeface="+mj-lt"/>
              <a:buAutoNum type="arabicPeriod"/>
            </a:pPr>
            <a:endParaRPr lang="en-DK" dirty="0"/>
          </a:p>
        </p:txBody>
      </p:sp>
      <p:sp>
        <p:nvSpPr>
          <p:cNvPr id="3" name="Title 2">
            <a:extLst>
              <a:ext uri="{FF2B5EF4-FFF2-40B4-BE49-F238E27FC236}">
                <a16:creationId xmlns:a16="http://schemas.microsoft.com/office/drawing/2014/main" id="{569C9DAF-627D-4205-B99F-42119DB26887}"/>
              </a:ext>
            </a:extLst>
          </p:cNvPr>
          <p:cNvSpPr>
            <a:spLocks noGrp="1"/>
          </p:cNvSpPr>
          <p:nvPr>
            <p:ph type="title"/>
          </p:nvPr>
        </p:nvSpPr>
        <p:spPr/>
        <p:txBody>
          <a:bodyPr/>
          <a:lstStyle/>
          <a:p>
            <a:r>
              <a:rPr lang="da-DK" dirty="0"/>
              <a:t>Procedure når uheldet er sket</a:t>
            </a:r>
            <a:endParaRPr lang="en-DK" dirty="0"/>
          </a:p>
        </p:txBody>
      </p:sp>
    </p:spTree>
    <p:extLst>
      <p:ext uri="{BB962C8B-B14F-4D97-AF65-F5344CB8AC3E}">
        <p14:creationId xmlns:p14="http://schemas.microsoft.com/office/powerpoint/2010/main" val="324125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FC7CE-2D8C-4398-844B-9D18BC04CFAE}"/>
              </a:ext>
            </a:extLst>
          </p:cNvPr>
          <p:cNvSpPr>
            <a:spLocks noGrp="1"/>
          </p:cNvSpPr>
          <p:nvPr>
            <p:ph idx="1"/>
          </p:nvPr>
        </p:nvSpPr>
        <p:spPr/>
        <p:txBody>
          <a:bodyPr/>
          <a:lstStyle/>
          <a:p>
            <a:r>
              <a:rPr lang="da-DK" dirty="0"/>
              <a:t>Vaccination startes senest 48 timer efter uheldet. </a:t>
            </a:r>
          </a:p>
          <a:p>
            <a:r>
              <a:rPr lang="da-DK" dirty="0"/>
              <a:t>Der vaccineres dag 0 og efter 1, 2 og 12 måneder. </a:t>
            </a:r>
          </a:p>
          <a:p>
            <a:r>
              <a:rPr lang="da-DK" dirty="0"/>
              <a:t>Før vaccination tages </a:t>
            </a:r>
            <a:r>
              <a:rPr lang="da-DK" dirty="0" err="1"/>
              <a:t>anti-HBs</a:t>
            </a:r>
            <a:r>
              <a:rPr lang="da-DK" dirty="0"/>
              <a:t> og </a:t>
            </a:r>
            <a:r>
              <a:rPr lang="da-DK" dirty="0" err="1"/>
              <a:t>HBsAg</a:t>
            </a:r>
            <a:r>
              <a:rPr lang="da-DK" dirty="0"/>
              <a:t>.</a:t>
            </a:r>
            <a:endParaRPr lang="en-DK" dirty="0"/>
          </a:p>
          <a:p>
            <a:r>
              <a:rPr lang="da-DK" dirty="0"/>
              <a:t>Tidligere vaccinerede uden kendt antistof respons på vaccinen vaccineres straks. Videre vaccination afhænger af svar på </a:t>
            </a:r>
            <a:r>
              <a:rPr lang="da-DK" dirty="0" err="1"/>
              <a:t>anti-HBs</a:t>
            </a:r>
            <a:r>
              <a:rPr lang="da-DK" dirty="0"/>
              <a:t>.</a:t>
            </a:r>
            <a:endParaRPr lang="en-DK" dirty="0"/>
          </a:p>
          <a:p>
            <a:r>
              <a:rPr lang="da-DK" dirty="0"/>
              <a:t>Er skadelidte i gang med en vaccinationsserie, fuldføres denne blot som planlagt</a:t>
            </a:r>
            <a:endParaRPr lang="en-DK" dirty="0"/>
          </a:p>
          <a:p>
            <a:r>
              <a:rPr lang="da-DK" dirty="0"/>
              <a:t>Gravide og ammende, der udsættes for hepatitis B smitte, vaccineres efter samme </a:t>
            </a:r>
            <a:r>
              <a:rPr lang="da-DK" dirty="0" err="1"/>
              <a:t>retningslinJer</a:t>
            </a:r>
            <a:r>
              <a:rPr lang="da-DK" dirty="0"/>
              <a:t>.</a:t>
            </a:r>
            <a:endParaRPr lang="en-DK" dirty="0"/>
          </a:p>
        </p:txBody>
      </p:sp>
      <p:sp>
        <p:nvSpPr>
          <p:cNvPr id="3" name="Title 2">
            <a:extLst>
              <a:ext uri="{FF2B5EF4-FFF2-40B4-BE49-F238E27FC236}">
                <a16:creationId xmlns:a16="http://schemas.microsoft.com/office/drawing/2014/main" id="{3B5303FD-0248-465C-900A-0931E51963A2}"/>
              </a:ext>
            </a:extLst>
          </p:cNvPr>
          <p:cNvSpPr>
            <a:spLocks noGrp="1"/>
          </p:cNvSpPr>
          <p:nvPr>
            <p:ph type="title"/>
          </p:nvPr>
        </p:nvSpPr>
        <p:spPr/>
        <p:txBody>
          <a:bodyPr/>
          <a:lstStyle/>
          <a:p>
            <a:r>
              <a:rPr lang="da-DK" b="1" dirty="0"/>
              <a:t>Hepatitis B vaccination efter uheld med risiko for hepatitis B smitte</a:t>
            </a:r>
            <a:endParaRPr lang="en-DK" dirty="0"/>
          </a:p>
        </p:txBody>
      </p:sp>
    </p:spTree>
    <p:extLst>
      <p:ext uri="{BB962C8B-B14F-4D97-AF65-F5344CB8AC3E}">
        <p14:creationId xmlns:p14="http://schemas.microsoft.com/office/powerpoint/2010/main" val="27490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403713-2795-423A-9F5A-F71A585C1E72}"/>
              </a:ext>
            </a:extLst>
          </p:cNvPr>
          <p:cNvSpPr>
            <a:spLocks noGrp="1"/>
          </p:cNvSpPr>
          <p:nvPr>
            <p:ph idx="1"/>
          </p:nvPr>
        </p:nvSpPr>
        <p:spPr/>
        <p:txBody>
          <a:bodyPr/>
          <a:lstStyle/>
          <a:p>
            <a:pPr marL="0" indent="0">
              <a:buNone/>
            </a:pPr>
            <a:r>
              <a:rPr lang="da-DK" sz="2000" dirty="0"/>
              <a:t>PEP består af en kombination af </a:t>
            </a:r>
            <a:r>
              <a:rPr lang="da-DK" sz="2000" dirty="0" err="1"/>
              <a:t>antiretrovirale</a:t>
            </a:r>
            <a:r>
              <a:rPr lang="da-DK" sz="2000" dirty="0"/>
              <a:t> stoffer.</a:t>
            </a:r>
            <a:endParaRPr lang="en-DK" sz="2000" dirty="0"/>
          </a:p>
          <a:p>
            <a:pPr marL="0" indent="0">
              <a:buNone/>
            </a:pPr>
            <a:r>
              <a:rPr lang="da-DK" sz="2000" dirty="0"/>
              <a:t>PEP skal startes hurtigst mulig, helst indenfor 1-2 timer – som hovedregel indenfor 24 timer. PEP skal tages i 4 uger.                    </a:t>
            </a:r>
            <a:endParaRPr lang="en-DK" sz="2000" dirty="0"/>
          </a:p>
          <a:p>
            <a:pPr marL="0" indent="0">
              <a:buNone/>
            </a:pPr>
            <a:r>
              <a:rPr lang="da-DK" sz="2000" dirty="0"/>
              <a:t>Over 50 % har bivirkninger - primært kvalme og træthed.</a:t>
            </a:r>
          </a:p>
          <a:p>
            <a:pPr marL="0" indent="0">
              <a:buNone/>
            </a:pPr>
            <a:endParaRPr lang="da-DK" sz="2000" dirty="0"/>
          </a:p>
          <a:p>
            <a:pPr marL="0" indent="0">
              <a:buNone/>
            </a:pPr>
            <a:endParaRPr lang="da-DK" sz="2000" dirty="0"/>
          </a:p>
          <a:p>
            <a:pPr marL="0" indent="0">
              <a:buNone/>
            </a:pPr>
            <a:r>
              <a:rPr lang="da-DK" sz="2000" dirty="0"/>
              <a:t>PEP anbefales tilbudt til alle der bliver udsat for stikuheld eller </a:t>
            </a:r>
            <a:r>
              <a:rPr lang="da-DK" sz="2000" dirty="0" err="1"/>
              <a:t>mukokutan</a:t>
            </a:r>
            <a:r>
              <a:rPr lang="da-DK" sz="2000" dirty="0"/>
              <a:t> udsættelse for hiv-positivt blod, materiale synlig forurenet med hiv-positivt blod eller andre </a:t>
            </a:r>
            <a:r>
              <a:rPr lang="da-DK" sz="2000" dirty="0" err="1"/>
              <a:t>hiv-holdige</a:t>
            </a:r>
            <a:r>
              <a:rPr lang="da-DK" sz="2000" dirty="0"/>
              <a:t> krops- og laboratorievæsker.</a:t>
            </a:r>
            <a:endParaRPr lang="en-DK" sz="2000" dirty="0"/>
          </a:p>
          <a:p>
            <a:pPr marL="0" indent="0">
              <a:buNone/>
            </a:pPr>
            <a:r>
              <a:rPr lang="da-DK" sz="2000" dirty="0"/>
              <a:t>PEP kan tilbydes trods ukendt hiv-status hos smittekilden, hvis denne vides at tilhøre en gruppe med betydelig øget risiko for hiv-smitte og samtidig klinisk mistænkt hiv-infektion.</a:t>
            </a:r>
            <a:endParaRPr lang="en-DK" sz="2000" dirty="0"/>
          </a:p>
          <a:p>
            <a:pPr marL="0" indent="0">
              <a:buNone/>
            </a:pPr>
            <a:endParaRPr lang="da-DK" dirty="0"/>
          </a:p>
          <a:p>
            <a:pPr marL="0" indent="0">
              <a:buNone/>
            </a:pPr>
            <a:endParaRPr lang="en-DK" dirty="0"/>
          </a:p>
        </p:txBody>
      </p:sp>
      <p:sp>
        <p:nvSpPr>
          <p:cNvPr id="3" name="Title 2">
            <a:extLst>
              <a:ext uri="{FF2B5EF4-FFF2-40B4-BE49-F238E27FC236}">
                <a16:creationId xmlns:a16="http://schemas.microsoft.com/office/drawing/2014/main" id="{2BE2388E-2A52-4A2E-9580-DE65626E653F}"/>
              </a:ext>
            </a:extLst>
          </p:cNvPr>
          <p:cNvSpPr>
            <a:spLocks noGrp="1"/>
          </p:cNvSpPr>
          <p:nvPr>
            <p:ph type="title"/>
          </p:nvPr>
        </p:nvSpPr>
        <p:spPr>
          <a:xfrm>
            <a:off x="960000" y="432000"/>
            <a:ext cx="5294379" cy="980776"/>
          </a:xfrm>
        </p:spPr>
        <p:txBody>
          <a:bodyPr/>
          <a:lstStyle/>
          <a:p>
            <a:r>
              <a:rPr lang="da-DK" b="1" dirty="0"/>
              <a:t>Post Ekspositions Profylakse (PEP)</a:t>
            </a:r>
            <a:endParaRPr lang="en-DK" dirty="0"/>
          </a:p>
        </p:txBody>
      </p:sp>
      <p:sp>
        <p:nvSpPr>
          <p:cNvPr id="5" name="Title 2">
            <a:extLst>
              <a:ext uri="{FF2B5EF4-FFF2-40B4-BE49-F238E27FC236}">
                <a16:creationId xmlns:a16="http://schemas.microsoft.com/office/drawing/2014/main" id="{7AD56BD3-11CF-4CAF-82EC-9DB6FC93D90D}"/>
              </a:ext>
            </a:extLst>
          </p:cNvPr>
          <p:cNvSpPr txBox="1">
            <a:spLocks/>
          </p:cNvSpPr>
          <p:nvPr/>
        </p:nvSpPr>
        <p:spPr>
          <a:xfrm>
            <a:off x="954465" y="3658693"/>
            <a:ext cx="5294379" cy="9807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Klavika Medium" panose="020B0803040000020004" pitchFamily="34" charset="0"/>
                <a:ea typeface="+mj-ea"/>
                <a:cs typeface="+mj-cs"/>
              </a:defRPr>
            </a:lvl1pPr>
          </a:lstStyle>
          <a:p>
            <a:r>
              <a:rPr lang="da-DK" b="1" dirty="0"/>
              <a:t>Sundhedsstyrelsens retningslinjer</a:t>
            </a:r>
            <a:endParaRPr lang="en-DK" dirty="0"/>
          </a:p>
        </p:txBody>
      </p:sp>
    </p:spTree>
    <p:extLst>
      <p:ext uri="{BB962C8B-B14F-4D97-AF65-F5344CB8AC3E}">
        <p14:creationId xmlns:p14="http://schemas.microsoft.com/office/powerpoint/2010/main" val="240652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8376D-5229-4305-A952-F37F015D23D9}"/>
              </a:ext>
            </a:extLst>
          </p:cNvPr>
          <p:cNvSpPr>
            <a:spLocks noGrp="1"/>
          </p:cNvSpPr>
          <p:nvPr>
            <p:ph idx="1"/>
          </p:nvPr>
        </p:nvSpPr>
        <p:spPr/>
        <p:txBody>
          <a:bodyPr/>
          <a:lstStyle/>
          <a:p>
            <a:pPr>
              <a:buClr>
                <a:srgbClr val="00A0A5"/>
              </a:buClr>
              <a:buFont typeface="+mj-lt"/>
              <a:buAutoNum type="arabicParenR"/>
            </a:pPr>
            <a:r>
              <a:rPr lang="da-DK" dirty="0"/>
              <a:t>Alle skal kende anmeldelsesproceduren.</a:t>
            </a:r>
            <a:endParaRPr lang="en-DK" dirty="0"/>
          </a:p>
          <a:p>
            <a:pPr>
              <a:buClr>
                <a:srgbClr val="00A0A5"/>
              </a:buClr>
              <a:buFont typeface="+mj-lt"/>
              <a:buAutoNum type="arabicParenR"/>
            </a:pPr>
            <a:r>
              <a:rPr lang="da-DK" dirty="0"/>
              <a:t>Gør det nemt og hurtigt at anmelde. Anmeldelsesskemaer kunne f.eks. ligge på intranet, så man kan skrive direkte i dem.</a:t>
            </a:r>
            <a:endParaRPr lang="en-DK" dirty="0"/>
          </a:p>
          <a:p>
            <a:pPr>
              <a:buClr>
                <a:srgbClr val="00A0A5"/>
              </a:buClr>
              <a:buFont typeface="+mj-lt"/>
              <a:buAutoNum type="arabicParenR"/>
            </a:pPr>
            <a:r>
              <a:rPr lang="da-DK" dirty="0"/>
              <a:t>Lav et overskueligt anmeldelsesskema, der er nemt at udfylde. Sørg for at få grundige uheldsbeskrivelser, der kan bruges i praksis. Så man kan se det for sig, som i en film.</a:t>
            </a:r>
            <a:endParaRPr lang="en-DK" dirty="0"/>
          </a:p>
          <a:p>
            <a:pPr>
              <a:buClr>
                <a:srgbClr val="00A0A5"/>
              </a:buClr>
              <a:buFont typeface="+mj-lt"/>
              <a:buAutoNum type="arabicParenR"/>
            </a:pPr>
            <a:r>
              <a:rPr lang="da-DK" dirty="0"/>
              <a:t>Lav efterfølgende hurtigt en uheldsanalyse, og indsæt derefter forebyggende indsatser, så medarbejderen ser, at det nytter at anmelde.</a:t>
            </a:r>
            <a:endParaRPr lang="en-DK" dirty="0"/>
          </a:p>
        </p:txBody>
      </p:sp>
      <p:sp>
        <p:nvSpPr>
          <p:cNvPr id="3" name="Title 2">
            <a:extLst>
              <a:ext uri="{FF2B5EF4-FFF2-40B4-BE49-F238E27FC236}">
                <a16:creationId xmlns:a16="http://schemas.microsoft.com/office/drawing/2014/main" id="{212ED605-C5BA-4582-9CDC-D1FEB9C0D15C}"/>
              </a:ext>
            </a:extLst>
          </p:cNvPr>
          <p:cNvSpPr>
            <a:spLocks noGrp="1"/>
          </p:cNvSpPr>
          <p:nvPr>
            <p:ph type="title"/>
          </p:nvPr>
        </p:nvSpPr>
        <p:spPr/>
        <p:txBody>
          <a:bodyPr/>
          <a:lstStyle/>
          <a:p>
            <a:r>
              <a:rPr lang="da-DK" dirty="0"/>
              <a:t>Bedre anmeldelser og synlig indsats</a:t>
            </a:r>
            <a:endParaRPr lang="en-DK" dirty="0"/>
          </a:p>
        </p:txBody>
      </p:sp>
    </p:spTree>
    <p:extLst>
      <p:ext uri="{BB962C8B-B14F-4D97-AF65-F5344CB8AC3E}">
        <p14:creationId xmlns:p14="http://schemas.microsoft.com/office/powerpoint/2010/main" val="134935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59C83-1FDC-437D-B704-87E25BFAD11B}"/>
              </a:ext>
            </a:extLst>
          </p:cNvPr>
          <p:cNvSpPr>
            <a:spLocks noGrp="1"/>
          </p:cNvSpPr>
          <p:nvPr>
            <p:ph idx="1"/>
          </p:nvPr>
        </p:nvSpPr>
        <p:spPr/>
        <p:txBody>
          <a:bodyPr/>
          <a:lstStyle/>
          <a:p>
            <a:pPr>
              <a:buClr>
                <a:srgbClr val="00A0A5"/>
              </a:buClr>
              <a:buFont typeface="+mj-lt"/>
              <a:buAutoNum type="arabicParenR" startAt="5"/>
            </a:pPr>
            <a:r>
              <a:rPr lang="da-DK" dirty="0"/>
              <a:t>Brug data til en målrettet indsats. Gør indsatsen og resultaterne synlige f.eks. gennem artikler i personaleblade, på intranet, i fagtidsskrifter m.m.</a:t>
            </a:r>
          </a:p>
          <a:p>
            <a:pPr>
              <a:buClr>
                <a:srgbClr val="00A0A5"/>
              </a:buClr>
              <a:buAutoNum type="arabicParenR" startAt="6"/>
            </a:pPr>
            <a:r>
              <a:rPr lang="da-DK" dirty="0"/>
              <a:t>Vis at anmeldelserne bliver brugt. Offentliggør uheldsstatistik og -eksempler med jævne mellemrum - foreslå løsninger.</a:t>
            </a:r>
          </a:p>
          <a:p>
            <a:pPr>
              <a:buClr>
                <a:srgbClr val="00A0A5"/>
              </a:buClr>
              <a:buAutoNum type="arabicParenR" startAt="6"/>
            </a:pPr>
            <a:r>
              <a:rPr lang="da-DK" dirty="0"/>
              <a:t>Tag data om årsager og produkter der udløser uheld med ind i udbudsrunder.</a:t>
            </a:r>
            <a:endParaRPr lang="en-DK" dirty="0"/>
          </a:p>
          <a:p>
            <a:pPr marL="0" indent="0">
              <a:buNone/>
            </a:pPr>
            <a:endParaRPr lang="en-DK" dirty="0"/>
          </a:p>
        </p:txBody>
      </p:sp>
      <p:sp>
        <p:nvSpPr>
          <p:cNvPr id="3" name="Title 2">
            <a:extLst>
              <a:ext uri="{FF2B5EF4-FFF2-40B4-BE49-F238E27FC236}">
                <a16:creationId xmlns:a16="http://schemas.microsoft.com/office/drawing/2014/main" id="{7F8D8680-5361-433D-A5D4-47C817D0BB36}"/>
              </a:ext>
            </a:extLst>
          </p:cNvPr>
          <p:cNvSpPr>
            <a:spLocks noGrp="1"/>
          </p:cNvSpPr>
          <p:nvPr>
            <p:ph type="title"/>
          </p:nvPr>
        </p:nvSpPr>
        <p:spPr/>
        <p:txBody>
          <a:bodyPr/>
          <a:lstStyle/>
          <a:p>
            <a:r>
              <a:rPr lang="da-DK" dirty="0"/>
              <a:t>Bedre anmeldelser og synlig indsats</a:t>
            </a:r>
            <a:endParaRPr lang="en-DK" dirty="0"/>
          </a:p>
        </p:txBody>
      </p:sp>
    </p:spTree>
    <p:extLst>
      <p:ext uri="{BB962C8B-B14F-4D97-AF65-F5344CB8AC3E}">
        <p14:creationId xmlns:p14="http://schemas.microsoft.com/office/powerpoint/2010/main" val="905986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D33EE-F472-4F0B-9FD6-3B4CB3A61F52}"/>
              </a:ext>
            </a:extLst>
          </p:cNvPr>
          <p:cNvSpPr>
            <a:spLocks noGrp="1"/>
          </p:cNvSpPr>
          <p:nvPr>
            <p:ph idx="1"/>
          </p:nvPr>
        </p:nvSpPr>
        <p:spPr/>
        <p:txBody>
          <a:bodyPr>
            <a:normAutofit lnSpcReduction="10000"/>
          </a:bodyPr>
          <a:lstStyle/>
          <a:p>
            <a:pPr marL="0" indent="0">
              <a:buNone/>
            </a:pPr>
            <a:r>
              <a:rPr lang="da-DK" b="1" dirty="0"/>
              <a:t>En opgave for arbejdsmiljørepræsentanter og ledelsen</a:t>
            </a:r>
            <a:endParaRPr lang="da-DK" dirty="0"/>
          </a:p>
          <a:p>
            <a:r>
              <a:rPr lang="da-DK" dirty="0"/>
              <a:t>Er personlige værnemidler (handsker m.m.) let tilgængelige, og i rette størrelser?</a:t>
            </a:r>
            <a:endParaRPr lang="en-DK" dirty="0"/>
          </a:p>
          <a:p>
            <a:r>
              <a:rPr lang="da-DK" dirty="0"/>
              <a:t>Er der gode kanylebokse, der hvor de skal bruges og kan de flyttes med hen til patienten?</a:t>
            </a:r>
            <a:endParaRPr lang="en-DK" dirty="0"/>
          </a:p>
          <a:p>
            <a:r>
              <a:rPr lang="da-DK" dirty="0"/>
              <a:t>Er der klare retningslinjer for tømning af kanylebokse?</a:t>
            </a:r>
            <a:endParaRPr lang="en-DK" dirty="0"/>
          </a:p>
          <a:p>
            <a:r>
              <a:rPr lang="da-DK" dirty="0"/>
              <a:t>Har operationsstuen borde e.l., som kan fungere som sikre zoner under operationer?</a:t>
            </a:r>
            <a:endParaRPr lang="en-DK" dirty="0"/>
          </a:p>
          <a:p>
            <a:r>
              <a:rPr lang="da-DK" dirty="0"/>
              <a:t>Findes der procedurer eller arbejdsrutiner der indebærer særlig risiko for stikuheld? Kan de erstattes af mere sikre?</a:t>
            </a:r>
            <a:endParaRPr lang="en-DK" dirty="0"/>
          </a:p>
          <a:p>
            <a:r>
              <a:rPr lang="da-DK" dirty="0"/>
              <a:t>Bruger I instrumenter, der særlig hyppig forårsager stikuheld.</a:t>
            </a:r>
            <a:endParaRPr lang="en-DK" dirty="0"/>
          </a:p>
          <a:p>
            <a:r>
              <a:rPr lang="da-DK" dirty="0"/>
              <a:t>Bør de erstattes af andre og mere sikre instrumenter? Sikkerhedsinstrumenter?</a:t>
            </a:r>
            <a:endParaRPr lang="en-DK" dirty="0"/>
          </a:p>
          <a:p>
            <a:pPr marL="0" indent="0">
              <a:buNone/>
            </a:pPr>
            <a:endParaRPr lang="da-DK" dirty="0"/>
          </a:p>
          <a:p>
            <a:endParaRPr lang="en-DK" dirty="0"/>
          </a:p>
        </p:txBody>
      </p:sp>
      <p:sp>
        <p:nvSpPr>
          <p:cNvPr id="3" name="Title 2">
            <a:extLst>
              <a:ext uri="{FF2B5EF4-FFF2-40B4-BE49-F238E27FC236}">
                <a16:creationId xmlns:a16="http://schemas.microsoft.com/office/drawing/2014/main" id="{2AB16C64-583C-463C-A759-F496B1E5184F}"/>
              </a:ext>
            </a:extLst>
          </p:cNvPr>
          <p:cNvSpPr>
            <a:spLocks noGrp="1"/>
          </p:cNvSpPr>
          <p:nvPr>
            <p:ph type="title"/>
          </p:nvPr>
        </p:nvSpPr>
        <p:spPr/>
        <p:txBody>
          <a:bodyPr/>
          <a:lstStyle/>
          <a:p>
            <a:r>
              <a:rPr lang="da-DK" dirty="0"/>
              <a:t>Kritisk gennemgang af indretning, procedurer og instrumenter</a:t>
            </a:r>
            <a:endParaRPr lang="en-DK" dirty="0"/>
          </a:p>
        </p:txBody>
      </p:sp>
    </p:spTree>
    <p:extLst>
      <p:ext uri="{BB962C8B-B14F-4D97-AF65-F5344CB8AC3E}">
        <p14:creationId xmlns:p14="http://schemas.microsoft.com/office/powerpoint/2010/main" val="378385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7EC73-B474-468C-8519-4C10134D3CF0}"/>
              </a:ext>
            </a:extLst>
          </p:cNvPr>
          <p:cNvSpPr>
            <a:spLocks noGrp="1"/>
          </p:cNvSpPr>
          <p:nvPr>
            <p:ph idx="1"/>
          </p:nvPr>
        </p:nvSpPr>
        <p:spPr/>
        <p:txBody>
          <a:bodyPr/>
          <a:lstStyle/>
          <a:p>
            <a:pPr marL="0" indent="0">
              <a:buNone/>
            </a:pPr>
            <a:r>
              <a:rPr lang="da-DK" b="1" dirty="0"/>
              <a:t>En opgave for arbejdsmiljørepræsentanter og ledelsen</a:t>
            </a:r>
            <a:endParaRPr lang="da-DK" dirty="0"/>
          </a:p>
          <a:p>
            <a:r>
              <a:rPr lang="da-DK" b="1" dirty="0"/>
              <a:t>Vaccination</a:t>
            </a:r>
            <a:br>
              <a:rPr lang="da-DK" b="1" dirty="0"/>
            </a:br>
            <a:r>
              <a:rPr lang="da-DK" dirty="0"/>
              <a:t>Sørg for tilbud om hepatitis B vaccination til personalegrupper som sundhedsstyrelsen anbefaler skal vaccineres.</a:t>
            </a:r>
          </a:p>
          <a:p>
            <a:r>
              <a:rPr lang="da-DK" b="1" dirty="0"/>
              <a:t>Retningslinjer</a:t>
            </a:r>
            <a:br>
              <a:rPr lang="da-DK" b="1" dirty="0"/>
            </a:br>
            <a:r>
              <a:rPr lang="da-DK" dirty="0"/>
              <a:t>Sørg for at der er klare og let tilgængelige retningslinjer for håndtering af stikuheld og anden udsættelse for smittefarligt materiale.</a:t>
            </a:r>
            <a:endParaRPr lang="en-DK" dirty="0"/>
          </a:p>
          <a:p>
            <a:endParaRPr lang="en-DK" dirty="0"/>
          </a:p>
        </p:txBody>
      </p:sp>
      <p:sp>
        <p:nvSpPr>
          <p:cNvPr id="3" name="Title 2">
            <a:extLst>
              <a:ext uri="{FF2B5EF4-FFF2-40B4-BE49-F238E27FC236}">
                <a16:creationId xmlns:a16="http://schemas.microsoft.com/office/drawing/2014/main" id="{265CB3E0-1414-4389-ACE4-D107F1EBD5D0}"/>
              </a:ext>
            </a:extLst>
          </p:cNvPr>
          <p:cNvSpPr>
            <a:spLocks noGrp="1"/>
          </p:cNvSpPr>
          <p:nvPr>
            <p:ph type="title"/>
          </p:nvPr>
        </p:nvSpPr>
        <p:spPr/>
        <p:txBody>
          <a:bodyPr/>
          <a:lstStyle/>
          <a:p>
            <a:r>
              <a:rPr lang="da-DK" dirty="0"/>
              <a:t>Vaccinationer og retningslinjer</a:t>
            </a:r>
            <a:endParaRPr lang="en-DK" dirty="0"/>
          </a:p>
        </p:txBody>
      </p:sp>
    </p:spTree>
    <p:extLst>
      <p:ext uri="{BB962C8B-B14F-4D97-AF65-F5344CB8AC3E}">
        <p14:creationId xmlns:p14="http://schemas.microsoft.com/office/powerpoint/2010/main" val="220891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529007-4D18-4841-8B3E-42FA55E0E19C}"/>
              </a:ext>
            </a:extLst>
          </p:cNvPr>
          <p:cNvSpPr>
            <a:spLocks noGrp="1"/>
          </p:cNvSpPr>
          <p:nvPr>
            <p:ph idx="1"/>
          </p:nvPr>
        </p:nvSpPr>
        <p:spPr/>
        <p:txBody>
          <a:bodyPr>
            <a:normAutofit lnSpcReduction="10000"/>
          </a:bodyPr>
          <a:lstStyle/>
          <a:p>
            <a:pPr marL="0" indent="0">
              <a:buNone/>
            </a:pPr>
            <a:r>
              <a:rPr lang="da-DK" b="1" dirty="0"/>
              <a:t>Sundhedsstyrelsen anbefaler profylaktisk vaccination til følgende personalegrupper:</a:t>
            </a:r>
            <a:endParaRPr lang="da-DK" dirty="0"/>
          </a:p>
          <a:p>
            <a:r>
              <a:rPr lang="da-DK" dirty="0"/>
              <a:t>Ansatte i og udenfor sundhedsvæsenet, som har  en væsentlig risiko for smitteoverførsel og stiklæsioner, fx ved stik eller skæreulykker med blodforurenede kanyler, knive m.v., herunder studerende.</a:t>
            </a:r>
            <a:endParaRPr lang="en-DK" dirty="0"/>
          </a:p>
          <a:p>
            <a:r>
              <a:rPr lang="da-DK" dirty="0"/>
              <a:t>Ansatte i </a:t>
            </a:r>
            <a:r>
              <a:rPr lang="da-DK" dirty="0" err="1"/>
              <a:t>boenheder</a:t>
            </a:r>
            <a:r>
              <a:rPr lang="da-DK" dirty="0"/>
              <a:t> i institutioner for udviklingshæmmede, hvor der findes en eller flere beboere med kronisk hepatitis B</a:t>
            </a:r>
            <a:endParaRPr lang="en-DK" dirty="0"/>
          </a:p>
          <a:p>
            <a:r>
              <a:rPr lang="da-DK" dirty="0"/>
              <a:t>Udover nævnte personalegrupper kan vurderingen af risikosituationer foretages af arbejdsgiveren i samarbejde med Arbejdsmiljøorganisationen.</a:t>
            </a:r>
            <a:endParaRPr lang="en-DK" dirty="0"/>
          </a:p>
          <a:p>
            <a:pPr marL="0" indent="0">
              <a:buNone/>
            </a:pPr>
            <a:endParaRPr lang="da-DK" dirty="0"/>
          </a:p>
          <a:p>
            <a:pPr marL="0" indent="0">
              <a:buNone/>
            </a:pPr>
            <a:r>
              <a:rPr lang="da-DK" dirty="0"/>
              <a:t>Der vaccineres dag 0 og efter 1 og 6 måneder. </a:t>
            </a:r>
            <a:r>
              <a:rPr lang="en-US" dirty="0"/>
              <a:t>(</a:t>
            </a:r>
            <a:r>
              <a:rPr lang="en-US" dirty="0" err="1"/>
              <a:t>Sundhedsstyrelsen</a:t>
            </a:r>
            <a:r>
              <a:rPr lang="en-US" dirty="0"/>
              <a:t> 2013)</a:t>
            </a:r>
            <a:endParaRPr lang="en-DK" dirty="0"/>
          </a:p>
          <a:p>
            <a:pPr marL="0" indent="0">
              <a:buNone/>
            </a:pPr>
            <a:endParaRPr lang="en-DK" dirty="0"/>
          </a:p>
        </p:txBody>
      </p:sp>
      <p:sp>
        <p:nvSpPr>
          <p:cNvPr id="3" name="Title 2">
            <a:extLst>
              <a:ext uri="{FF2B5EF4-FFF2-40B4-BE49-F238E27FC236}">
                <a16:creationId xmlns:a16="http://schemas.microsoft.com/office/drawing/2014/main" id="{F7E54723-2AF5-4402-A9A8-60E2DDC263C4}"/>
              </a:ext>
            </a:extLst>
          </p:cNvPr>
          <p:cNvSpPr>
            <a:spLocks noGrp="1"/>
          </p:cNvSpPr>
          <p:nvPr>
            <p:ph type="title"/>
          </p:nvPr>
        </p:nvSpPr>
        <p:spPr/>
        <p:txBody>
          <a:bodyPr/>
          <a:lstStyle/>
          <a:p>
            <a:r>
              <a:rPr lang="da-DK" dirty="0"/>
              <a:t>Hepatitis B vaccination </a:t>
            </a:r>
            <a:r>
              <a:rPr lang="da-DK" u="sng" dirty="0"/>
              <a:t>forud</a:t>
            </a:r>
            <a:r>
              <a:rPr lang="da-DK" dirty="0"/>
              <a:t> for eksposition</a:t>
            </a:r>
            <a:endParaRPr lang="en-DK" dirty="0"/>
          </a:p>
        </p:txBody>
      </p:sp>
    </p:spTree>
    <p:extLst>
      <p:ext uri="{BB962C8B-B14F-4D97-AF65-F5344CB8AC3E}">
        <p14:creationId xmlns:p14="http://schemas.microsoft.com/office/powerpoint/2010/main" val="121065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a:t>Hyppighed af stikuheld</a:t>
            </a:r>
          </a:p>
          <a:p>
            <a:r>
              <a:rPr lang="da-DK" dirty="0"/>
              <a:t>Risiko for smitte</a:t>
            </a:r>
          </a:p>
          <a:p>
            <a:r>
              <a:rPr lang="da-DK" dirty="0"/>
              <a:t>Årsager til stikuheld</a:t>
            </a:r>
          </a:p>
          <a:p>
            <a:r>
              <a:rPr lang="da-DK" dirty="0"/>
              <a:t>Forebyggelse af stikuheld</a:t>
            </a:r>
          </a:p>
          <a:p>
            <a:r>
              <a:rPr lang="da-DK" dirty="0"/>
              <a:t>Når uheldet er sket</a:t>
            </a:r>
          </a:p>
        </p:txBody>
      </p:sp>
      <p:sp>
        <p:nvSpPr>
          <p:cNvPr id="3" name="Titel 2"/>
          <p:cNvSpPr>
            <a:spLocks noGrp="1"/>
          </p:cNvSpPr>
          <p:nvPr>
            <p:ph type="title"/>
          </p:nvPr>
        </p:nvSpPr>
        <p:spPr/>
        <p:txBody>
          <a:bodyPr/>
          <a:lstStyle/>
          <a:p>
            <a:r>
              <a:rPr lang="da-DK" dirty="0"/>
              <a:t>De vigtigste emner</a:t>
            </a:r>
          </a:p>
        </p:txBody>
      </p:sp>
      <p:sp>
        <p:nvSpPr>
          <p:cNvPr id="4" name="TextBox 3">
            <a:extLst>
              <a:ext uri="{FF2B5EF4-FFF2-40B4-BE49-F238E27FC236}">
                <a16:creationId xmlns:a16="http://schemas.microsoft.com/office/drawing/2014/main" id="{3F97F50F-3045-45C9-A360-CB2DD5C0398E}"/>
              </a:ext>
            </a:extLst>
          </p:cNvPr>
          <p:cNvSpPr txBox="1"/>
          <p:nvPr/>
        </p:nvSpPr>
        <p:spPr>
          <a:xfrm>
            <a:off x="839416" y="6056668"/>
            <a:ext cx="5040560" cy="307777"/>
          </a:xfrm>
          <a:prstGeom prst="rect">
            <a:avLst/>
          </a:prstGeom>
          <a:noFill/>
        </p:spPr>
        <p:txBody>
          <a:bodyPr wrap="square" rtlCol="0">
            <a:spAutoFit/>
          </a:bodyPr>
          <a:lstStyle/>
          <a:p>
            <a:r>
              <a:rPr lang="da-DK" sz="1400" dirty="0">
                <a:hlinkClick r:id="rId2">
                  <a:extLst>
                    <a:ext uri="{A12FA001-AC4F-418D-AE19-62706E023703}">
                      <ahyp:hlinkClr xmlns:ahyp="http://schemas.microsoft.com/office/drawing/2018/hyperlinkcolor" val="tx"/>
                    </a:ext>
                  </a:extLst>
                </a:hlinkClick>
              </a:rPr>
              <a:t>www.arbejdsmiljoweb.dk/</a:t>
            </a:r>
            <a:r>
              <a:rPr lang="da-DK" sz="1400" dirty="0" err="1">
                <a:hlinkClick r:id="rId2">
                  <a:extLst>
                    <a:ext uri="{A12FA001-AC4F-418D-AE19-62706E023703}">
                      <ahyp:hlinkClr xmlns:ahyp="http://schemas.microsoft.com/office/drawing/2018/hyperlinkcolor" val="tx"/>
                    </a:ext>
                  </a:extLst>
                </a:hlinkClick>
              </a:rPr>
              <a:t>stikogskæreskader</a:t>
            </a:r>
            <a:endParaRPr lang="en-DK" sz="1400" dirty="0"/>
          </a:p>
        </p:txBody>
      </p:sp>
    </p:spTree>
    <p:extLst>
      <p:ext uri="{BB962C8B-B14F-4D97-AF65-F5344CB8AC3E}">
        <p14:creationId xmlns:p14="http://schemas.microsoft.com/office/powerpoint/2010/main" val="363805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BF785-C5CC-461C-A817-BE3DD531F7BC}"/>
              </a:ext>
            </a:extLst>
          </p:cNvPr>
          <p:cNvSpPr>
            <a:spLocks noGrp="1"/>
          </p:cNvSpPr>
          <p:nvPr>
            <p:ph idx="1"/>
          </p:nvPr>
        </p:nvSpPr>
        <p:spPr/>
        <p:txBody>
          <a:bodyPr>
            <a:normAutofit lnSpcReduction="10000"/>
          </a:bodyPr>
          <a:lstStyle/>
          <a:p>
            <a:pPr marL="0" indent="0">
              <a:buNone/>
            </a:pPr>
            <a:r>
              <a:rPr lang="da-DK" b="1" dirty="0"/>
              <a:t>En opgave for arbejdsmiljørepræsentanter og ledelsen</a:t>
            </a:r>
            <a:endParaRPr lang="da-DK" dirty="0"/>
          </a:p>
          <a:p>
            <a:r>
              <a:rPr lang="da-DK" sz="1800" dirty="0"/>
              <a:t>Undervisning</a:t>
            </a:r>
          </a:p>
          <a:p>
            <a:pPr lvl="1"/>
            <a:r>
              <a:rPr lang="da-DK" sz="1800" dirty="0"/>
              <a:t>På introduktionskurser</a:t>
            </a:r>
            <a:endParaRPr lang="en-DK" sz="1800" dirty="0"/>
          </a:p>
          <a:p>
            <a:pPr lvl="1"/>
            <a:r>
              <a:rPr lang="da-DK" sz="1800" dirty="0"/>
              <a:t>Til nyansatte og studerende i afdelingen Intern undervisning i afdelingen</a:t>
            </a:r>
            <a:endParaRPr lang="en-DK" sz="1800" dirty="0"/>
          </a:p>
          <a:p>
            <a:pPr lvl="1"/>
            <a:r>
              <a:rPr lang="en-US" sz="1800" dirty="0" err="1"/>
              <a:t>Evt</a:t>
            </a:r>
            <a:r>
              <a:rPr lang="en-US" sz="1800" dirty="0"/>
              <a:t>. e-learning program</a:t>
            </a:r>
            <a:endParaRPr lang="da-DK" sz="1800" dirty="0"/>
          </a:p>
          <a:p>
            <a:r>
              <a:rPr lang="da-DK" sz="1800" dirty="0"/>
              <a:t>Information</a:t>
            </a:r>
          </a:p>
          <a:p>
            <a:pPr lvl="1"/>
            <a:r>
              <a:rPr lang="da-DK" sz="1800" dirty="0"/>
              <a:t>Lokale intranet, nyhedsbreve…</a:t>
            </a:r>
            <a:endParaRPr lang="en-DK" sz="1800" dirty="0"/>
          </a:p>
          <a:p>
            <a:pPr lvl="1"/>
            <a:r>
              <a:rPr lang="da-DK" sz="1800" dirty="0"/>
              <a:t>Løbende information om anmeldte uheld og forslag til forebyggelse, og evt. ændring af arbejdsgange.</a:t>
            </a:r>
          </a:p>
          <a:p>
            <a:r>
              <a:rPr lang="da-DK" sz="1800" dirty="0"/>
              <a:t>Tilsyn</a:t>
            </a:r>
          </a:p>
          <a:p>
            <a:pPr lvl="1"/>
            <a:r>
              <a:rPr lang="da-DK" sz="1800" dirty="0"/>
              <a:t>Arbejdsgiveren skal sørge for, at der føres effektivt tilsyn med, at arbejdet udføres sikkerheds- og sundhedsmæssigt forsvarligt (Arbejdsmiljøloven § 16)</a:t>
            </a:r>
            <a:endParaRPr lang="en-DK" sz="1800" dirty="0"/>
          </a:p>
          <a:p>
            <a:endParaRPr lang="en-US" sz="2400" dirty="0"/>
          </a:p>
        </p:txBody>
      </p:sp>
      <p:sp>
        <p:nvSpPr>
          <p:cNvPr id="3" name="Title 2">
            <a:extLst>
              <a:ext uri="{FF2B5EF4-FFF2-40B4-BE49-F238E27FC236}">
                <a16:creationId xmlns:a16="http://schemas.microsoft.com/office/drawing/2014/main" id="{E55A4B91-0DE8-4ED8-A353-E45BA2BB2BF6}"/>
              </a:ext>
            </a:extLst>
          </p:cNvPr>
          <p:cNvSpPr>
            <a:spLocks noGrp="1"/>
          </p:cNvSpPr>
          <p:nvPr>
            <p:ph type="title"/>
          </p:nvPr>
        </p:nvSpPr>
        <p:spPr/>
        <p:txBody>
          <a:bodyPr/>
          <a:lstStyle/>
          <a:p>
            <a:r>
              <a:rPr lang="da-DK" dirty="0"/>
              <a:t>Undervisning, information og tilsyn</a:t>
            </a:r>
            <a:endParaRPr lang="en-DK" dirty="0"/>
          </a:p>
        </p:txBody>
      </p:sp>
    </p:spTree>
    <p:extLst>
      <p:ext uri="{BB962C8B-B14F-4D97-AF65-F5344CB8AC3E}">
        <p14:creationId xmlns:p14="http://schemas.microsoft.com/office/powerpoint/2010/main" val="270003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F5ABFF-C4A9-4753-A8D6-657000895107}"/>
              </a:ext>
            </a:extLst>
          </p:cNvPr>
          <p:cNvSpPr>
            <a:spLocks noGrp="1"/>
          </p:cNvSpPr>
          <p:nvPr>
            <p:ph idx="1"/>
          </p:nvPr>
        </p:nvSpPr>
        <p:spPr/>
        <p:txBody>
          <a:bodyPr>
            <a:normAutofit fontScale="92500"/>
          </a:bodyPr>
          <a:lstStyle/>
          <a:p>
            <a:pPr lvl="0"/>
            <a:r>
              <a:rPr lang="da-DK" dirty="0"/>
              <a:t>Overholde sikre arbejdsrutiner</a:t>
            </a:r>
            <a:endParaRPr lang="en-DK" dirty="0"/>
          </a:p>
          <a:p>
            <a:pPr lvl="0"/>
            <a:r>
              <a:rPr lang="da-DK" dirty="0"/>
              <a:t>Overholde de procedurerelaterede retningslinjer, dvs. beskytte sig mod udsættelse for blod - uanset hvem patienten er.</a:t>
            </a:r>
            <a:endParaRPr lang="en-DK" dirty="0"/>
          </a:p>
          <a:p>
            <a:pPr lvl="0"/>
            <a:r>
              <a:rPr lang="da-DK" dirty="0"/>
              <a:t>Anmelde stikuheld til arbejdsmiljørepræsentanten</a:t>
            </a:r>
            <a:endParaRPr lang="en-DK" dirty="0"/>
          </a:p>
          <a:p>
            <a:pPr lvl="0"/>
            <a:r>
              <a:rPr lang="da-DK" dirty="0"/>
              <a:t>Kontakte sikkerhedsgruppen og ledelsen hvis de konstaterer problemer med sikkerheden.</a:t>
            </a:r>
            <a:endParaRPr lang="en-DK" dirty="0"/>
          </a:p>
          <a:p>
            <a:pPr lvl="0"/>
            <a:r>
              <a:rPr lang="da-DK" dirty="0"/>
              <a:t>Kan der laves ændringer som forebygger lignende uheld?</a:t>
            </a:r>
            <a:endParaRPr lang="en-DK" dirty="0"/>
          </a:p>
          <a:p>
            <a:pPr lvl="0"/>
            <a:r>
              <a:rPr lang="da-DK" dirty="0"/>
              <a:t>Sikkerhedsrunderinger på arbejdspladsen, med fokus på stik og skæreskader.</a:t>
            </a:r>
            <a:endParaRPr lang="en-DK" dirty="0"/>
          </a:p>
          <a:p>
            <a:pPr lvl="0"/>
            <a:r>
              <a:rPr lang="da-DK" dirty="0"/>
              <a:t>Evaluering af nye instrumenter og arbejdsrutiner</a:t>
            </a:r>
            <a:endParaRPr lang="en-DK" dirty="0"/>
          </a:p>
          <a:p>
            <a:pPr lvl="0"/>
            <a:r>
              <a:rPr lang="da-DK" dirty="0"/>
              <a:t>Stil krav til sikkerhedsinstrumenter</a:t>
            </a:r>
            <a:endParaRPr lang="en-DK" dirty="0"/>
          </a:p>
          <a:p>
            <a:pPr lvl="0"/>
            <a:r>
              <a:rPr lang="da-DK" dirty="0"/>
              <a:t>Skal stikuheld være genstand for en APV?</a:t>
            </a:r>
            <a:endParaRPr lang="en-DK" dirty="0"/>
          </a:p>
        </p:txBody>
      </p:sp>
      <p:sp>
        <p:nvSpPr>
          <p:cNvPr id="3" name="Title 2">
            <a:extLst>
              <a:ext uri="{FF2B5EF4-FFF2-40B4-BE49-F238E27FC236}">
                <a16:creationId xmlns:a16="http://schemas.microsoft.com/office/drawing/2014/main" id="{5EE83324-43AF-4F85-BB5B-B4CABB4864EC}"/>
              </a:ext>
            </a:extLst>
          </p:cNvPr>
          <p:cNvSpPr>
            <a:spLocks noGrp="1"/>
          </p:cNvSpPr>
          <p:nvPr>
            <p:ph type="title"/>
          </p:nvPr>
        </p:nvSpPr>
        <p:spPr/>
        <p:txBody>
          <a:bodyPr/>
          <a:lstStyle/>
          <a:p>
            <a:r>
              <a:rPr lang="da-DK" dirty="0"/>
              <a:t>Det kan personalet have fokus på</a:t>
            </a:r>
            <a:endParaRPr lang="en-DK" dirty="0"/>
          </a:p>
        </p:txBody>
      </p:sp>
    </p:spTree>
    <p:extLst>
      <p:ext uri="{BB962C8B-B14F-4D97-AF65-F5344CB8AC3E}">
        <p14:creationId xmlns:p14="http://schemas.microsoft.com/office/powerpoint/2010/main" val="4045361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326C6-F993-4D56-B604-66B3AE0E4AB3}"/>
              </a:ext>
            </a:extLst>
          </p:cNvPr>
          <p:cNvSpPr>
            <a:spLocks noGrp="1"/>
          </p:cNvSpPr>
          <p:nvPr>
            <p:ph type="title"/>
          </p:nvPr>
        </p:nvSpPr>
        <p:spPr/>
        <p:txBody>
          <a:bodyPr/>
          <a:lstStyle/>
          <a:p>
            <a:r>
              <a:rPr lang="da-DK" dirty="0"/>
              <a:t>SPØRGSMÅL?</a:t>
            </a:r>
            <a:endParaRPr lang="en-DK" dirty="0"/>
          </a:p>
        </p:txBody>
      </p:sp>
      <p:pic>
        <p:nvPicPr>
          <p:cNvPr id="4" name="Billede 21504">
            <a:extLst>
              <a:ext uri="{FF2B5EF4-FFF2-40B4-BE49-F238E27FC236}">
                <a16:creationId xmlns:a16="http://schemas.microsoft.com/office/drawing/2014/main" id="{439C3184-7B5D-4B3C-A265-C248D1B7E483}"/>
              </a:ext>
            </a:extLst>
          </p:cNvPr>
          <p:cNvPicPr/>
          <p:nvPr/>
        </p:nvPicPr>
        <p:blipFill rotWithShape="1">
          <a:blip r:embed="rId2"/>
          <a:srcRect l="15083" t="17781" r="16697" b="103"/>
          <a:stretch/>
        </p:blipFill>
        <p:spPr bwMode="auto">
          <a:xfrm>
            <a:off x="4103687" y="1938455"/>
            <a:ext cx="3984625" cy="4487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906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4483C-6731-4758-9A30-B8591E02C670}"/>
              </a:ext>
            </a:extLst>
          </p:cNvPr>
          <p:cNvSpPr>
            <a:spLocks noGrp="1"/>
          </p:cNvSpPr>
          <p:nvPr>
            <p:ph idx="1"/>
          </p:nvPr>
        </p:nvSpPr>
        <p:spPr/>
        <p:txBody>
          <a:bodyPr/>
          <a:lstStyle/>
          <a:p>
            <a:pPr marL="0" indent="0">
              <a:buNone/>
            </a:pPr>
            <a:r>
              <a:rPr lang="da-DK" dirty="0"/>
              <a:t>Antal stikuheld pr. person om året</a:t>
            </a:r>
          </a:p>
          <a:p>
            <a:r>
              <a:rPr lang="da-DK" dirty="0"/>
              <a:t>Sygehusansatte læger		3,00</a:t>
            </a:r>
          </a:p>
          <a:p>
            <a:r>
              <a:rPr lang="da-DK" dirty="0"/>
              <a:t>Praktiserende læger			0,66</a:t>
            </a:r>
          </a:p>
          <a:p>
            <a:r>
              <a:rPr lang="da-DK" dirty="0"/>
              <a:t>Bioanalytikere			0,24</a:t>
            </a:r>
          </a:p>
          <a:p>
            <a:r>
              <a:rPr lang="da-DK" dirty="0"/>
              <a:t>Sygeplejersker			0,16</a:t>
            </a:r>
          </a:p>
          <a:p>
            <a:r>
              <a:rPr lang="da-DK" dirty="0"/>
              <a:t>Medicinstuderende			1,05</a:t>
            </a:r>
          </a:p>
          <a:p>
            <a:endParaRPr lang="da-DK" dirty="0"/>
          </a:p>
          <a:p>
            <a:pPr marL="0" indent="0">
              <a:buNone/>
            </a:pPr>
            <a:r>
              <a:rPr lang="da-DK" sz="1400" dirty="0"/>
              <a:t>*</a:t>
            </a:r>
            <a:r>
              <a:rPr lang="da-DK" sz="1400" dirty="0" err="1"/>
              <a:t>Nelsing</a:t>
            </a:r>
            <a:r>
              <a:rPr lang="da-DK" sz="1400" dirty="0"/>
              <a:t> et al 1997, n= 6005; Søndergaard et al 1997, n = 125; </a:t>
            </a:r>
          </a:p>
          <a:p>
            <a:pPr marL="0" indent="0">
              <a:buNone/>
            </a:pPr>
            <a:r>
              <a:rPr lang="da-DK" sz="1400" dirty="0" err="1"/>
              <a:t>Kaczan</a:t>
            </a:r>
            <a:r>
              <a:rPr lang="da-DK" sz="1400" dirty="0"/>
              <a:t> et al 1994, n = 50; </a:t>
            </a:r>
            <a:r>
              <a:rPr lang="da-DK" sz="1400" dirty="0" err="1"/>
              <a:t>Kaczan</a:t>
            </a:r>
            <a:r>
              <a:rPr lang="da-DK" sz="1400" dirty="0"/>
              <a:t> et al 1994, n = 525</a:t>
            </a:r>
            <a:endParaRPr lang="en-DK" sz="1400" dirty="0"/>
          </a:p>
          <a:p>
            <a:pPr marL="0" indent="0">
              <a:buNone/>
            </a:pPr>
            <a:r>
              <a:rPr lang="en-US" sz="1400" dirty="0"/>
              <a:t>Jepsen et al. 2003, n = 406</a:t>
            </a:r>
            <a:endParaRPr lang="en-DK" sz="1400" dirty="0"/>
          </a:p>
          <a:p>
            <a:pPr marL="0" indent="0">
              <a:buNone/>
            </a:pPr>
            <a:endParaRPr lang="da-DK" dirty="0"/>
          </a:p>
          <a:p>
            <a:endParaRPr lang="en-DK" dirty="0"/>
          </a:p>
        </p:txBody>
      </p:sp>
      <p:sp>
        <p:nvSpPr>
          <p:cNvPr id="3" name="Title 2">
            <a:extLst>
              <a:ext uri="{FF2B5EF4-FFF2-40B4-BE49-F238E27FC236}">
                <a16:creationId xmlns:a16="http://schemas.microsoft.com/office/drawing/2014/main" id="{780D0F69-CD6B-47CC-82C0-4719335C8B1B}"/>
              </a:ext>
            </a:extLst>
          </p:cNvPr>
          <p:cNvSpPr>
            <a:spLocks noGrp="1"/>
          </p:cNvSpPr>
          <p:nvPr>
            <p:ph type="title"/>
          </p:nvPr>
        </p:nvSpPr>
        <p:spPr/>
        <p:txBody>
          <a:bodyPr/>
          <a:lstStyle/>
          <a:p>
            <a:r>
              <a:rPr lang="da-DK" b="1" dirty="0"/>
              <a:t>Resultater fra forskellige spørgeskemaundersøgelser</a:t>
            </a:r>
            <a:r>
              <a:rPr lang="da-DK" dirty="0"/>
              <a:t>*</a:t>
            </a:r>
            <a:endParaRPr lang="en-DK" dirty="0"/>
          </a:p>
        </p:txBody>
      </p:sp>
    </p:spTree>
    <p:extLst>
      <p:ext uri="{BB962C8B-B14F-4D97-AF65-F5344CB8AC3E}">
        <p14:creationId xmlns:p14="http://schemas.microsoft.com/office/powerpoint/2010/main" val="207309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D40E39-66B9-4BE1-90E3-E725CE256663}"/>
              </a:ext>
            </a:extLst>
          </p:cNvPr>
          <p:cNvSpPr>
            <a:spLocks noGrp="1"/>
          </p:cNvSpPr>
          <p:nvPr>
            <p:ph idx="1"/>
          </p:nvPr>
        </p:nvSpPr>
        <p:spPr/>
        <p:txBody>
          <a:bodyPr/>
          <a:lstStyle/>
          <a:p>
            <a:r>
              <a:rPr lang="da-DK" dirty="0"/>
              <a:t>Sygeplejersker								65%</a:t>
            </a:r>
            <a:br>
              <a:rPr lang="da-DK" dirty="0"/>
            </a:br>
            <a:r>
              <a:rPr lang="da-DK" sz="1600" dirty="0"/>
              <a:t>(Sygeplejerskernes arbejdsliv, trivsel og helbred. DSR og det Nationale Forskningscenter for Arbejdsmiljø 2007.)</a:t>
            </a:r>
          </a:p>
          <a:p>
            <a:r>
              <a:rPr lang="da-DK" dirty="0"/>
              <a:t>Medicinstuderende 								59%</a:t>
            </a:r>
            <a:br>
              <a:rPr lang="da-DK" dirty="0"/>
            </a:br>
            <a:r>
              <a:rPr lang="da-DK" sz="1600" dirty="0"/>
              <a:t>(Jepsen et al 2003)</a:t>
            </a:r>
          </a:p>
          <a:p>
            <a:r>
              <a:rPr lang="da-DK" dirty="0"/>
              <a:t>Laboranter 									26%</a:t>
            </a:r>
            <a:br>
              <a:rPr lang="da-DK" dirty="0"/>
            </a:br>
            <a:r>
              <a:rPr lang="da-DK" sz="1600" dirty="0"/>
              <a:t>(</a:t>
            </a:r>
            <a:r>
              <a:rPr lang="da-DK" sz="1600" dirty="0" err="1"/>
              <a:t>Kaczan</a:t>
            </a:r>
            <a:r>
              <a:rPr lang="da-DK" sz="1600" dirty="0"/>
              <a:t> et al 1994)</a:t>
            </a:r>
          </a:p>
          <a:p>
            <a:r>
              <a:rPr lang="da-DK" dirty="0"/>
              <a:t>Læger 									3,5%</a:t>
            </a:r>
            <a:br>
              <a:rPr lang="da-DK" dirty="0"/>
            </a:br>
            <a:r>
              <a:rPr lang="da-DK" sz="1600" dirty="0"/>
              <a:t>(</a:t>
            </a:r>
            <a:r>
              <a:rPr lang="da-DK" sz="1600" dirty="0" err="1"/>
              <a:t>Nelsing</a:t>
            </a:r>
            <a:r>
              <a:rPr lang="da-DK" sz="1600" dirty="0"/>
              <a:t> et al 1997)</a:t>
            </a:r>
          </a:p>
          <a:p>
            <a:r>
              <a:rPr lang="da-DK" dirty="0"/>
              <a:t>Uheld under operationer 							2%</a:t>
            </a:r>
            <a:br>
              <a:rPr lang="da-DK" dirty="0"/>
            </a:br>
            <a:r>
              <a:rPr lang="da-DK" sz="1600" dirty="0"/>
              <a:t>(Jacobsen et al 1991)</a:t>
            </a:r>
            <a:endParaRPr lang="en-DK" sz="1600" dirty="0"/>
          </a:p>
          <a:p>
            <a:endParaRPr lang="en-DK" dirty="0"/>
          </a:p>
        </p:txBody>
      </p:sp>
      <p:sp>
        <p:nvSpPr>
          <p:cNvPr id="3" name="Title 2">
            <a:extLst>
              <a:ext uri="{FF2B5EF4-FFF2-40B4-BE49-F238E27FC236}">
                <a16:creationId xmlns:a16="http://schemas.microsoft.com/office/drawing/2014/main" id="{4A063040-E89E-4472-81FA-5B6A2EC9491F}"/>
              </a:ext>
            </a:extLst>
          </p:cNvPr>
          <p:cNvSpPr>
            <a:spLocks noGrp="1"/>
          </p:cNvSpPr>
          <p:nvPr>
            <p:ph type="title"/>
          </p:nvPr>
        </p:nvSpPr>
        <p:spPr/>
        <p:txBody>
          <a:bodyPr/>
          <a:lstStyle/>
          <a:p>
            <a:r>
              <a:rPr lang="da-DK" dirty="0"/>
              <a:t>Anmeldelse af stikuheld</a:t>
            </a:r>
            <a:endParaRPr lang="en-DK" dirty="0"/>
          </a:p>
        </p:txBody>
      </p:sp>
    </p:spTree>
    <p:extLst>
      <p:ext uri="{BB962C8B-B14F-4D97-AF65-F5344CB8AC3E}">
        <p14:creationId xmlns:p14="http://schemas.microsoft.com/office/powerpoint/2010/main" val="285003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BD22E7-F1BB-45A6-A82F-17A531BAF4FF}"/>
              </a:ext>
            </a:extLst>
          </p:cNvPr>
          <p:cNvSpPr>
            <a:spLocks noGrp="1"/>
          </p:cNvSpPr>
          <p:nvPr>
            <p:ph idx="1"/>
          </p:nvPr>
        </p:nvSpPr>
        <p:spPr/>
        <p:txBody>
          <a:bodyPr/>
          <a:lstStyle/>
          <a:p>
            <a:endParaRPr lang="da-DK" dirty="0"/>
          </a:p>
          <a:p>
            <a:r>
              <a:rPr lang="da-DK" dirty="0"/>
              <a:t>Hiv			0,3%</a:t>
            </a:r>
          </a:p>
          <a:p>
            <a:r>
              <a:rPr lang="da-DK" dirty="0"/>
              <a:t>Hepatitis B		6-30%</a:t>
            </a:r>
          </a:p>
          <a:p>
            <a:r>
              <a:rPr lang="da-DK" dirty="0"/>
              <a:t>Hepatitis C		2%</a:t>
            </a:r>
          </a:p>
          <a:p>
            <a:endParaRPr lang="da-DK" dirty="0"/>
          </a:p>
          <a:p>
            <a:endParaRPr lang="da-DK" dirty="0"/>
          </a:p>
          <a:p>
            <a:pPr marL="0" indent="0">
              <a:buNone/>
            </a:pPr>
            <a:r>
              <a:rPr lang="da-DK" dirty="0"/>
              <a:t>Risikoen for smitte med hiv efter udsættelse i øjne, slimhinder, åbne sår og rifter er i gennemsnit under 0,1 %</a:t>
            </a:r>
            <a:endParaRPr lang="en-DK" dirty="0"/>
          </a:p>
          <a:p>
            <a:pPr marL="0" indent="0">
              <a:buNone/>
            </a:pPr>
            <a:endParaRPr lang="en-DK" dirty="0"/>
          </a:p>
        </p:txBody>
      </p:sp>
      <p:sp>
        <p:nvSpPr>
          <p:cNvPr id="3" name="Title 2">
            <a:extLst>
              <a:ext uri="{FF2B5EF4-FFF2-40B4-BE49-F238E27FC236}">
                <a16:creationId xmlns:a16="http://schemas.microsoft.com/office/drawing/2014/main" id="{78057094-C4F0-455E-BDB7-1C415DAEE7A5}"/>
              </a:ext>
            </a:extLst>
          </p:cNvPr>
          <p:cNvSpPr>
            <a:spLocks noGrp="1"/>
          </p:cNvSpPr>
          <p:nvPr>
            <p:ph type="title"/>
          </p:nvPr>
        </p:nvSpPr>
        <p:spPr/>
        <p:txBody>
          <a:bodyPr/>
          <a:lstStyle/>
          <a:p>
            <a:r>
              <a:rPr lang="da-DK" dirty="0"/>
              <a:t>Risiko for smitte ved stikuheld</a:t>
            </a:r>
            <a:br>
              <a:rPr lang="da-DK" dirty="0"/>
            </a:br>
            <a:r>
              <a:rPr lang="da-DK" sz="1400" dirty="0"/>
              <a:t>Ved udsættelse for blod, som med sikkerhed er inficeret</a:t>
            </a:r>
            <a:endParaRPr lang="en-DK" sz="1400" dirty="0"/>
          </a:p>
        </p:txBody>
      </p:sp>
    </p:spTree>
    <p:extLst>
      <p:ext uri="{BB962C8B-B14F-4D97-AF65-F5344CB8AC3E}">
        <p14:creationId xmlns:p14="http://schemas.microsoft.com/office/powerpoint/2010/main" val="357527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B8CDD-8E01-4F5E-B0FF-4AB524EC19B4}"/>
              </a:ext>
            </a:extLst>
          </p:cNvPr>
          <p:cNvSpPr>
            <a:spLocks noGrp="1"/>
          </p:cNvSpPr>
          <p:nvPr>
            <p:ph idx="1"/>
          </p:nvPr>
        </p:nvSpPr>
        <p:spPr/>
        <p:txBody>
          <a:bodyPr/>
          <a:lstStyle/>
          <a:p>
            <a:r>
              <a:rPr lang="da-DK" dirty="0"/>
              <a:t>Dybt stik</a:t>
            </a:r>
          </a:p>
          <a:p>
            <a:r>
              <a:rPr lang="da-DK" dirty="0"/>
              <a:t>Synlig blod på instrumentet</a:t>
            </a:r>
          </a:p>
          <a:p>
            <a:r>
              <a:rPr lang="da-DK" dirty="0"/>
              <a:t>Stik på instrument der netop har været anvendt i en blodåre</a:t>
            </a:r>
          </a:p>
          <a:p>
            <a:r>
              <a:rPr lang="da-DK" dirty="0"/>
              <a:t>Høj virusmængde hos smittekilden</a:t>
            </a:r>
            <a:br>
              <a:rPr lang="da-DK" dirty="0"/>
            </a:br>
            <a:r>
              <a:rPr lang="da-DK" sz="1600" dirty="0"/>
              <a:t>(</a:t>
            </a:r>
            <a:r>
              <a:rPr lang="da-DK" sz="1600" dirty="0" err="1"/>
              <a:t>Cardo</a:t>
            </a:r>
            <a:r>
              <a:rPr lang="da-DK" sz="1600" dirty="0"/>
              <a:t> et al. 1997)</a:t>
            </a:r>
            <a:endParaRPr lang="en-DK" sz="1600" dirty="0"/>
          </a:p>
        </p:txBody>
      </p:sp>
      <p:sp>
        <p:nvSpPr>
          <p:cNvPr id="3" name="Title 2">
            <a:extLst>
              <a:ext uri="{FF2B5EF4-FFF2-40B4-BE49-F238E27FC236}">
                <a16:creationId xmlns:a16="http://schemas.microsoft.com/office/drawing/2014/main" id="{DCAA5822-AA9C-48D1-93D5-43422E970659}"/>
              </a:ext>
            </a:extLst>
          </p:cNvPr>
          <p:cNvSpPr>
            <a:spLocks noGrp="1"/>
          </p:cNvSpPr>
          <p:nvPr>
            <p:ph type="title"/>
          </p:nvPr>
        </p:nvSpPr>
        <p:spPr>
          <a:xfrm>
            <a:off x="960000" y="432000"/>
            <a:ext cx="5640056" cy="980776"/>
          </a:xfrm>
        </p:spPr>
        <p:txBody>
          <a:bodyPr/>
          <a:lstStyle/>
          <a:p>
            <a:r>
              <a:rPr lang="da-DK" dirty="0"/>
              <a:t>Faktorer som øger risikoen for hiv-smitte</a:t>
            </a:r>
            <a:endParaRPr lang="en-DK" dirty="0"/>
          </a:p>
        </p:txBody>
      </p:sp>
    </p:spTree>
    <p:extLst>
      <p:ext uri="{BB962C8B-B14F-4D97-AF65-F5344CB8AC3E}">
        <p14:creationId xmlns:p14="http://schemas.microsoft.com/office/powerpoint/2010/main" val="241442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A08DB9-FEE0-4718-AE9B-6C1123FFD00E}"/>
              </a:ext>
            </a:extLst>
          </p:cNvPr>
          <p:cNvSpPr>
            <a:spLocks noGrp="1"/>
          </p:cNvSpPr>
          <p:nvPr>
            <p:ph sz="half" idx="1"/>
          </p:nvPr>
        </p:nvSpPr>
        <p:spPr>
          <a:xfrm>
            <a:off x="960000" y="2198100"/>
            <a:ext cx="2993131" cy="3996000"/>
          </a:xfrm>
        </p:spPr>
        <p:txBody>
          <a:bodyPr/>
          <a:lstStyle/>
          <a:p>
            <a:r>
              <a:rPr lang="da-DK" dirty="0"/>
              <a:t>Kronisk hepatitis B</a:t>
            </a:r>
          </a:p>
          <a:p>
            <a:endParaRPr lang="da-DK" dirty="0"/>
          </a:p>
          <a:p>
            <a:pPr marL="0" indent="0">
              <a:buNone/>
            </a:pPr>
            <a:endParaRPr lang="da-DK" sz="1600" dirty="0"/>
          </a:p>
          <a:p>
            <a:pPr marL="0" indent="0">
              <a:buNone/>
            </a:pPr>
            <a:endParaRPr lang="da-DK" sz="1600" dirty="0"/>
          </a:p>
          <a:p>
            <a:pPr marL="0" indent="0">
              <a:buNone/>
            </a:pPr>
            <a:endParaRPr lang="da-DK" sz="1600" dirty="0"/>
          </a:p>
          <a:p>
            <a:r>
              <a:rPr lang="da-DK" dirty="0"/>
              <a:t>Kronisk hepatitis C</a:t>
            </a:r>
          </a:p>
          <a:p>
            <a:endParaRPr lang="da-DK" dirty="0"/>
          </a:p>
          <a:p>
            <a:endParaRPr lang="da-DK" dirty="0"/>
          </a:p>
          <a:p>
            <a:pPr marL="0" indent="0">
              <a:buNone/>
            </a:pPr>
            <a:endParaRPr lang="da-DK" sz="1600" dirty="0"/>
          </a:p>
          <a:p>
            <a:r>
              <a:rPr lang="da-DK" dirty="0"/>
              <a:t>Hiv i befolkningen</a:t>
            </a:r>
            <a:endParaRPr lang="en-DK" dirty="0"/>
          </a:p>
        </p:txBody>
      </p:sp>
      <p:sp>
        <p:nvSpPr>
          <p:cNvPr id="5" name="Content Placeholder 4">
            <a:extLst>
              <a:ext uri="{FF2B5EF4-FFF2-40B4-BE49-F238E27FC236}">
                <a16:creationId xmlns:a16="http://schemas.microsoft.com/office/drawing/2014/main" id="{EAAB24B6-E8F6-44FC-8F3D-C5F523C13839}"/>
              </a:ext>
            </a:extLst>
          </p:cNvPr>
          <p:cNvSpPr>
            <a:spLocks noGrp="1"/>
          </p:cNvSpPr>
          <p:nvPr>
            <p:ph sz="half" idx="2"/>
          </p:nvPr>
        </p:nvSpPr>
        <p:spPr>
          <a:xfrm>
            <a:off x="4615038" y="2198100"/>
            <a:ext cx="2993132" cy="4227900"/>
          </a:xfrm>
        </p:spPr>
        <p:txBody>
          <a:bodyPr>
            <a:normAutofit lnSpcReduction="10000"/>
          </a:bodyPr>
          <a:lstStyle/>
          <a:p>
            <a:r>
              <a:rPr lang="da-DK" dirty="0"/>
              <a:t>Befolkningen</a:t>
            </a:r>
            <a:br>
              <a:rPr lang="da-DK" dirty="0"/>
            </a:br>
            <a:r>
              <a:rPr lang="da-DK" sz="1600" dirty="0"/>
              <a:t>(Sundhedsstyrelsen 2013)</a:t>
            </a:r>
          </a:p>
          <a:p>
            <a:r>
              <a:rPr lang="da-DK" dirty="0"/>
              <a:t>Hospitalspatienter</a:t>
            </a:r>
            <a:br>
              <a:rPr lang="da-DK" dirty="0"/>
            </a:br>
            <a:r>
              <a:rPr lang="da-DK" sz="1600" dirty="0"/>
              <a:t>(</a:t>
            </a:r>
            <a:r>
              <a:rPr lang="da-DK" sz="1600" dirty="0" err="1"/>
              <a:t>Nelsing</a:t>
            </a:r>
            <a:r>
              <a:rPr lang="da-DK" sz="1600" dirty="0"/>
              <a:t> et al. 1995)</a:t>
            </a:r>
          </a:p>
          <a:p>
            <a:pPr marL="0" indent="0">
              <a:buNone/>
            </a:pPr>
            <a:endParaRPr lang="da-DK" sz="1600" dirty="0"/>
          </a:p>
          <a:p>
            <a:r>
              <a:rPr lang="da-DK" dirty="0"/>
              <a:t>Befolkningen</a:t>
            </a:r>
            <a:br>
              <a:rPr lang="da-DK" sz="1600" dirty="0"/>
            </a:br>
            <a:r>
              <a:rPr lang="da-DK" sz="1600" dirty="0"/>
              <a:t>(Sundhedsstyrelsen 2013)</a:t>
            </a:r>
          </a:p>
          <a:p>
            <a:r>
              <a:rPr lang="da-DK" dirty="0"/>
              <a:t>Hospitalspatienter</a:t>
            </a:r>
            <a:br>
              <a:rPr lang="da-DK" sz="1600" dirty="0"/>
            </a:br>
            <a:r>
              <a:rPr lang="da-DK" sz="1600" dirty="0"/>
              <a:t>(</a:t>
            </a:r>
            <a:r>
              <a:rPr lang="da-DK" sz="1600" dirty="0" err="1"/>
              <a:t>Nelsing</a:t>
            </a:r>
            <a:r>
              <a:rPr lang="da-DK" sz="1600" dirty="0"/>
              <a:t> et al. 1995)</a:t>
            </a:r>
          </a:p>
          <a:p>
            <a:pPr marL="0" indent="0">
              <a:buNone/>
            </a:pPr>
            <a:endParaRPr lang="da-DK" sz="1600" dirty="0"/>
          </a:p>
          <a:p>
            <a:r>
              <a:rPr lang="da-DK" dirty="0"/>
              <a:t>Voksne danskere</a:t>
            </a:r>
          </a:p>
          <a:p>
            <a:r>
              <a:rPr lang="da-DK" dirty="0"/>
              <a:t>Stofmisbrugere</a:t>
            </a:r>
            <a:br>
              <a:rPr lang="da-DK" dirty="0"/>
            </a:br>
            <a:r>
              <a:rPr lang="da-DK" sz="1600" dirty="0"/>
              <a:t>(Sundhedsstyrelsen 2013)</a:t>
            </a:r>
          </a:p>
        </p:txBody>
      </p:sp>
      <p:sp>
        <p:nvSpPr>
          <p:cNvPr id="3" name="Title 2">
            <a:extLst>
              <a:ext uri="{FF2B5EF4-FFF2-40B4-BE49-F238E27FC236}">
                <a16:creationId xmlns:a16="http://schemas.microsoft.com/office/drawing/2014/main" id="{1FD9415F-87F1-45D3-93DD-66F421BC0FDA}"/>
              </a:ext>
            </a:extLst>
          </p:cNvPr>
          <p:cNvSpPr>
            <a:spLocks noGrp="1"/>
          </p:cNvSpPr>
          <p:nvPr>
            <p:ph type="title"/>
          </p:nvPr>
        </p:nvSpPr>
        <p:spPr/>
        <p:txBody>
          <a:bodyPr/>
          <a:lstStyle/>
          <a:p>
            <a:r>
              <a:rPr lang="da-DK" dirty="0"/>
              <a:t>Forekomst af </a:t>
            </a:r>
            <a:endParaRPr lang="en-DK" dirty="0"/>
          </a:p>
        </p:txBody>
      </p:sp>
      <p:sp>
        <p:nvSpPr>
          <p:cNvPr id="8" name="Content Placeholder 4">
            <a:extLst>
              <a:ext uri="{FF2B5EF4-FFF2-40B4-BE49-F238E27FC236}">
                <a16:creationId xmlns:a16="http://schemas.microsoft.com/office/drawing/2014/main" id="{C24A913B-3DF9-46D4-87BD-23E4B003E47A}"/>
              </a:ext>
            </a:extLst>
          </p:cNvPr>
          <p:cNvSpPr txBox="1">
            <a:spLocks/>
          </p:cNvSpPr>
          <p:nvPr/>
        </p:nvSpPr>
        <p:spPr>
          <a:xfrm>
            <a:off x="8145638" y="2172700"/>
            <a:ext cx="2993132" cy="39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2200" kern="1200">
                <a:solidFill>
                  <a:schemeClr val="tx1"/>
                </a:solidFill>
                <a:latin typeface="Klavika Light" panose="020B0506040000020004" pitchFamily="34" charset="0"/>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Klavika Light" panose="020B0506040000020004" pitchFamily="34" charset="0"/>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Klavika Light" panose="020B0506040000020004" pitchFamily="34" charset="0"/>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Klavika Light" panose="020B0506040000020004" pitchFamily="34" charset="0"/>
                <a:ea typeface="+mn-ea"/>
                <a:cs typeface="+mn-cs"/>
              </a:defRPr>
            </a:lvl4pPr>
            <a:lvl5pPr marL="2057400" indent="-228600" algn="l" defTabSz="914400" rtl="0" eaLnBrk="1" latinLnBrk="0" hangingPunct="1">
              <a:spcBef>
                <a:spcPct val="20000"/>
              </a:spcBef>
              <a:buFontTx/>
              <a:buBlip>
                <a:blip r:embed="rId2"/>
              </a:buBlip>
              <a:defRPr sz="1400" kern="1200">
                <a:solidFill>
                  <a:schemeClr val="tx1"/>
                </a:solidFill>
                <a:latin typeface="Klavika Light" panose="020B05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DK" dirty="0"/>
          </a:p>
        </p:txBody>
      </p:sp>
      <p:sp>
        <p:nvSpPr>
          <p:cNvPr id="9" name="TextBox 8">
            <a:extLst>
              <a:ext uri="{FF2B5EF4-FFF2-40B4-BE49-F238E27FC236}">
                <a16:creationId xmlns:a16="http://schemas.microsoft.com/office/drawing/2014/main" id="{43E6C92B-6450-416B-8070-378FB3CE3D9A}"/>
              </a:ext>
            </a:extLst>
          </p:cNvPr>
          <p:cNvSpPr txBox="1"/>
          <p:nvPr/>
        </p:nvSpPr>
        <p:spPr>
          <a:xfrm>
            <a:off x="9336360" y="2198100"/>
            <a:ext cx="1512168" cy="3908762"/>
          </a:xfrm>
          <a:prstGeom prst="rect">
            <a:avLst/>
          </a:prstGeom>
          <a:noFill/>
        </p:spPr>
        <p:txBody>
          <a:bodyPr wrap="square" rtlCol="0">
            <a:spAutoFit/>
          </a:bodyPr>
          <a:lstStyle/>
          <a:p>
            <a:r>
              <a:rPr lang="da-DK" sz="2200" dirty="0">
                <a:latin typeface="Klavika Light" panose="020B0506040000020004" pitchFamily="34" charset="0"/>
              </a:rPr>
              <a:t>0,3 %</a:t>
            </a:r>
          </a:p>
          <a:p>
            <a:endParaRPr lang="da-DK" sz="1600" dirty="0">
              <a:latin typeface="Klavika Light" panose="020B0506040000020004" pitchFamily="34" charset="0"/>
            </a:endParaRPr>
          </a:p>
          <a:p>
            <a:r>
              <a:rPr lang="da-DK" sz="2200" dirty="0">
                <a:latin typeface="Klavika Light" panose="020B0506040000020004" pitchFamily="34" charset="0"/>
              </a:rPr>
              <a:t>1,1 %</a:t>
            </a:r>
          </a:p>
          <a:p>
            <a:endParaRPr lang="da-DK" sz="1600" dirty="0">
              <a:latin typeface="Klavika Light" panose="020B0506040000020004" pitchFamily="34" charset="0"/>
            </a:endParaRPr>
          </a:p>
          <a:p>
            <a:endParaRPr lang="da-DK" sz="1600" dirty="0">
              <a:latin typeface="Klavika Light" panose="020B0506040000020004" pitchFamily="34" charset="0"/>
            </a:endParaRPr>
          </a:p>
          <a:p>
            <a:endParaRPr lang="da-DK" sz="1600" dirty="0">
              <a:latin typeface="Klavika Light" panose="020B0506040000020004" pitchFamily="34" charset="0"/>
            </a:endParaRPr>
          </a:p>
          <a:p>
            <a:r>
              <a:rPr lang="da-DK" sz="2200" dirty="0">
                <a:latin typeface="Klavika Light" panose="020B0506040000020004" pitchFamily="34" charset="0"/>
              </a:rPr>
              <a:t>0,3 %</a:t>
            </a:r>
          </a:p>
          <a:p>
            <a:endParaRPr lang="da-DK" sz="1600" dirty="0">
              <a:latin typeface="Klavika Light" panose="020B0506040000020004" pitchFamily="34" charset="0"/>
            </a:endParaRPr>
          </a:p>
          <a:p>
            <a:r>
              <a:rPr lang="da-DK" sz="2200" dirty="0">
                <a:latin typeface="Klavika Light" panose="020B0506040000020004" pitchFamily="34" charset="0"/>
              </a:rPr>
              <a:t>0,9 %</a:t>
            </a:r>
          </a:p>
          <a:p>
            <a:endParaRPr lang="da-DK" sz="1600" dirty="0">
              <a:latin typeface="Klavika Light" panose="020B0506040000020004" pitchFamily="34" charset="0"/>
            </a:endParaRPr>
          </a:p>
          <a:p>
            <a:endParaRPr lang="da-DK" sz="2200" dirty="0">
              <a:latin typeface="Klavika Light" panose="020B0506040000020004" pitchFamily="34" charset="0"/>
            </a:endParaRPr>
          </a:p>
          <a:p>
            <a:r>
              <a:rPr lang="da-DK" sz="2200" dirty="0">
                <a:latin typeface="Klavika Light" panose="020B0506040000020004" pitchFamily="34" charset="0"/>
              </a:rPr>
              <a:t>0,10 %</a:t>
            </a:r>
          </a:p>
          <a:p>
            <a:r>
              <a:rPr lang="da-DK" sz="2200" dirty="0">
                <a:latin typeface="Klavika Light" panose="020B0506040000020004" pitchFamily="34" charset="0"/>
              </a:rPr>
              <a:t>2      %</a:t>
            </a:r>
            <a:endParaRPr lang="en-DK" sz="2200" dirty="0">
              <a:latin typeface="Klavika Light" panose="020B0506040000020004" pitchFamily="34" charset="0"/>
            </a:endParaRPr>
          </a:p>
        </p:txBody>
      </p:sp>
    </p:spTree>
    <p:extLst>
      <p:ext uri="{BB962C8B-B14F-4D97-AF65-F5344CB8AC3E}">
        <p14:creationId xmlns:p14="http://schemas.microsoft.com/office/powerpoint/2010/main" val="25408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B1AB46-04D9-453E-A0F4-52593CD0DAF7}"/>
              </a:ext>
            </a:extLst>
          </p:cNvPr>
          <p:cNvSpPr>
            <a:spLocks noGrp="1"/>
          </p:cNvSpPr>
          <p:nvPr>
            <p:ph idx="1"/>
          </p:nvPr>
        </p:nvSpPr>
        <p:spPr/>
        <p:txBody>
          <a:bodyPr/>
          <a:lstStyle/>
          <a:p>
            <a:r>
              <a:rPr lang="da-DK" b="1" dirty="0"/>
              <a:t>Hepatitis B</a:t>
            </a:r>
            <a:r>
              <a:rPr lang="da-DK" dirty="0"/>
              <a:t>: 0-5	tilfælde af erhvervsbetinget smitte herhjemme pr. år</a:t>
            </a:r>
            <a:endParaRPr lang="en-DK" dirty="0"/>
          </a:p>
          <a:p>
            <a:r>
              <a:rPr lang="da-DK" b="1" dirty="0"/>
              <a:t>Hepatitis C</a:t>
            </a:r>
            <a:r>
              <a:rPr lang="da-DK" dirty="0"/>
              <a:t>: Der er kun rapporteret enkelte tilfælde af formodet erhvervsmæssig smitte i Danmark.</a:t>
            </a:r>
            <a:endParaRPr lang="en-DK" dirty="0"/>
          </a:p>
          <a:p>
            <a:r>
              <a:rPr lang="da-DK" b="1" dirty="0"/>
              <a:t>Hiv</a:t>
            </a:r>
            <a:r>
              <a:rPr lang="da-DK" dirty="0"/>
              <a:t>: Der er pr. 2018 ikke set dokumenterede tilfælde af erhvervsbetinget hiv-smitte hos sundhedspersonale i Danmark.</a:t>
            </a:r>
          </a:p>
          <a:p>
            <a:endParaRPr lang="da-DK" dirty="0"/>
          </a:p>
          <a:p>
            <a:endParaRPr lang="da-DK" dirty="0"/>
          </a:p>
          <a:p>
            <a:pPr marL="0" indent="0">
              <a:buNone/>
            </a:pPr>
            <a:endParaRPr lang="da-DK" sz="1600" dirty="0"/>
          </a:p>
          <a:p>
            <a:pPr marL="0" indent="0">
              <a:buNone/>
            </a:pPr>
            <a:endParaRPr lang="da-DK" sz="1600" dirty="0"/>
          </a:p>
          <a:p>
            <a:pPr marL="0" indent="0">
              <a:buNone/>
            </a:pPr>
            <a:endParaRPr lang="da-DK" sz="1600" dirty="0"/>
          </a:p>
          <a:p>
            <a:pPr marL="0" indent="0">
              <a:buNone/>
            </a:pPr>
            <a:r>
              <a:rPr lang="da-DK" sz="1600" dirty="0"/>
              <a:t>(Sundhedsstyrelsen, Vejledning om HIV, hepatitis B og C virus, 2013)</a:t>
            </a:r>
            <a:endParaRPr lang="en-DK" sz="1600" dirty="0"/>
          </a:p>
        </p:txBody>
      </p:sp>
      <p:sp>
        <p:nvSpPr>
          <p:cNvPr id="4" name="Title 3">
            <a:extLst>
              <a:ext uri="{FF2B5EF4-FFF2-40B4-BE49-F238E27FC236}">
                <a16:creationId xmlns:a16="http://schemas.microsoft.com/office/drawing/2014/main" id="{17AD8F85-BC67-43D6-9D07-C2F732F09DEB}"/>
              </a:ext>
            </a:extLst>
          </p:cNvPr>
          <p:cNvSpPr>
            <a:spLocks noGrp="1"/>
          </p:cNvSpPr>
          <p:nvPr>
            <p:ph type="title"/>
          </p:nvPr>
        </p:nvSpPr>
        <p:spPr/>
        <p:txBody>
          <a:bodyPr/>
          <a:lstStyle/>
          <a:p>
            <a:r>
              <a:rPr lang="da-DK" dirty="0"/>
              <a:t>Erhvervsbetinget smitte</a:t>
            </a:r>
            <a:endParaRPr lang="en-DK" dirty="0"/>
          </a:p>
        </p:txBody>
      </p:sp>
    </p:spTree>
    <p:extLst>
      <p:ext uri="{BB962C8B-B14F-4D97-AF65-F5344CB8AC3E}">
        <p14:creationId xmlns:p14="http://schemas.microsoft.com/office/powerpoint/2010/main" val="902578752"/>
      </p:ext>
    </p:extLst>
  </p:cSld>
  <p:clrMapOvr>
    <a:masterClrMapping/>
  </p:clrMapOvr>
</p:sld>
</file>

<file path=ppt/theme/theme1.xml><?xml version="1.0" encoding="utf-8"?>
<a:theme xmlns:a="http://schemas.openxmlformats.org/drawingml/2006/main" name="Præsentation_3BA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A" id="{2E546E74-BB04-4FDB-969C-C075EAD055A7}" vid="{19B6A7E3-1FC7-4138-AEE4-130C7E912DEA}"/>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BFA skabelon</Template>
  <TotalTime>124</TotalTime>
  <Words>1186</Words>
  <Application>Microsoft Office PowerPoint</Application>
  <PresentationFormat>Widescreen</PresentationFormat>
  <Paragraphs>227</Paragraphs>
  <Slides>32</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Arial</vt:lpstr>
      <vt:lpstr>Calibri</vt:lpstr>
      <vt:lpstr>Klavika Bold</vt:lpstr>
      <vt:lpstr>Klavika Light</vt:lpstr>
      <vt:lpstr>Klavika Medium</vt:lpstr>
      <vt:lpstr>Præsentation_3BAR</vt:lpstr>
      <vt:lpstr>Undgå smitte ved stik- og skæreskader</vt:lpstr>
      <vt:lpstr>Undgå smitte</vt:lpstr>
      <vt:lpstr>De vigtigste emner</vt:lpstr>
      <vt:lpstr>Resultater fra forskellige spørgeskemaundersøgelser*</vt:lpstr>
      <vt:lpstr>Anmeldelse af stikuheld</vt:lpstr>
      <vt:lpstr>Risiko for smitte ved stikuheld Ved udsættelse for blod, som med sikkerhed er inficeret</vt:lpstr>
      <vt:lpstr>Faktorer som øger risikoen for hiv-smitte</vt:lpstr>
      <vt:lpstr>Forekomst af </vt:lpstr>
      <vt:lpstr>Erhvervsbetinget smitte</vt:lpstr>
      <vt:lpstr>Instrumenter der ofte sker stikuheld på</vt:lpstr>
      <vt:lpstr>Der er ofte flere medvirkende årsager</vt:lpstr>
      <vt:lpstr>Mukokutan udsættelse for blod</vt:lpstr>
      <vt:lpstr>Lovgivning vedrørende forebyggelse</vt:lpstr>
      <vt:lpstr>Påsætning af hætte på kanylen</vt:lpstr>
      <vt:lpstr>Stik på brugt, efterladt instrument</vt:lpstr>
      <vt:lpstr>Stik under kassering i kanyleboks</vt:lpstr>
      <vt:lpstr>Sikre arbejdsrutiner før proceduren</vt:lpstr>
      <vt:lpstr>Under proceduren generelt</vt:lpstr>
      <vt:lpstr>Under proceduren – især kirurgi</vt:lpstr>
      <vt:lpstr>Efter proceduren</vt:lpstr>
      <vt:lpstr>Benyt sikkerhedsprodukter hvor det kan minimere ulykker</vt:lpstr>
      <vt:lpstr>Procedure når uheldet er sket</vt:lpstr>
      <vt:lpstr>Hepatitis B vaccination efter uheld med risiko for hepatitis B smitte</vt:lpstr>
      <vt:lpstr>Post Ekspositions Profylakse (PEP)</vt:lpstr>
      <vt:lpstr>Bedre anmeldelser og synlig indsats</vt:lpstr>
      <vt:lpstr>Bedre anmeldelser og synlig indsats</vt:lpstr>
      <vt:lpstr>Kritisk gennemgang af indretning, procedurer og instrumenter</vt:lpstr>
      <vt:lpstr>Vaccinationer og retningslinjer</vt:lpstr>
      <vt:lpstr>Hepatitis B vaccination forud for eksposition</vt:lpstr>
      <vt:lpstr>Undervisning, information og tilsyn</vt:lpstr>
      <vt:lpstr>Det kan personalet have fokus på</vt:lpstr>
      <vt:lpstr>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Sofie Raagaard</dc:creator>
  <cp:lastModifiedBy>Sofie Raagaard</cp:lastModifiedBy>
  <cp:revision>20</cp:revision>
  <dcterms:created xsi:type="dcterms:W3CDTF">2019-01-08T07:50:21Z</dcterms:created>
  <dcterms:modified xsi:type="dcterms:W3CDTF">2019-06-14T06:16:43Z</dcterms:modified>
</cp:coreProperties>
</file>