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57" r:id="rId6"/>
    <p:sldId id="262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E87"/>
    <a:srgbClr val="01A0A5"/>
    <a:srgbClr val="01AAAD"/>
    <a:srgbClr val="01A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2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35AC5-299F-4F25-A706-DA5B32A02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2904606-7E40-4DBD-8DD0-4EF4D7925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7ADA34E-1C7E-4F07-82E0-C9F0922F6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C7C950A-DF6F-402E-B006-AB8052757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5578A39-F01B-4C44-B931-2F086689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5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05393-A23D-4AA7-953C-E640EBA7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F72CAE9-AF13-479D-973D-5961BA4C9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DDD719-5354-4F96-B513-514131C9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07C432-48BA-4F89-928A-B4C84AD3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6A0C17-04F0-4B8B-81C9-32C02053C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F8CB400-4E10-499D-86C2-FCC8540A8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772952-4624-4025-995D-B4059ABEA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F5370EB-2650-4EB0-B2BD-6E39891E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D75BD05-17E7-47DB-B9D7-10C29A77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A2F15C-DA35-4927-8B91-512621A6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520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3EC91-A04B-4189-B8DD-0E7C3759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4ABD807-2A80-4D25-8C2B-50BD3120B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B557CE4-5955-40A4-B677-DFFEA4C2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7CDEB0-DBFF-4D2C-910A-DB7C5A62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24464E-67E4-4124-A3F7-F621F91A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899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D3050-02C9-4E18-95A1-B4FD93E3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9F9BFBF-E9F4-4BE4-95D9-9008A94B6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48970D-53D6-4BA2-806C-CC542CC0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07DF70-6157-48B0-854B-F136B853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1FB3DC-33CD-40A9-8A09-01E3D0BD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084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8700F-42F4-401C-98E4-72A9D294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EE6B544-15DF-4D3C-BDFE-4E20EE4EE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A738930-3C96-45CE-A546-1F8B83D50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438069E-7389-40ED-9B22-9F72D0A0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D8D583F-40CE-4F08-BAC5-57345CC7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49E435-307D-41E2-B491-AA8B753A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08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78D5E-0840-41BE-A006-2622DB666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585ABD-1EA6-44FF-AA56-7B16445DF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5225DD6-2BEF-440D-B3B5-4667566D2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5225CFD-9DBB-48B1-B1A5-8AD45A674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6562D9B-EC52-4489-8A58-3531F1401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6F5BD31-89EC-4B81-A903-645AF2AC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D121C6C-26F9-4AD1-AAED-FB457F7E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F66925F-0E56-4A41-9957-418BB23B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00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17AC-6646-4C67-8D71-A38D48D8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F8722DA-8353-4CD4-AA7C-44EAF2FA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FD09393-4317-455F-A6EF-4E8AC826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A488FE9-43F5-4A66-8E3E-4E0099DC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91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18D49E9-B938-49C9-9A3D-F1FE91ACC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5841DA0-1D85-409B-AB76-3A674C78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D9E29A5-06F4-48A5-8B4A-34E2447E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317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B1D24-07C7-4440-B372-387D0B7E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5BF841-9E1E-4EEF-95D3-2365E65F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5FA3BCB-FA97-486B-BBB0-21CE0C899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76141F9-8B30-4661-A843-86DCAAFC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03849B7-948F-4892-B708-2F632131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3C312DF-F596-4860-AF08-2F084C5A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62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F74F6-9AD1-45F8-8EB2-AEC2AFC3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02F0387-F7A1-4E71-BEE0-166E00EC5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DFE415-E8F5-41E8-967F-CC6F2B1C7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154A95-24B0-452C-97C7-31081FB3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A56F0EB-BEE1-44F6-BB9E-C0657F42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EA54F-BE90-4D93-9AB9-7BE3C01D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002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2AEDD16-FA69-419B-B868-120173C7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2FEE34F-8A0E-4689-B154-4B54B0A62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B8AEED0-BCBB-4F45-A6EA-570F261F4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6B2D-9999-4476-9808-0249FBE709C7}" type="datetimeFigureOut">
              <a:rPr lang="da-DK" smtClean="0"/>
              <a:t>03-12-2021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ACD8FE9-BA16-4B0C-BED8-B9545495B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8D69ADF-C93A-4810-A3F8-F5E9120B3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9AA1F-D3AD-4D78-BB53-243353AB63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139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share/klassens-time-jytte/8401faa2-fcfe-4c64-a934-b8426ccd95cb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6B4BC934-C98D-4014-9D72-DFCA3F34B59C}"/>
              </a:ext>
            </a:extLst>
          </p:cNvPr>
          <p:cNvSpPr/>
          <p:nvPr/>
        </p:nvSpPr>
        <p:spPr>
          <a:xfrm>
            <a:off x="522514" y="288236"/>
            <a:ext cx="11245416" cy="6281530"/>
          </a:xfrm>
          <a:prstGeom prst="roundRect">
            <a:avLst/>
          </a:prstGeom>
          <a:solidFill>
            <a:srgbClr val="01AAA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362ED1E-3012-460E-A20B-700FC4792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24" y="2329837"/>
            <a:ext cx="5428706" cy="4249867"/>
          </a:xfrm>
          <a:prstGeom prst="rect">
            <a:avLst/>
          </a:prstGeom>
        </p:spPr>
      </p:pic>
      <p:pic>
        <p:nvPicPr>
          <p:cNvPr id="13" name="Billede 1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FE96332-C536-4B06-BDED-8B6B834D2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841154"/>
            <a:ext cx="3606349" cy="812698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FBAE51E3-089E-420F-9364-A853F333E9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2113464"/>
            <a:ext cx="2833096" cy="3996689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4E3F62AC-D6CE-4BCF-B458-91692D39BEF8}"/>
              </a:ext>
            </a:extLst>
          </p:cNvPr>
          <p:cNvSpPr txBox="1"/>
          <p:nvPr/>
        </p:nvSpPr>
        <p:spPr>
          <a:xfrm>
            <a:off x="6096000" y="841154"/>
            <a:ext cx="4662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dirty="0">
                <a:solidFill>
                  <a:schemeClr val="bg1"/>
                </a:solidFill>
              </a:rPr>
              <a:t>Workshop og quiz</a:t>
            </a:r>
          </a:p>
        </p:txBody>
      </p:sp>
    </p:spTree>
    <p:extLst>
      <p:ext uri="{BB962C8B-B14F-4D97-AF65-F5344CB8AC3E}">
        <p14:creationId xmlns:p14="http://schemas.microsoft.com/office/powerpoint/2010/main" val="83971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293021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61785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Program for workshoppen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592054" y="2813388"/>
            <a:ext cx="76901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/>
              <a:t>Rammesætning (5 minutter)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 err="1"/>
              <a:t>Icebreaker</a:t>
            </a:r>
            <a:r>
              <a:rPr lang="da-DK" sz="2000" dirty="0"/>
              <a:t> (5 minutter)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/>
              <a:t>Quiz/afstemning: Hvordan har vi det som studerende?  (15 minutter)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/>
              <a:t>Ældre/tidligere studerende fortæller (10 minutter)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/>
              <a:t>Gruppedialog om studiemiljø (30 minutter)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000" dirty="0"/>
              <a:t>Leveregler for et godt studiemiljø (25 minutter)</a:t>
            </a:r>
          </a:p>
          <a:p>
            <a:endParaRPr lang="da-DK" dirty="0"/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3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293021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43318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1. Rammesætning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833349" y="3240973"/>
            <a:ext cx="57568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Vi skal bruge den næste halvanden times tid </a:t>
            </a:r>
          </a:p>
          <a:p>
            <a:r>
              <a:rPr lang="da-DK" sz="2400" dirty="0"/>
              <a:t>på at tale om, hvilke problemer vi oplever i</a:t>
            </a:r>
          </a:p>
          <a:p>
            <a:r>
              <a:rPr lang="da-DK" sz="2400" dirty="0"/>
              <a:t>vores studieliv, og hvordan vi i fællesskab </a:t>
            </a:r>
          </a:p>
          <a:p>
            <a:r>
              <a:rPr lang="da-DK" sz="2400" dirty="0"/>
              <a:t>udvikler et studiemiljø, der gør det bedre.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0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65313" y="1293021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31566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2. </a:t>
            </a:r>
            <a:r>
              <a:rPr lang="da-DK" sz="4400" dirty="0" err="1">
                <a:solidFill>
                  <a:srgbClr val="01A0A5"/>
                </a:solidFill>
              </a:rPr>
              <a:t>Icebreaker</a:t>
            </a:r>
            <a:endParaRPr lang="da-DK" sz="4400" dirty="0">
              <a:solidFill>
                <a:srgbClr val="01A0A5"/>
              </a:solidFill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763823" y="2767859"/>
            <a:ext cx="54502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Vi laver en lille øvelse, som er med </a:t>
            </a:r>
          </a:p>
          <a:p>
            <a:r>
              <a:rPr lang="da-DK" sz="2400" dirty="0"/>
              <a:t>til at skabe en god stemning.</a:t>
            </a:r>
          </a:p>
          <a:p>
            <a:r>
              <a:rPr lang="da-DK" sz="2400" dirty="0"/>
              <a:t>Det kan fx være at stille sig på en linje ift. </a:t>
            </a:r>
          </a:p>
          <a:p>
            <a:r>
              <a:rPr lang="da-DK" sz="2400" dirty="0"/>
              <a:t>skostørrelse, alder, afstand til studiestedet</a:t>
            </a:r>
          </a:p>
          <a:p>
            <a:r>
              <a:rPr lang="da-DK" sz="2400" dirty="0"/>
              <a:t>eller andet.</a:t>
            </a:r>
          </a:p>
          <a:p>
            <a:endParaRPr lang="da-DK" sz="2400" dirty="0"/>
          </a:p>
          <a:p>
            <a:r>
              <a:rPr lang="da-DK" sz="2400" dirty="0"/>
              <a:t>Formålet med øvelsen er, at danne de</a:t>
            </a:r>
          </a:p>
          <a:p>
            <a:r>
              <a:rPr lang="da-DK" sz="2400" dirty="0"/>
              <a:t>grupper, som skal diskutere emnerne</a:t>
            </a:r>
          </a:p>
          <a:p>
            <a:r>
              <a:rPr lang="da-DK" sz="2400" dirty="0"/>
              <a:t>under pkt. 5.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04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3362632" y="1052053"/>
            <a:ext cx="7891777" cy="551791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3C6E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83145634-F86B-41EE-8CE1-5B7B2A103ADF}"/>
              </a:ext>
            </a:extLst>
          </p:cNvPr>
          <p:cNvSpPr txBox="1"/>
          <p:nvPr/>
        </p:nvSpPr>
        <p:spPr>
          <a:xfrm>
            <a:off x="550042" y="1283737"/>
            <a:ext cx="250908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solidFill>
                  <a:srgbClr val="01A0A6"/>
                </a:solidFill>
              </a:rPr>
              <a:t>Hvordan har vi det</a:t>
            </a:r>
          </a:p>
          <a:p>
            <a:r>
              <a:rPr lang="da-DK" b="1" dirty="0">
                <a:solidFill>
                  <a:srgbClr val="01A0A6"/>
                </a:solidFill>
              </a:rPr>
              <a:t>Som studerende?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rgbClr val="01A0A6"/>
              </a:solidFill>
            </a:endParaRPr>
          </a:p>
          <a:p>
            <a:r>
              <a:rPr lang="da-DK" b="1" dirty="0">
                <a:solidFill>
                  <a:srgbClr val="01A0A6"/>
                </a:solidFill>
              </a:rPr>
              <a:t>Tidsforbrug: </a:t>
            </a:r>
            <a:r>
              <a:rPr lang="da-DK" dirty="0">
                <a:solidFill>
                  <a:srgbClr val="01A0A6"/>
                </a:solidFill>
              </a:rPr>
              <a:t>15 minutter</a:t>
            </a:r>
          </a:p>
          <a:p>
            <a:endParaRPr lang="da-DK" dirty="0">
              <a:solidFill>
                <a:srgbClr val="01A0A6"/>
              </a:solidFill>
            </a:endParaRPr>
          </a:p>
          <a:p>
            <a:r>
              <a:rPr lang="da-DK" b="1" dirty="0">
                <a:solidFill>
                  <a:srgbClr val="01A0A6"/>
                </a:solidFill>
              </a:rPr>
              <a:t>Link til elektronisk quiz:</a:t>
            </a:r>
          </a:p>
          <a:p>
            <a:r>
              <a:rPr lang="da-DK" u="sng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KLIK HER</a:t>
            </a:r>
            <a:endParaRPr lang="da-DK" u="sng" dirty="0">
              <a:solidFill>
                <a:srgbClr val="0563C1"/>
              </a:solidFill>
            </a:endParaRPr>
          </a:p>
          <a:p>
            <a:endParaRPr lang="da-DK" dirty="0">
              <a:solidFill>
                <a:srgbClr val="01A0A6"/>
              </a:solidFill>
            </a:endParaRPr>
          </a:p>
          <a:p>
            <a:r>
              <a:rPr lang="da-DK" dirty="0">
                <a:solidFill>
                  <a:srgbClr val="01A0A6"/>
                </a:solidFill>
              </a:rPr>
              <a:t>Spørgsmålene er lavet</a:t>
            </a:r>
          </a:p>
          <a:p>
            <a:r>
              <a:rPr lang="da-DK" dirty="0">
                <a:solidFill>
                  <a:srgbClr val="01A0A6"/>
                </a:solidFill>
              </a:rPr>
              <a:t>på baggrund af, hvad </a:t>
            </a:r>
          </a:p>
          <a:p>
            <a:r>
              <a:rPr lang="da-DK" dirty="0">
                <a:solidFill>
                  <a:srgbClr val="01A0A6"/>
                </a:solidFill>
              </a:rPr>
              <a:t>eksperter vurderer er</a:t>
            </a:r>
          </a:p>
          <a:p>
            <a:r>
              <a:rPr lang="da-DK" dirty="0">
                <a:solidFill>
                  <a:srgbClr val="01A0A6"/>
                </a:solidFill>
              </a:rPr>
              <a:t>relevant i forhold til at</a:t>
            </a:r>
          </a:p>
          <a:p>
            <a:r>
              <a:rPr lang="da-DK" dirty="0">
                <a:solidFill>
                  <a:srgbClr val="01A0A6"/>
                </a:solidFill>
              </a:rPr>
              <a:t>afdække studerendes/</a:t>
            </a:r>
          </a:p>
          <a:p>
            <a:r>
              <a:rPr lang="da-DK" dirty="0">
                <a:solidFill>
                  <a:srgbClr val="01A0A6"/>
                </a:solidFill>
              </a:rPr>
              <a:t>elevers trivsel.</a:t>
            </a:r>
          </a:p>
          <a:p>
            <a:endParaRPr lang="da-DK" dirty="0">
              <a:solidFill>
                <a:srgbClr val="01A0A6"/>
              </a:solidFill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51D54598-274D-46B6-8146-F1F246D6B7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243" y="1052052"/>
            <a:ext cx="7041166" cy="5517912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E5F9E50B-43A4-42DE-99D1-D1F79AF81F07}"/>
              </a:ext>
            </a:extLst>
          </p:cNvPr>
          <p:cNvSpPr txBox="1"/>
          <p:nvPr/>
        </p:nvSpPr>
        <p:spPr>
          <a:xfrm>
            <a:off x="4213243" y="288035"/>
            <a:ext cx="3275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rgbClr val="01A0A6"/>
                </a:solidFill>
              </a:rPr>
              <a:t>3. Quiz / afstemning</a:t>
            </a:r>
          </a:p>
        </p:txBody>
      </p:sp>
    </p:spTree>
    <p:extLst>
      <p:ext uri="{BB962C8B-B14F-4D97-AF65-F5344CB8AC3E}">
        <p14:creationId xmlns:p14="http://schemas.microsoft.com/office/powerpoint/2010/main" val="403815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55374" y="1141054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69240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4. Ældre/tidligere studerende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771741" y="2732474"/>
            <a:ext cx="887018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400" dirty="0"/>
              <a:t>Den ældre/tidligere studerende: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400" dirty="0"/>
              <a:t>Refleksion over de svar, der kom frem ifm. </a:t>
            </a:r>
            <a:r>
              <a:rPr lang="da-DK" sz="2400" dirty="0" err="1"/>
              <a:t>quiz’en</a:t>
            </a:r>
            <a:endParaRPr lang="da-DK" sz="24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400" dirty="0"/>
              <a:t>Generelle betragtninger om fx studiestart, gruppearbejde og andet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a-DK" sz="2400" dirty="0"/>
              <a:t>Egne erfaringer</a:t>
            </a:r>
          </a:p>
          <a:p>
            <a:endParaRPr lang="da-DK" dirty="0"/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6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75253" y="1143934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3855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5. Gruppedialog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833349" y="2922917"/>
            <a:ext cx="51571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Holdet deles op i mindre grupper.</a:t>
            </a:r>
          </a:p>
          <a:p>
            <a:r>
              <a:rPr lang="da-DK" sz="2400" dirty="0"/>
              <a:t>Grupperne diskuterer følgende emner:</a:t>
            </a:r>
          </a:p>
          <a:p>
            <a:endParaRPr lang="da-D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Udfordringer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Det gode studiemiljø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Handlinger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9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afrundede hjørner diagonalt 3">
            <a:extLst>
              <a:ext uri="{FF2B5EF4-FFF2-40B4-BE49-F238E27FC236}">
                <a16:creationId xmlns:a16="http://schemas.microsoft.com/office/drawing/2014/main" id="{7A1D5665-C9EA-4380-95C9-48ADF7149CEA}"/>
              </a:ext>
            </a:extLst>
          </p:cNvPr>
          <p:cNvSpPr/>
          <p:nvPr/>
        </p:nvSpPr>
        <p:spPr>
          <a:xfrm>
            <a:off x="775253" y="1143934"/>
            <a:ext cx="10469217" cy="5258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rgbClr val="01A0A6"/>
                </a:solidFill>
              </a:rPr>
              <a:t> </a:t>
            </a:r>
          </a:p>
        </p:txBody>
      </p:sp>
      <p:pic>
        <p:nvPicPr>
          <p:cNvPr id="3" name="Billede 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520FD64D-D0F8-4924-AECD-12E9FF78A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56" y="288035"/>
            <a:ext cx="2459140" cy="5434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5560F5-A883-4C35-BA53-CDFCC3349334}"/>
              </a:ext>
            </a:extLst>
          </p:cNvPr>
          <p:cNvSpPr txBox="1"/>
          <p:nvPr/>
        </p:nvSpPr>
        <p:spPr>
          <a:xfrm>
            <a:off x="2910645" y="1540203"/>
            <a:ext cx="31297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>
                <a:solidFill>
                  <a:srgbClr val="01A0A5"/>
                </a:solidFill>
              </a:rPr>
              <a:t>6. Leveregler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D7DB5F2-4390-4EA9-B3A1-6C90CBB2F3D6}"/>
              </a:ext>
            </a:extLst>
          </p:cNvPr>
          <p:cNvSpPr txBox="1"/>
          <p:nvPr/>
        </p:nvSpPr>
        <p:spPr>
          <a:xfrm>
            <a:off x="1833349" y="2922917"/>
            <a:ext cx="55753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Vi samler op på de pointer og konkrete</a:t>
            </a:r>
          </a:p>
          <a:p>
            <a:r>
              <a:rPr lang="da-DK" sz="2400" dirty="0"/>
              <a:t>handlinger, </a:t>
            </a:r>
            <a:r>
              <a:rPr lang="da-DK" sz="2400"/>
              <a:t>der kom </a:t>
            </a:r>
            <a:r>
              <a:rPr lang="da-DK" sz="2400" dirty="0"/>
              <a:t>frem i gruppearbejdet.</a:t>
            </a:r>
          </a:p>
          <a:p>
            <a:endParaRPr lang="da-DK" sz="2400" dirty="0"/>
          </a:p>
          <a:p>
            <a:r>
              <a:rPr lang="da-DK" sz="2400" dirty="0"/>
              <a:t>Vi skriver dem ned som:</a:t>
            </a:r>
          </a:p>
          <a:p>
            <a:r>
              <a:rPr lang="da-DK" sz="2400" dirty="0"/>
              <a:t>”Leveregler for et godt studiemiljø”.</a:t>
            </a:r>
          </a:p>
        </p:txBody>
      </p:sp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EF7101A-1497-4B22-BDCB-08C20502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15" y="4810633"/>
            <a:ext cx="2588481" cy="14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1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6B4BC934-C98D-4014-9D72-DFCA3F34B59C}"/>
              </a:ext>
            </a:extLst>
          </p:cNvPr>
          <p:cNvSpPr/>
          <p:nvPr/>
        </p:nvSpPr>
        <p:spPr>
          <a:xfrm>
            <a:off x="522514" y="288236"/>
            <a:ext cx="11245416" cy="6281530"/>
          </a:xfrm>
          <a:prstGeom prst="roundRect">
            <a:avLst/>
          </a:prstGeom>
          <a:solidFill>
            <a:srgbClr val="01AAAD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362ED1E-3012-460E-A20B-700FC4792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24" y="2329837"/>
            <a:ext cx="5428706" cy="4249867"/>
          </a:xfrm>
          <a:prstGeom prst="rect">
            <a:avLst/>
          </a:prstGeom>
        </p:spPr>
      </p:pic>
      <p:pic>
        <p:nvPicPr>
          <p:cNvPr id="13" name="Billede 12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FE96332-C536-4B06-BDED-8B6B834D2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841154"/>
            <a:ext cx="3606349" cy="812698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FBAE51E3-089E-420F-9364-A853F333E9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92" y="2113464"/>
            <a:ext cx="2833096" cy="3996689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4E3F62AC-D6CE-4BCF-B458-91692D39BEF8}"/>
              </a:ext>
            </a:extLst>
          </p:cNvPr>
          <p:cNvSpPr txBox="1"/>
          <p:nvPr/>
        </p:nvSpPr>
        <p:spPr>
          <a:xfrm>
            <a:off x="5103234" y="841154"/>
            <a:ext cx="60797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600" dirty="0">
                <a:solidFill>
                  <a:schemeClr val="bg1"/>
                </a:solidFill>
              </a:rPr>
              <a:t>TAK FOR I DAG </a:t>
            </a:r>
            <a:r>
              <a:rPr lang="da-DK" sz="66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da-DK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4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297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Bichel</dc:creator>
  <cp:lastModifiedBy>Jytte Tolstrup Jensen</cp:lastModifiedBy>
  <cp:revision>10</cp:revision>
  <dcterms:created xsi:type="dcterms:W3CDTF">2021-11-29T15:34:25Z</dcterms:created>
  <dcterms:modified xsi:type="dcterms:W3CDTF">2021-12-03T06:16:00Z</dcterms:modified>
</cp:coreProperties>
</file>