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35"/>
  </p:notesMasterIdLst>
  <p:sldIdLst>
    <p:sldId id="352" r:id="rId3"/>
    <p:sldId id="354" r:id="rId4"/>
    <p:sldId id="355" r:id="rId5"/>
    <p:sldId id="356" r:id="rId6"/>
    <p:sldId id="367" r:id="rId7"/>
    <p:sldId id="369" r:id="rId8"/>
    <p:sldId id="381" r:id="rId9"/>
    <p:sldId id="379" r:id="rId10"/>
    <p:sldId id="360" r:id="rId11"/>
    <p:sldId id="364" r:id="rId12"/>
    <p:sldId id="363" r:id="rId13"/>
    <p:sldId id="365" r:id="rId14"/>
    <p:sldId id="371" r:id="rId15"/>
    <p:sldId id="374" r:id="rId16"/>
    <p:sldId id="359" r:id="rId17"/>
    <p:sldId id="380" r:id="rId18"/>
    <p:sldId id="376" r:id="rId19"/>
    <p:sldId id="267" r:id="rId20"/>
    <p:sldId id="384" r:id="rId21"/>
    <p:sldId id="268" r:id="rId22"/>
    <p:sldId id="372" r:id="rId23"/>
    <p:sldId id="264" r:id="rId24"/>
    <p:sldId id="378" r:id="rId25"/>
    <p:sldId id="366" r:id="rId26"/>
    <p:sldId id="382" r:id="rId27"/>
    <p:sldId id="383" r:id="rId28"/>
    <p:sldId id="257" r:id="rId29"/>
    <p:sldId id="258" r:id="rId30"/>
    <p:sldId id="260" r:id="rId31"/>
    <p:sldId id="259" r:id="rId32"/>
    <p:sldId id="270" r:id="rId33"/>
    <p:sldId id="27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F8C464-4F38-4E67-A08D-248597CFF41E}" v="5" dt="2024-10-03T12:15:33.0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68155" autoAdjust="0"/>
  </p:normalViewPr>
  <p:slideViewPr>
    <p:cSldViewPr snapToGrid="0" showGuides="1">
      <p:cViewPr varScale="1">
        <p:scale>
          <a:sx n="77" d="100"/>
          <a:sy n="77" d="100"/>
        </p:scale>
        <p:origin x="160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jo Biel-Nielsen Dietz" userId="a703d5fc-93bb-4aa0-843f-2c32cebf5ea5" providerId="ADAL" clId="{B0F8C464-4F38-4E67-A08D-248597CFF41E}"/>
    <pc:docChg chg="undo custSel modSld">
      <pc:chgData name="Jojo Biel-Nielsen Dietz" userId="a703d5fc-93bb-4aa0-843f-2c32cebf5ea5" providerId="ADAL" clId="{B0F8C464-4F38-4E67-A08D-248597CFF41E}" dt="2024-10-03T12:16:02.423" v="20" actId="478"/>
      <pc:docMkLst>
        <pc:docMk/>
      </pc:docMkLst>
      <pc:sldChg chg="addSp delSp mod">
        <pc:chgData name="Jojo Biel-Nielsen Dietz" userId="a703d5fc-93bb-4aa0-843f-2c32cebf5ea5" providerId="ADAL" clId="{B0F8C464-4F38-4E67-A08D-248597CFF41E}" dt="2024-10-03T12:16:02.423" v="20" actId="478"/>
        <pc:sldMkLst>
          <pc:docMk/>
          <pc:sldMk cId="3389227487" sldId="264"/>
        </pc:sldMkLst>
        <pc:picChg chg="add del">
          <ac:chgData name="Jojo Biel-Nielsen Dietz" userId="a703d5fc-93bb-4aa0-843f-2c32cebf5ea5" providerId="ADAL" clId="{B0F8C464-4F38-4E67-A08D-248597CFF41E}" dt="2024-10-03T12:16:02.423" v="20" actId="478"/>
          <ac:picMkLst>
            <pc:docMk/>
            <pc:sldMk cId="3389227487" sldId="264"/>
            <ac:picMk id="14" creationId="{A6502956-BF09-44F8-BBB3-E2CFFA4C0954}"/>
          </ac:picMkLst>
        </pc:picChg>
      </pc:sldChg>
      <pc:sldChg chg="delSp mod">
        <pc:chgData name="Jojo Biel-Nielsen Dietz" userId="a703d5fc-93bb-4aa0-843f-2c32cebf5ea5" providerId="ADAL" clId="{B0F8C464-4F38-4E67-A08D-248597CFF41E}" dt="2024-10-03T12:15:55.442" v="17" actId="478"/>
        <pc:sldMkLst>
          <pc:docMk/>
          <pc:sldMk cId="768784342" sldId="268"/>
        </pc:sldMkLst>
        <pc:picChg chg="del">
          <ac:chgData name="Jojo Biel-Nielsen Dietz" userId="a703d5fc-93bb-4aa0-843f-2c32cebf5ea5" providerId="ADAL" clId="{B0F8C464-4F38-4E67-A08D-248597CFF41E}" dt="2024-10-03T12:15:54.062" v="14" actId="478"/>
          <ac:picMkLst>
            <pc:docMk/>
            <pc:sldMk cId="768784342" sldId="268"/>
            <ac:picMk id="5" creationId="{5D0D0AA3-1B35-4467-3E8C-15F9C3B842E0}"/>
          </ac:picMkLst>
        </pc:picChg>
        <pc:picChg chg="del">
          <ac:chgData name="Jojo Biel-Nielsen Dietz" userId="a703d5fc-93bb-4aa0-843f-2c32cebf5ea5" providerId="ADAL" clId="{B0F8C464-4F38-4E67-A08D-248597CFF41E}" dt="2024-10-03T12:15:54.511" v="15" actId="478"/>
          <ac:picMkLst>
            <pc:docMk/>
            <pc:sldMk cId="768784342" sldId="268"/>
            <ac:picMk id="7" creationId="{66264FF8-BDD1-F06F-6B65-9E74162EC9AE}"/>
          </ac:picMkLst>
        </pc:picChg>
        <pc:picChg chg="del">
          <ac:chgData name="Jojo Biel-Nielsen Dietz" userId="a703d5fc-93bb-4aa0-843f-2c32cebf5ea5" providerId="ADAL" clId="{B0F8C464-4F38-4E67-A08D-248597CFF41E}" dt="2024-10-03T12:15:54.975" v="16" actId="478"/>
          <ac:picMkLst>
            <pc:docMk/>
            <pc:sldMk cId="768784342" sldId="268"/>
            <ac:picMk id="9" creationId="{8D0E3D59-ADD8-EC3E-3619-453151D42841}"/>
          </ac:picMkLst>
        </pc:picChg>
        <pc:picChg chg="del">
          <ac:chgData name="Jojo Biel-Nielsen Dietz" userId="a703d5fc-93bb-4aa0-843f-2c32cebf5ea5" providerId="ADAL" clId="{B0F8C464-4F38-4E67-A08D-248597CFF41E}" dt="2024-10-03T12:15:55.442" v="17" actId="478"/>
          <ac:picMkLst>
            <pc:docMk/>
            <pc:sldMk cId="768784342" sldId="268"/>
            <ac:picMk id="11" creationId="{E902B6F3-AADA-6759-D60D-8E9CD4284096}"/>
          </ac:picMkLst>
        </pc:picChg>
      </pc:sldChg>
      <pc:sldChg chg="delSp mod modNotesTx">
        <pc:chgData name="Jojo Biel-Nielsen Dietz" userId="a703d5fc-93bb-4aa0-843f-2c32cebf5ea5" providerId="ADAL" clId="{B0F8C464-4F38-4E67-A08D-248597CFF41E}" dt="2024-10-03T12:15:13.892" v="5" actId="6549"/>
        <pc:sldMkLst>
          <pc:docMk/>
          <pc:sldMk cId="308130462" sldId="354"/>
        </pc:sldMkLst>
        <pc:picChg chg="del">
          <ac:chgData name="Jojo Biel-Nielsen Dietz" userId="a703d5fc-93bb-4aa0-843f-2c32cebf5ea5" providerId="ADAL" clId="{B0F8C464-4F38-4E67-A08D-248597CFF41E}" dt="2024-10-03T12:15:05.650" v="0" actId="478"/>
          <ac:picMkLst>
            <pc:docMk/>
            <pc:sldMk cId="308130462" sldId="354"/>
            <ac:picMk id="4" creationId="{485428A2-6C60-F17B-8B4F-43F5F600130D}"/>
          </ac:picMkLst>
        </pc:picChg>
      </pc:sldChg>
      <pc:sldChg chg="delSp mod modNotesTx">
        <pc:chgData name="Jojo Biel-Nielsen Dietz" userId="a703d5fc-93bb-4aa0-843f-2c32cebf5ea5" providerId="ADAL" clId="{B0F8C464-4F38-4E67-A08D-248597CFF41E}" dt="2024-10-03T12:15:15.428" v="6" actId="6549"/>
        <pc:sldMkLst>
          <pc:docMk/>
          <pc:sldMk cId="3347691122" sldId="355"/>
        </pc:sldMkLst>
        <pc:picChg chg="del">
          <ac:chgData name="Jojo Biel-Nielsen Dietz" userId="a703d5fc-93bb-4aa0-843f-2c32cebf5ea5" providerId="ADAL" clId="{B0F8C464-4F38-4E67-A08D-248597CFF41E}" dt="2024-10-03T12:15:07.667" v="1" actId="478"/>
          <ac:picMkLst>
            <pc:docMk/>
            <pc:sldMk cId="3347691122" sldId="355"/>
            <ac:picMk id="4" creationId="{ABF6102D-E6C2-7DC3-CE02-EA4D141AF6B1}"/>
          </ac:picMkLst>
        </pc:picChg>
      </pc:sldChg>
      <pc:sldChg chg="delSp mod delAnim">
        <pc:chgData name="Jojo Biel-Nielsen Dietz" userId="a703d5fc-93bb-4aa0-843f-2c32cebf5ea5" providerId="ADAL" clId="{B0F8C464-4F38-4E67-A08D-248597CFF41E}" dt="2024-10-03T12:15:11.422" v="4" actId="478"/>
        <pc:sldMkLst>
          <pc:docMk/>
          <pc:sldMk cId="4232372167" sldId="356"/>
        </pc:sldMkLst>
        <pc:grpChg chg="del">
          <ac:chgData name="Jojo Biel-Nielsen Dietz" userId="a703d5fc-93bb-4aa0-843f-2c32cebf5ea5" providerId="ADAL" clId="{B0F8C464-4F38-4E67-A08D-248597CFF41E}" dt="2024-10-03T12:15:11.422" v="4" actId="478"/>
          <ac:grpSpMkLst>
            <pc:docMk/>
            <pc:sldMk cId="4232372167" sldId="356"/>
            <ac:grpSpMk id="6" creationId="{BF1291D2-B67C-C29A-0F81-24DE564F0B56}"/>
          </ac:grpSpMkLst>
        </pc:grpChg>
        <pc:picChg chg="del">
          <ac:chgData name="Jojo Biel-Nielsen Dietz" userId="a703d5fc-93bb-4aa0-843f-2c32cebf5ea5" providerId="ADAL" clId="{B0F8C464-4F38-4E67-A08D-248597CFF41E}" dt="2024-10-03T12:15:10.292" v="2" actId="478"/>
          <ac:picMkLst>
            <pc:docMk/>
            <pc:sldMk cId="4232372167" sldId="356"/>
            <ac:picMk id="4" creationId="{27D9AD02-8515-A255-1E2F-92DEBA7D7F4C}"/>
          </ac:picMkLst>
        </pc:picChg>
        <pc:picChg chg="del">
          <ac:chgData name="Jojo Biel-Nielsen Dietz" userId="a703d5fc-93bb-4aa0-843f-2c32cebf5ea5" providerId="ADAL" clId="{B0F8C464-4F38-4E67-A08D-248597CFF41E}" dt="2024-10-03T12:15:10.885" v="3" actId="478"/>
          <ac:picMkLst>
            <pc:docMk/>
            <pc:sldMk cId="4232372167" sldId="356"/>
            <ac:picMk id="5" creationId="{32C2B609-F3A8-1B66-3F9F-5A13AD586495}"/>
          </ac:picMkLst>
        </pc:picChg>
      </pc:sldChg>
      <pc:sldChg chg="delSp mod">
        <pc:chgData name="Jojo Biel-Nielsen Dietz" userId="a703d5fc-93bb-4aa0-843f-2c32cebf5ea5" providerId="ADAL" clId="{B0F8C464-4F38-4E67-A08D-248597CFF41E}" dt="2024-10-03T12:15:57.682" v="18" actId="478"/>
        <pc:sldMkLst>
          <pc:docMk/>
          <pc:sldMk cId="1319238254" sldId="372"/>
        </pc:sldMkLst>
        <pc:picChg chg="del">
          <ac:chgData name="Jojo Biel-Nielsen Dietz" userId="a703d5fc-93bb-4aa0-843f-2c32cebf5ea5" providerId="ADAL" clId="{B0F8C464-4F38-4E67-A08D-248597CFF41E}" dt="2024-10-03T12:15:57.682" v="18" actId="478"/>
          <ac:picMkLst>
            <pc:docMk/>
            <pc:sldMk cId="1319238254" sldId="372"/>
            <ac:picMk id="7" creationId="{F1379FDD-FC79-4F88-3D3E-766EAAEFBC98}"/>
          </ac:picMkLst>
        </pc:picChg>
      </pc:sldChg>
      <pc:sldChg chg="delSp mod">
        <pc:chgData name="Jojo Biel-Nielsen Dietz" userId="a703d5fc-93bb-4aa0-843f-2c32cebf5ea5" providerId="ADAL" clId="{B0F8C464-4F38-4E67-A08D-248597CFF41E}" dt="2024-10-03T12:15:47.606" v="13" actId="478"/>
        <pc:sldMkLst>
          <pc:docMk/>
          <pc:sldMk cId="1070602569" sldId="376"/>
        </pc:sldMkLst>
        <pc:picChg chg="del">
          <ac:chgData name="Jojo Biel-Nielsen Dietz" userId="a703d5fc-93bb-4aa0-843f-2c32cebf5ea5" providerId="ADAL" clId="{B0F8C464-4F38-4E67-A08D-248597CFF41E}" dt="2024-10-03T12:15:47.069" v="12" actId="478"/>
          <ac:picMkLst>
            <pc:docMk/>
            <pc:sldMk cId="1070602569" sldId="376"/>
            <ac:picMk id="8" creationId="{CA23B446-37E6-7D3D-0FFC-DFFC82C0D997}"/>
          </ac:picMkLst>
        </pc:picChg>
        <pc:picChg chg="del">
          <ac:chgData name="Jojo Biel-Nielsen Dietz" userId="a703d5fc-93bb-4aa0-843f-2c32cebf5ea5" providerId="ADAL" clId="{B0F8C464-4F38-4E67-A08D-248597CFF41E}" dt="2024-10-03T12:15:47.606" v="13" actId="478"/>
          <ac:picMkLst>
            <pc:docMk/>
            <pc:sldMk cId="1070602569" sldId="376"/>
            <ac:picMk id="10" creationId="{AF24435B-B18D-801D-F160-7675CAD371B0}"/>
          </ac:picMkLst>
        </pc:picChg>
      </pc:sldChg>
      <pc:sldChg chg="delSp">
        <pc:chgData name="Jojo Biel-Nielsen Dietz" userId="a703d5fc-93bb-4aa0-843f-2c32cebf5ea5" providerId="ADAL" clId="{B0F8C464-4F38-4E67-A08D-248597CFF41E}" dt="2024-10-03T12:15:33.087" v="11" actId="478"/>
        <pc:sldMkLst>
          <pc:docMk/>
          <pc:sldMk cId="722617538" sldId="379"/>
        </pc:sldMkLst>
        <pc:picChg chg="del">
          <ac:chgData name="Jojo Biel-Nielsen Dietz" userId="a703d5fc-93bb-4aa0-843f-2c32cebf5ea5" providerId="ADAL" clId="{B0F8C464-4F38-4E67-A08D-248597CFF41E}" dt="2024-10-03T12:15:33.087" v="11" actId="478"/>
          <ac:picMkLst>
            <pc:docMk/>
            <pc:sldMk cId="722617538" sldId="379"/>
            <ac:picMk id="1026" creationId="{23937B4E-DFDD-E4B7-B54C-6ED6DEE1DE24}"/>
          </ac:picMkLst>
        </pc:picChg>
      </pc:sldChg>
      <pc:sldChg chg="delSp">
        <pc:chgData name="Jojo Biel-Nielsen Dietz" userId="a703d5fc-93bb-4aa0-843f-2c32cebf5ea5" providerId="ADAL" clId="{B0F8C464-4F38-4E67-A08D-248597CFF41E}" dt="2024-10-03T12:15:30.764" v="10" actId="478"/>
        <pc:sldMkLst>
          <pc:docMk/>
          <pc:sldMk cId="1803661795" sldId="381"/>
        </pc:sldMkLst>
        <pc:picChg chg="del">
          <ac:chgData name="Jojo Biel-Nielsen Dietz" userId="a703d5fc-93bb-4aa0-843f-2c32cebf5ea5" providerId="ADAL" clId="{B0F8C464-4F38-4E67-A08D-248597CFF41E}" dt="2024-10-03T12:15:29.271" v="7" actId="478"/>
          <ac:picMkLst>
            <pc:docMk/>
            <pc:sldMk cId="1803661795" sldId="381"/>
            <ac:picMk id="2050" creationId="{4B7BF65F-DFDD-AA50-122C-C669848F8A56}"/>
          </ac:picMkLst>
        </pc:picChg>
        <pc:picChg chg="del">
          <ac:chgData name="Jojo Biel-Nielsen Dietz" userId="a703d5fc-93bb-4aa0-843f-2c32cebf5ea5" providerId="ADAL" clId="{B0F8C464-4F38-4E67-A08D-248597CFF41E}" dt="2024-10-03T12:15:30.276" v="9" actId="478"/>
          <ac:picMkLst>
            <pc:docMk/>
            <pc:sldMk cId="1803661795" sldId="381"/>
            <ac:picMk id="2052" creationId="{797D27AA-2A34-AFDC-7DF3-FC1DE969378F}"/>
          </ac:picMkLst>
        </pc:picChg>
        <pc:picChg chg="del">
          <ac:chgData name="Jojo Biel-Nielsen Dietz" userId="a703d5fc-93bb-4aa0-843f-2c32cebf5ea5" providerId="ADAL" clId="{B0F8C464-4F38-4E67-A08D-248597CFF41E}" dt="2024-10-03T12:15:29.780" v="8" actId="478"/>
          <ac:picMkLst>
            <pc:docMk/>
            <pc:sldMk cId="1803661795" sldId="381"/>
            <ac:picMk id="2054" creationId="{97E84D20-2404-C6EC-2734-A661E2A5C38F}"/>
          </ac:picMkLst>
        </pc:picChg>
        <pc:picChg chg="del">
          <ac:chgData name="Jojo Biel-Nielsen Dietz" userId="a703d5fc-93bb-4aa0-843f-2c32cebf5ea5" providerId="ADAL" clId="{B0F8C464-4F38-4E67-A08D-248597CFF41E}" dt="2024-10-03T12:15:30.764" v="10" actId="478"/>
          <ac:picMkLst>
            <pc:docMk/>
            <pc:sldMk cId="1803661795" sldId="381"/>
            <ac:picMk id="2056" creationId="{2527FCAF-9FA2-5200-84F2-4B5ED7C2E89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F74B8-51B1-4508-A29A-4F8EE7611C90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F7D69-05CF-4255-B67C-371D6A5430A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3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Minisymposium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36C54-6BDD-4C84-B9B4-E247491FF7B5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491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Del 10 gode råd om handsker ud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F7D69-05CF-4255-B67C-371D6A5430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61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Kig på deres prøver og se på fedtindhold.</a:t>
            </a:r>
          </a:p>
          <a:p>
            <a:r>
              <a:rPr lang="da-DK" dirty="0"/>
              <a:t>Del </a:t>
            </a:r>
            <a:r>
              <a:rPr lang="da-DK" dirty="0" err="1"/>
              <a:t>fedtindholdcreme</a:t>
            </a:r>
            <a:r>
              <a:rPr lang="da-DK" dirty="0"/>
              <a:t> frem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F7D69-05CF-4255-B67C-371D6A5430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41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F7D69-05CF-4255-B67C-371D6A5430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56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F7D69-05CF-4255-B67C-371D6A5430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99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Del 10 gode råd ud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F7D69-05CF-4255-B67C-371D6A5430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98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Sukkerknald forsøg startes + quiz deles ud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F7D69-05CF-4255-B67C-371D6A5430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0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Handske demonstration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F7D69-05CF-4255-B67C-371D6A5430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79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Handskemåler, find din egen størrelse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F7D69-05CF-4255-B67C-371D6A5430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43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Prøv bomuldshandsker under de handsker der passer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F7D69-05CF-4255-B67C-371D6A5430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64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Demonstration, og prøv selv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F7D69-05CF-4255-B67C-371D6A5430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11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9A716-9EE0-12B0-85EC-0AE07995E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28C8CF-E322-5ED2-FB4E-99D7C783D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D04B4-AE86-BBDA-9FD1-105E11E1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65BA-E860-42B1-AE15-73EAFBF1B9D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C2C3E-6AAB-1062-FD52-6A78ED95D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43A7D-9451-A852-2D6E-64838FB29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D4ED-CDF7-4635-A83E-FA5592E32D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73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61B6D-5151-42C3-4BAE-C3D0562AA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782B06-CA72-6C5E-A677-6D23CAD76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6C117-EAA7-6F75-3883-3B10CB5B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65BA-E860-42B1-AE15-73EAFBF1B9D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71636-7018-A127-0F42-293F22C9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1BE0C-733C-334C-0516-5AD870BD3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D4ED-CDF7-4635-A83E-FA5592E32D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3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5D0DA3-CA62-8AE6-C40F-824365AE13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59F89-5BFB-1592-AA1B-16934288D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8D627-1AE4-216F-CB85-C8C748A67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65BA-E860-42B1-AE15-73EAFBF1B9D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DE016-4B44-CB49-E920-F2FDCBDB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09224-1F6C-8645-7920-9726CAB37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D4ED-CDF7-4635-A83E-FA5592E32D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06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36536-A5F0-42EE-882A-ABF8CE24E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593A22D-C6BB-40DE-94C3-0AC103A85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9638B32-82DF-4C3E-A3FC-7541791CA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BCCB-98CF-4D3F-B219-6F6CEA0BF95A}" type="datetimeFigureOut">
              <a:rPr lang="da-DK" smtClean="0"/>
              <a:t>03-10-2024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847AB18-A84F-4894-8C2B-B4B3ABB6C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9DF2019-A312-426D-813F-1E5DEABB8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C8A6-5A81-4AB5-88AD-A0E8EF9D3F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0481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5B0E70B4-A0B5-4F10-B5AB-55CCA18CEA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E449F0-4B5C-4D1A-9498-4FC75468B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63F812B-B75C-48C1-8CC5-288225935B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36A3042-6CD8-479A-BDC7-F73E3DC3A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BCCB-98CF-4D3F-B219-6F6CEA0BF95A}" type="datetimeFigureOut">
              <a:rPr lang="da-DK" smtClean="0"/>
              <a:t>03-10-2024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B218E7D-EBAE-4308-A75F-A0EB88BC1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D67D217-EA5E-4766-B310-47DC2EF52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C8A6-5A81-4AB5-88AD-A0E8EF9D3FE1}" type="slidenum">
              <a:rPr lang="da-DK" smtClean="0"/>
              <a:t>‹nr.›</a:t>
            </a:fld>
            <a:endParaRPr lang="da-DK"/>
          </a:p>
        </p:txBody>
      </p:sp>
      <p:pic>
        <p:nvPicPr>
          <p:cNvPr id="11" name="Billede 10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C3D9AF4-A58F-4160-BCF6-153A6E2EF7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208" y="6067426"/>
            <a:ext cx="1628294" cy="392967"/>
          </a:xfrm>
          <a:prstGeom prst="rect">
            <a:avLst/>
          </a:prstGeom>
        </p:spPr>
      </p:pic>
      <p:pic>
        <p:nvPicPr>
          <p:cNvPr id="12" name="Billede 11" descr="Et billede, der indeholder tekst&#10;&#10;Automatisk genereret beskrivelse">
            <a:extLst>
              <a:ext uri="{FF2B5EF4-FFF2-40B4-BE49-F238E27FC236}">
                <a16:creationId xmlns:a16="http://schemas.microsoft.com/office/drawing/2014/main" id="{5908933E-3D63-49FA-82F7-9811424E89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2" y="6038850"/>
            <a:ext cx="2156428" cy="4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F177F-DCE0-8CFF-5407-554D39F7F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2C837-D7A3-2A36-5AEA-5EAFC0269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AFEE9-AA6F-621E-D6BE-C55864347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65BA-E860-42B1-AE15-73EAFBF1B9D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43F67-48E5-50FC-2102-BC593747C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9FDAE-25BD-BF16-5742-9BE8D3581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D4ED-CDF7-4635-A83E-FA5592E32D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3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8A25B-B106-5724-E1E8-06F8EC54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6AA76-C086-C970-A79C-09FD3E6C6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77F8F-24B6-5459-5D77-756AE4886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65BA-E860-42B1-AE15-73EAFBF1B9D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22796-19EF-063D-6FE0-4A6D5C830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3C13B-98DC-AB91-BFF2-A89CAE3C2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D4ED-CDF7-4635-A83E-FA5592E32D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6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2BAF7-A9D0-A383-84FE-5E0689A38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437EE-BCE3-3D98-73C8-01D6C6F7D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C1C9F2-15BC-6F53-485E-3AC8A046A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E88AE-B0D2-86DD-074A-61464FEA5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65BA-E860-42B1-AE15-73EAFBF1B9D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CCD82-719D-72A3-0F43-DAF852292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63BCD-AD89-F445-7617-92C469161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D4ED-CDF7-4635-A83E-FA5592E32D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1C5A8-CA57-49A9-0762-E258E229B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B7AC2-85A7-AF4D-5486-8453875CF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BB3666-7310-FD7D-8ADC-4F383DCFD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CC09AF-61A0-2493-AA63-E07CA83579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B3CC5F-CA1D-39D1-D0E7-5B3261150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A5A508-F919-E4CB-EED0-A47FA62A0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65BA-E860-42B1-AE15-73EAFBF1B9D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0CB24C-54CE-23B6-2A57-D6FC0D84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78D5BC-BDB0-6B2A-1645-5C17A3D50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D4ED-CDF7-4635-A83E-FA5592E32D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41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A2D84-62F5-3210-49B5-8E4D14CD6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D9D3E-CC07-67CB-8402-27C5A8DB3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65BA-E860-42B1-AE15-73EAFBF1B9D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74F3D5-5430-E8E8-0AEF-C050918BD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417731-5ACC-5353-A4DB-A2D306B1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D4ED-CDF7-4635-A83E-FA5592E32D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1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0EF397-D3F0-2E4A-EF65-8B1BE018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65BA-E860-42B1-AE15-73EAFBF1B9D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049FF5-A15B-E52E-B8EE-6E595E284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B4F81-4085-9F02-1A07-1926EB8A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D4ED-CDF7-4635-A83E-FA5592E32D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1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0FE6D-7B0C-EB1D-F9ED-5F1E86AC9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4A7EB-6C4F-BC6E-63A1-F83263116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127873-1ECB-D81B-1911-C1249E72B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54470E-36A2-4B2C-96AA-6097E5126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65BA-E860-42B1-AE15-73EAFBF1B9D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E5BE9-CE8E-1265-0E6D-442DB8AC1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45C7F-A243-D03B-5DF6-B53E24E53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D4ED-CDF7-4635-A83E-FA5592E32D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8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E6D0C-D04C-B568-B9D4-5293BAC2E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6F7A4B-E792-F40F-A2CE-54DECDC84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ABC4C-2905-B6A1-C3F2-4B5F860B3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C20F9A-345F-4B1D-6662-21D000613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65BA-E860-42B1-AE15-73EAFBF1B9D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3543E-308C-3673-0E85-AB5CD2E76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33F3D-3634-C046-1324-E85D2AC2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D4ED-CDF7-4635-A83E-FA5592E32D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C27F15-FCA7-3154-B28C-7011B2303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C39DFE-C461-120C-4EFD-6148282E5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7D517-FE33-18FE-4CEC-DFD192BB9F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1465BA-E860-42B1-AE15-73EAFBF1B9D4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C8DAF-4DEB-A455-C7B1-E02173D49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F76A4-2EAD-2BC3-9065-67F5E73BE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76D4ED-CDF7-4635-A83E-FA5592E32D3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5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98D117A-E2FC-41D7-8832-C89589F0E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96A2871-11E1-4835-8445-871194A9A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BBBEB23-B0CF-455F-8910-A0718C8642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DBCCB-98CF-4D3F-B219-6F6CEA0BF95A}" type="datetimeFigureOut">
              <a:rPr lang="da-DK" smtClean="0"/>
              <a:t>03-10-2024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D359C1A-AEA6-466D-A533-46B6DF1C5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AEB1493-1B46-4C94-B971-77A0A2CC8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CC8A6-5A81-4AB5-88AD-A0E8EF9D3F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577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VjZAUpMKMk?start=1&amp;feature=oembed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C3EF1-0ABD-4F3E-B8C5-BE99CFED1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95843"/>
            <a:ext cx="9144000" cy="1133157"/>
          </a:xfrm>
        </p:spPr>
        <p:txBody>
          <a:bodyPr>
            <a:normAutofit fontScale="90000"/>
          </a:bodyPr>
          <a:lstStyle/>
          <a:p>
            <a:r>
              <a:rPr lang="da-DK" sz="5400" dirty="0"/>
              <a:t>Hold din hud sund ved godt arbejde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99816CF-22FE-4F85-8B8A-E58C11CD61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7424" y="4344598"/>
            <a:ext cx="9144000" cy="1655762"/>
          </a:xfrm>
        </p:spPr>
        <p:txBody>
          <a:bodyPr>
            <a:normAutofit/>
          </a:bodyPr>
          <a:lstStyle/>
          <a:p>
            <a:r>
              <a:rPr lang="da-DK" dirty="0" err="1"/>
              <a:t>PhD</a:t>
            </a:r>
            <a:r>
              <a:rPr lang="da-DK" dirty="0"/>
              <a:t>, seniorforsker, læge Jojo Biel-Nielsen Dietz</a:t>
            </a:r>
          </a:p>
          <a:p>
            <a:r>
              <a:rPr lang="da-DK" dirty="0"/>
              <a:t>Projektsygeplejerske Anne Marie Topp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172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F5E30-AEAA-9F7C-4A87-FD9EE21F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FORSØG MED SUKKERKNALDER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052CE5-4664-9524-F968-BC7B89AC62D3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b="1" dirty="0"/>
              <a:t>Glas 1: </a:t>
            </a:r>
            <a:br>
              <a:rPr lang="da-DK" b="1" dirty="0"/>
            </a:br>
            <a:r>
              <a:rPr lang="da-DK" b="1" dirty="0"/>
              <a:t>		</a:t>
            </a:r>
            <a:r>
              <a:rPr lang="da-DK" dirty="0"/>
              <a:t>Put sukkerknalden direkte i vandet</a:t>
            </a:r>
          </a:p>
          <a:p>
            <a:endParaRPr lang="da-DK" b="1" dirty="0"/>
          </a:p>
          <a:p>
            <a:pPr marL="0" indent="0">
              <a:buNone/>
            </a:pPr>
            <a:r>
              <a:rPr lang="da-DK" b="1" dirty="0"/>
              <a:t>Glas 2: </a:t>
            </a:r>
          </a:p>
          <a:p>
            <a:pPr marL="0" indent="0">
              <a:buNone/>
            </a:pPr>
            <a:r>
              <a:rPr lang="da-DK" dirty="0"/>
              <a:t>		Smør sukkerknalden ind i håndcreme inden du putter den i 			vandet</a:t>
            </a:r>
          </a:p>
          <a:p>
            <a:endParaRPr lang="da-DK" b="1" dirty="0"/>
          </a:p>
          <a:p>
            <a:pPr marL="0" indent="0">
              <a:buNone/>
            </a:pPr>
            <a:r>
              <a:rPr lang="da-DK" b="1" dirty="0"/>
              <a:t>Glas 3: </a:t>
            </a:r>
          </a:p>
          <a:p>
            <a:pPr marL="0" indent="0">
              <a:buNone/>
            </a:pPr>
            <a:r>
              <a:rPr lang="da-DK" dirty="0"/>
              <a:t>		Put sukkerknalden i en handske inden du putter den i vandet</a:t>
            </a:r>
          </a:p>
          <a:p>
            <a:endParaRPr lang="da-DK" b="1" dirty="0"/>
          </a:p>
          <a:p>
            <a:pPr marL="0" indent="0">
              <a:buNone/>
            </a:pPr>
            <a:r>
              <a:rPr lang="da-DK" b="1" dirty="0"/>
              <a:t>Noter ned på papiret, hvor længe i tror der går inden sukkerknalden er opløst i hvert glas.</a:t>
            </a:r>
            <a:endParaRPr lang="en-US" b="1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FCF90821-48F4-768E-B3B8-9442A0625450}"/>
              </a:ext>
            </a:extLst>
          </p:cNvPr>
          <p:cNvSpPr/>
          <p:nvPr/>
        </p:nvSpPr>
        <p:spPr>
          <a:xfrm>
            <a:off x="11261332" y="493158"/>
            <a:ext cx="379287" cy="3904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6015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F5E30-AEAA-9F7C-4A87-FD9EE21F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Vælg den rigtige type handsker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052CE5-4664-9524-F968-BC7B89AC62D3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Afhænger af arbejdsopgave!</a:t>
            </a:r>
          </a:p>
          <a:p>
            <a:endParaRPr lang="da-DK" dirty="0"/>
          </a:p>
          <a:p>
            <a:r>
              <a:rPr lang="da-DK" dirty="0"/>
              <a:t>Ved våde aktiviteter skal handskerne være vandtætte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Ved arbejde med hænderne nedsænket i vand bør man have handsker, der har så lang manchet, så håndled også er beskyttede og der ikke trænger vand ned i handsken.</a:t>
            </a:r>
          </a:p>
          <a:p>
            <a:endParaRPr lang="da-DK" dirty="0"/>
          </a:p>
          <a:p>
            <a:r>
              <a:rPr lang="da-DK" dirty="0"/>
              <a:t>Vælg altid CE mærkede handsker!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39EA430-2934-43D6-A84D-FB86F17B5956}"/>
              </a:ext>
            </a:extLst>
          </p:cNvPr>
          <p:cNvSpPr/>
          <p:nvPr/>
        </p:nvSpPr>
        <p:spPr>
          <a:xfrm>
            <a:off x="11261332" y="493158"/>
            <a:ext cx="379287" cy="3904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8333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F5E30-AEAA-9F7C-4A87-FD9EE21F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Vælg den rigtige type handsker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052CE5-4664-9524-F968-BC7B89AC62D3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75624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b="1" dirty="0"/>
              <a:t>Engangshandsker:</a:t>
            </a:r>
          </a:p>
          <a:p>
            <a:r>
              <a:rPr lang="da-DK" dirty="0"/>
              <a:t>Må IKKE genbruges!</a:t>
            </a:r>
          </a:p>
          <a:p>
            <a:r>
              <a:rPr lang="da-DK" dirty="0"/>
              <a:t>Selvom handskerne ser hele ud, kan man risikere at få allergifremkaldende og hudirriterende stoffer på huden, når man tager handsken på igen, og man risikerer den ikke længere er modstandsdygtig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Flergangshandsker:</a:t>
            </a:r>
          </a:p>
          <a:p>
            <a:r>
              <a:rPr lang="da-DK" dirty="0"/>
              <a:t>Kraftigere materiale og </a:t>
            </a:r>
            <a:r>
              <a:rPr lang="da-DK" dirty="0" err="1"/>
              <a:t>velouriseret</a:t>
            </a:r>
            <a:endParaRPr lang="da-DK" dirty="0"/>
          </a:p>
          <a:p>
            <a:r>
              <a:rPr lang="da-DK" dirty="0"/>
              <a:t>Skal hænges med åbningen opad efter brug</a:t>
            </a:r>
          </a:p>
          <a:p>
            <a:r>
              <a:rPr lang="da-DK" dirty="0"/>
              <a:t>Del ikke handsker med andre!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F3787E-04D6-1A7E-35A7-428CDC172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638" y="815974"/>
            <a:ext cx="2953162" cy="55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30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C760D-8713-3FA4-56E1-2A5BE1F6E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Vælg den rigtige størrelse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AD12CA-7EF7-A838-B1E6-FBE4BE61C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353" y="1808488"/>
            <a:ext cx="8305293" cy="3874189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BD0F2FB7-9E89-F906-7D76-1528A3E1A6AD}"/>
              </a:ext>
            </a:extLst>
          </p:cNvPr>
          <p:cNvSpPr/>
          <p:nvPr/>
        </p:nvSpPr>
        <p:spPr>
          <a:xfrm>
            <a:off x="11261332" y="493158"/>
            <a:ext cx="379287" cy="3904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6224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C263E-6CEB-B6A3-78F1-F5A19A099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Bomuldshandsker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5BB91-00AD-CE5B-F4B7-A162CF3AB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96166" cy="4351338"/>
          </a:xfrm>
        </p:spPr>
        <p:txBody>
          <a:bodyPr/>
          <a:lstStyle/>
          <a:p>
            <a:r>
              <a:rPr lang="da-DK" dirty="0"/>
              <a:t>Handsker holder sveden inde, så hænderne bliver fugtige</a:t>
            </a:r>
          </a:p>
          <a:p>
            <a:r>
              <a:rPr lang="da-DK" dirty="0"/>
              <a:t>Ved langvarig/hyppig handskebrug, kan det give irritation af huden</a:t>
            </a:r>
          </a:p>
          <a:p>
            <a:r>
              <a:rPr lang="da-DK" dirty="0"/>
              <a:t>Bomuldshandsker under beskyttelseshandskerne kan opsuge den ophobede sved i handsken og modvirke irritation af huden.</a:t>
            </a:r>
          </a:p>
          <a:p>
            <a:r>
              <a:rPr lang="da-DK" dirty="0"/>
              <a:t>Når bomuldshandskerne bliver fugtige bør man skifte til et par nye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2E67A6-D43F-F15A-2054-A2F6B6454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366" y="128127"/>
            <a:ext cx="1857634" cy="6601746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6DC17EEC-D467-0C52-9932-F3E49A5927CB}"/>
              </a:ext>
            </a:extLst>
          </p:cNvPr>
          <p:cNvSpPr/>
          <p:nvPr/>
        </p:nvSpPr>
        <p:spPr>
          <a:xfrm>
            <a:off x="11261332" y="493158"/>
            <a:ext cx="379287" cy="3904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3769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2AA5E-48BB-4E85-26BC-9467D78A9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Korrekt aftagning af handsker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7EA33-D0AA-59AA-154B-27482C8C4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505" y="1547401"/>
            <a:ext cx="3086531" cy="20576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EF366F-1E47-2B34-A52C-A762F5B74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749" y="1547401"/>
            <a:ext cx="3029373" cy="2095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DD5913-F8AD-87E1-920F-EA1661A0D4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1420" y="1566453"/>
            <a:ext cx="3057952" cy="20767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C2F991-8396-851C-BDF0-95F40DE54F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005" y="4019458"/>
            <a:ext cx="3077004" cy="20862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B109E3-9A23-8EB7-2B2F-D9D5F2B6A0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5661" y="4009932"/>
            <a:ext cx="3086531" cy="20957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F0A19F-2377-7995-5C39-A4B01FCD65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1797" y="4019458"/>
            <a:ext cx="3096057" cy="2105319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107F0B60-E78A-9DD2-F461-9EA4E609E8B0}"/>
              </a:ext>
            </a:extLst>
          </p:cNvPr>
          <p:cNvSpPr/>
          <p:nvPr/>
        </p:nvSpPr>
        <p:spPr>
          <a:xfrm>
            <a:off x="11261332" y="493158"/>
            <a:ext cx="379287" cy="3904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8576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29EF0E-BEA6-9115-9D19-5702CDC0D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10 gode råd om brug af handsker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B30187B-EB98-AC99-3ECB-7D63CB3CB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da-DK" sz="2000" dirty="0"/>
              <a:t>Handsker skal vælges, så de passer til opgaven</a:t>
            </a:r>
          </a:p>
          <a:p>
            <a:pPr marL="457200" indent="-457200">
              <a:buFont typeface="+mj-lt"/>
              <a:buAutoNum type="arabicParenR"/>
            </a:pPr>
            <a:r>
              <a:rPr lang="da-DK" sz="2000" dirty="0"/>
              <a:t>Vælg altid handsker, der er CE-mærkede</a:t>
            </a:r>
          </a:p>
          <a:p>
            <a:pPr marL="457200" indent="-457200">
              <a:buFont typeface="+mj-lt"/>
              <a:buAutoNum type="arabicParenR"/>
            </a:pPr>
            <a:r>
              <a:rPr lang="da-DK" sz="2000" dirty="0"/>
              <a:t>Brug handsker i så lang tid, som det er nødvendigt, men i så kort tid som muligt</a:t>
            </a:r>
          </a:p>
          <a:p>
            <a:pPr marL="457200" indent="-457200">
              <a:buFont typeface="+mj-lt"/>
              <a:buAutoNum type="arabicParenR"/>
            </a:pPr>
            <a:r>
              <a:rPr lang="da-DK" sz="2000" dirty="0"/>
              <a:t>Handsker skal være hele, rene og tørre indvendigt (det samme bør hænderne være)</a:t>
            </a:r>
          </a:p>
          <a:p>
            <a:pPr marL="457200" indent="-457200">
              <a:buFont typeface="+mj-lt"/>
              <a:buAutoNum type="arabicParenR"/>
            </a:pPr>
            <a:r>
              <a:rPr lang="da-DK" sz="2000" dirty="0"/>
              <a:t>Undgå fingerringe og lange negle inde i handsken</a:t>
            </a:r>
          </a:p>
          <a:p>
            <a:pPr marL="457200" indent="-457200">
              <a:buFont typeface="+mj-lt"/>
              <a:buAutoNum type="arabicParenR"/>
            </a:pPr>
            <a:r>
              <a:rPr lang="da-DK" sz="2000" dirty="0"/>
              <a:t>Brug bomuldshandsker inden under beskyttelseshandsken</a:t>
            </a:r>
          </a:p>
          <a:p>
            <a:pPr marL="457200" indent="-457200">
              <a:buFont typeface="+mj-lt"/>
              <a:buAutoNum type="arabicParenR"/>
            </a:pPr>
            <a:r>
              <a:rPr lang="da-DK" sz="2000" dirty="0"/>
              <a:t>Handsker til flergangsbrug er personlige</a:t>
            </a:r>
          </a:p>
          <a:p>
            <a:pPr marL="457200" indent="-457200">
              <a:buFont typeface="+mj-lt"/>
              <a:buAutoNum type="arabicParenR"/>
            </a:pPr>
            <a:r>
              <a:rPr lang="da-DK" sz="2000" dirty="0"/>
              <a:t>Engangshandsker er handsker til én gangs brug</a:t>
            </a:r>
          </a:p>
          <a:p>
            <a:pPr marL="457200" indent="-457200">
              <a:buFont typeface="+mj-lt"/>
              <a:buAutoNum type="arabicParenR"/>
            </a:pPr>
            <a:r>
              <a:rPr lang="da-DK" sz="2000" dirty="0"/>
              <a:t>Vælg den rigtige handskestørrelse</a:t>
            </a:r>
          </a:p>
          <a:p>
            <a:pPr marL="457200" indent="-457200">
              <a:buFont typeface="+mj-lt"/>
              <a:buAutoNum type="arabicParenR"/>
            </a:pPr>
            <a:r>
              <a:rPr lang="da-DK" sz="2000" dirty="0"/>
              <a:t>Vær omhyggelig med at tage handskerne af uden at berøre handskens yderside. Herved undgås kontakt med stoffer, der kan give allergi eller irritation af huden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4332ACD-A693-4ED6-8C3B-ABC8040F0814}"/>
              </a:ext>
            </a:extLst>
          </p:cNvPr>
          <p:cNvSpPr/>
          <p:nvPr/>
        </p:nvSpPr>
        <p:spPr>
          <a:xfrm>
            <a:off x="11261332" y="493158"/>
            <a:ext cx="379287" cy="3904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2616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D8B51-D50B-8880-43E9-2F6C42641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OBS man kan være allergisk overfor handsker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ED5813-BEDC-1DEB-CBF1-8BFFCD5A2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094" y="1537949"/>
            <a:ext cx="724355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2400" b="1" dirty="0"/>
              <a:t>Latex:</a:t>
            </a:r>
          </a:p>
          <a:p>
            <a:r>
              <a:rPr lang="da-DK" sz="2400" dirty="0"/>
              <a:t>Forebyg latex allergi ved at bruge ikke-pudrede handsker med et lavt indhold af latexprotein.</a:t>
            </a:r>
          </a:p>
          <a:p>
            <a:r>
              <a:rPr lang="da-DK" sz="2400" dirty="0"/>
              <a:t>Personer med håndeksem bør ikke anvende latexhandsker! Brug i stedet syntetisk gummi eller vinyl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b="1" dirty="0"/>
              <a:t>Gummikemikalier:</a:t>
            </a:r>
          </a:p>
          <a:p>
            <a:r>
              <a:rPr lang="da-DK" sz="2400" dirty="0"/>
              <a:t>Tilsættes handsken,  så den bliver mere elastisk og holdbar.</a:t>
            </a:r>
          </a:p>
          <a:p>
            <a:r>
              <a:rPr lang="da-DK" sz="2400" dirty="0"/>
              <a:t>Kan undgås ved at bruge: Acceleratorfri engangshandsker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0602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B5EFC-042A-83BB-01E5-882DDB666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Håndvask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6CFB8-6415-89F7-32DD-EF84D7157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459" y="1527674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da-DK" dirty="0"/>
              <a:t>Gør hænderne våde, inden du kommer sæbe på</a:t>
            </a:r>
          </a:p>
          <a:p>
            <a:r>
              <a:rPr lang="da-DK" dirty="0"/>
              <a:t>Brug lunkent vand</a:t>
            </a:r>
          </a:p>
          <a:p>
            <a:r>
              <a:rPr lang="da-DK" dirty="0"/>
              <a:t>Brug parfume-fri sæbe</a:t>
            </a:r>
          </a:p>
          <a:p>
            <a:r>
              <a:rPr lang="da-DK" dirty="0"/>
              <a:t>Skyl sæben helt af</a:t>
            </a:r>
          </a:p>
          <a:p>
            <a:r>
              <a:rPr lang="da-DK" dirty="0"/>
              <a:t>Tør hænderne grundigt</a:t>
            </a:r>
          </a:p>
          <a:p>
            <a:r>
              <a:rPr lang="da-DK" dirty="0"/>
              <a:t>Bruger du engangspapirhåndklæde, så dup hænderne tørre i stedet for at gnide papiret hen over huden.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Udskift håndvask med håndsprit, hvis dine hænder ikke er våde eller synligt snavsede.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141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AD8498-D08D-A1F0-852C-639FEEE44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PAUSE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A8B1823-0CB2-1D2A-52F9-A63A653F8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7544"/>
            <a:ext cx="10515600" cy="4351338"/>
          </a:xfrm>
        </p:spPr>
        <p:txBody>
          <a:bodyPr/>
          <a:lstStyle/>
          <a:p>
            <a:r>
              <a:rPr lang="da-DK" dirty="0"/>
              <a:t>5 minutter</a:t>
            </a:r>
          </a:p>
        </p:txBody>
      </p:sp>
    </p:spTree>
    <p:extLst>
      <p:ext uri="{BB962C8B-B14F-4D97-AF65-F5344CB8AC3E}">
        <p14:creationId xmlns:p14="http://schemas.microsoft.com/office/powerpoint/2010/main" val="1098967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D928-4430-92A6-5ACE-8CD738CA8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Huden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0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3379-6B1E-CFB4-E701-1B9B8A04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Håndsprit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06110-CE1A-E377-1BEE-C01421C24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417"/>
            <a:ext cx="10515600" cy="4351338"/>
          </a:xfrm>
        </p:spPr>
        <p:txBody>
          <a:bodyPr/>
          <a:lstStyle/>
          <a:p>
            <a:r>
              <a:rPr lang="da-DK" dirty="0"/>
              <a:t>Brug håndsprit med tilsat glycerin / glycerol</a:t>
            </a:r>
          </a:p>
          <a:p>
            <a:r>
              <a:rPr lang="da-DK" dirty="0"/>
              <a:t>Bør være uden </a:t>
            </a:r>
            <a:r>
              <a:rPr lang="da-DK" dirty="0" err="1"/>
              <a:t>klorhexidin</a:t>
            </a:r>
            <a:endParaRPr lang="da-DK" dirty="0"/>
          </a:p>
          <a:p>
            <a:r>
              <a:rPr lang="da-DK" dirty="0"/>
              <a:t>Bør være parfume-fri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784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D74DD-B096-5055-8D36-06EF047A0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Undlad fingerringe på arbejdet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B13F3-69B8-687B-41FC-4C1622C5A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Lange negle og fingerringe kan slide på handskematerialet</a:t>
            </a:r>
          </a:p>
          <a:p>
            <a:r>
              <a:rPr lang="da-DK" dirty="0"/>
              <a:t>Der kan samle sig sæberester og fugt under ringene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238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40063-1F4F-374B-5ED6-61F0E73F4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43" y="146005"/>
            <a:ext cx="10515600" cy="1325563"/>
          </a:xfrm>
        </p:spPr>
        <p:txBody>
          <a:bodyPr/>
          <a:lstStyle/>
          <a:p>
            <a:r>
              <a:rPr lang="da-DK"/>
              <a:t>Håndcreme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D284B7-5B2A-D081-31CB-1A300FBCD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00" y="1471568"/>
            <a:ext cx="6489306" cy="4387474"/>
          </a:xfrm>
          <a:prstGeom prst="rect">
            <a:avLst/>
          </a:prstGeom>
        </p:spPr>
      </p:pic>
      <p:pic>
        <p:nvPicPr>
          <p:cNvPr id="14" name="Billede 13" descr="Et billede, der indeholder tekst, toiletartikler, Hudpleje, Husholdningsartikler&#10;&#10;Automatisk genereret beskrivelse">
            <a:extLst>
              <a:ext uri="{FF2B5EF4-FFF2-40B4-BE49-F238E27FC236}">
                <a16:creationId xmlns:a16="http://schemas.microsoft.com/office/drawing/2014/main" id="{A6502956-BF09-44F8-BBB3-E2CFFA4C09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31" y="1448451"/>
            <a:ext cx="4659764" cy="1820401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E70FCE03-AA6B-07D2-6717-9BDE18BA6947}"/>
              </a:ext>
            </a:extLst>
          </p:cNvPr>
          <p:cNvSpPr/>
          <p:nvPr/>
        </p:nvSpPr>
        <p:spPr>
          <a:xfrm>
            <a:off x="11261332" y="493158"/>
            <a:ext cx="379287" cy="3904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9227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1785-C1D9-F559-FAB3-69ED63A3F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Gode vaner uden for arbejdet!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96B35B-FBDB-5E42-36C2-A32AB0867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663" y="1690688"/>
            <a:ext cx="8249801" cy="41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9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0BD5E-0740-7D60-EACF-A221084EE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Håndeksem – hvad nu?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97341-1DF7-299C-01D2-A4A5ECB65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771"/>
            <a:ext cx="10515600" cy="4351338"/>
          </a:xfrm>
        </p:spPr>
        <p:txBody>
          <a:bodyPr>
            <a:normAutofit/>
          </a:bodyPr>
          <a:lstStyle/>
          <a:p>
            <a:r>
              <a:rPr lang="da-DK" sz="2400" dirty="0"/>
              <a:t>Man kan ikke umiddelbart se, hvad der er årsag til at man har fået håndeksem. </a:t>
            </a:r>
          </a:p>
          <a:p>
            <a:r>
              <a:rPr lang="da-DK" sz="2400" dirty="0"/>
              <a:t>Derfor er det vigtigt at blive undersøgt af en hudlæge tidligt i forløbet.</a:t>
            </a:r>
          </a:p>
          <a:p>
            <a:r>
              <a:rPr lang="da-DK" sz="2400" dirty="0"/>
              <a:t>Lægen undersøger for allergier med lappetest og eventuelt priktest.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574B1B-C893-C455-C506-B1A1F28A4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162" y="3429000"/>
            <a:ext cx="8373644" cy="34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18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0BD5E-0740-7D60-EACF-A221084EE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Behandling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97341-1DF7-299C-01D2-A4A5ECB65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771"/>
            <a:ext cx="10515600" cy="4351338"/>
          </a:xfrm>
        </p:spPr>
        <p:txBody>
          <a:bodyPr>
            <a:normAutofit/>
          </a:bodyPr>
          <a:lstStyle/>
          <a:p>
            <a:r>
              <a:rPr lang="da-DK" sz="2400" dirty="0"/>
              <a:t>Eksem skal behandles hurtigt og effektivt for at modvirke, at der opstår betændelse eller vedvarende eksemforandringer.</a:t>
            </a:r>
          </a:p>
          <a:p>
            <a:endParaRPr lang="da-DK" sz="2400" dirty="0"/>
          </a:p>
          <a:p>
            <a:r>
              <a:rPr lang="da-DK" sz="2400" dirty="0"/>
              <a:t>Førstevalg er typisk binyrebarkhormoncreme, der ofte bringer eksem udbruddet til ro på få dage. </a:t>
            </a:r>
          </a:p>
          <a:p>
            <a:endParaRPr lang="da-DK" sz="2400" dirty="0"/>
          </a:p>
          <a:p>
            <a:r>
              <a:rPr lang="da-DK" sz="2400" dirty="0"/>
              <a:t>Når eksemet er i ro aftrappes behandlingen langsomt.</a:t>
            </a:r>
          </a:p>
          <a:p>
            <a:endParaRPr lang="da-DK" sz="2400" dirty="0"/>
          </a:p>
          <a:p>
            <a:r>
              <a:rPr lang="da-DK" sz="2400" dirty="0"/>
              <a:t>Sideløbende fugtighedscreme er en vigtig del af behandlingen.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8337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511CFB-C4B7-F9D1-0469-7EAFBC830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Er det arbejdsbetinget?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60A62D-37BF-C8F8-32CC-F22517DD7F49}"/>
              </a:ext>
            </a:extLst>
          </p:cNvPr>
          <p:cNvSpPr txBox="1">
            <a:spLocks/>
          </p:cNvSpPr>
          <p:nvPr/>
        </p:nvSpPr>
        <p:spPr>
          <a:xfrm>
            <a:off x="838200" y="156877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/>
              <a:t>Hvis du har mistanke om, at dit eksem skyldes dit arbejde, bør du tale med din læge om det.</a:t>
            </a:r>
          </a:p>
          <a:p>
            <a:endParaRPr lang="da-DK" sz="2400" dirty="0"/>
          </a:p>
          <a:p>
            <a:r>
              <a:rPr lang="da-DK" sz="2400" dirty="0"/>
              <a:t>Din læge har pligt til at melde det til Arbejdsmarkedets Erhvervssikring (AES).</a:t>
            </a:r>
          </a:p>
        </p:txBody>
      </p:sp>
    </p:spTree>
    <p:extLst>
      <p:ext uri="{BB962C8B-B14F-4D97-AF65-F5344CB8AC3E}">
        <p14:creationId xmlns:p14="http://schemas.microsoft.com/office/powerpoint/2010/main" val="3028786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20ED1-6043-1635-BEBD-BF8AEB76A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Gode råd om arbejdsbetinget eksem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64A00-9BBF-E36E-7C77-74BC11331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973844" cy="4802187"/>
          </a:xfrm>
        </p:spPr>
        <p:txBody>
          <a:bodyPr>
            <a:normAutofit fontScale="77500" lnSpcReduction="20000"/>
          </a:bodyPr>
          <a:lstStyle/>
          <a:p>
            <a:r>
              <a:rPr lang="da-DK" sz="2800" dirty="0"/>
              <a:t>Lad være med at sige dit job op. Har du svært eksem, så bliv evt. sygemeldt i en periode.</a:t>
            </a:r>
          </a:p>
          <a:p>
            <a:endParaRPr lang="da-DK" dirty="0"/>
          </a:p>
          <a:p>
            <a:r>
              <a:rPr lang="da-DK" dirty="0"/>
              <a:t>Gem relevante papirer fra læger og myndigheder</a:t>
            </a:r>
          </a:p>
          <a:p>
            <a:endParaRPr lang="da-DK" dirty="0"/>
          </a:p>
          <a:p>
            <a:r>
              <a:rPr lang="da-DK" dirty="0"/>
              <a:t>Gem kvitteringer på dine udgifter (du kan evt. få pengene igen, hvis eksemet bliver anerkendt som en arbejdsbetinget sygdom)</a:t>
            </a:r>
          </a:p>
          <a:p>
            <a:endParaRPr lang="da-DK" dirty="0"/>
          </a:p>
          <a:p>
            <a:r>
              <a:rPr lang="da-DK" dirty="0"/>
              <a:t>Forstå, hvad din sygdom betyder for dit arbejde, for dig derhjemme og for fremtiden</a:t>
            </a:r>
          </a:p>
          <a:p>
            <a:endParaRPr lang="da-DK" dirty="0"/>
          </a:p>
          <a:p>
            <a:r>
              <a:rPr lang="da-DK" dirty="0"/>
              <a:t>Sagsbehandling tager tid. Lad ikke sagen fylde din hverdag.</a:t>
            </a:r>
          </a:p>
          <a:p>
            <a:endParaRPr lang="da-DK" dirty="0"/>
          </a:p>
          <a:p>
            <a:r>
              <a:rPr lang="da-DK" dirty="0"/>
              <a:t>Vær forberedt på, at ikke alle får medhold i deres arbejdsskadeansøgning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0412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76602-A1AD-895A-0B1D-397A0E73E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Anmeldelse af hudlidelse som arbejdsskade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EE326-A39B-4670-142B-D3146E385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Læger har pligt til at anmelde formodede arbejdsbetingede sygdomme.</a:t>
            </a:r>
          </a:p>
          <a:p>
            <a:r>
              <a:rPr lang="da-DK" dirty="0"/>
              <a:t>Du beslutter herefter selv om du ønsker, at AES skal viderebehandle sagen.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Rent praktisk:</a:t>
            </a:r>
          </a:p>
          <a:p>
            <a:r>
              <a:rPr lang="da-DK" dirty="0"/>
              <a:t>AES sender dig et kvitteringsbrev, når anmeldelsen er modtaget.</a:t>
            </a:r>
          </a:p>
          <a:p>
            <a:r>
              <a:rPr lang="da-DK" dirty="0"/>
              <a:t>Du har 7 dage fra modtagelsen, til at angive hvis du ikke ønsker sagen behandlet.</a:t>
            </a:r>
          </a:p>
          <a:p>
            <a:r>
              <a:rPr lang="da-DK" dirty="0"/>
              <a:t>Gem kvitteringsbrevet, for heri beskrives også reglerne for senere genoptagelse af sagen (om nødvendigt)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67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63B38-50A8-99EF-1CB9-B2BB175C4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Anmeldelse og din arbejdsgiver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92D41-2FB5-76A6-15CF-1C9A8CE64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I forbindelse med sagsbehandlingen vil AES ofte spørge din arbejdsgiver om de påvirkninger, du har været udsat for i dit arbejde.</a:t>
            </a:r>
          </a:p>
          <a:p>
            <a:endParaRPr lang="da-DK" dirty="0"/>
          </a:p>
          <a:p>
            <a:r>
              <a:rPr lang="da-DK" dirty="0"/>
              <a:t>I så fald oplyser AES også din arbejdsgiver om afgørelsen af arbejdsskaden og i den forbindelse diagnosen for din hudlidelse.</a:t>
            </a:r>
          </a:p>
          <a:p>
            <a:endParaRPr lang="da-DK" dirty="0"/>
          </a:p>
          <a:p>
            <a:r>
              <a:rPr lang="da-DK" dirty="0"/>
              <a:t>Din arbejdsgiver vil ikke modtage øvrige helbredsoplysninger.</a:t>
            </a:r>
          </a:p>
          <a:p>
            <a:endParaRPr lang="da-DK" dirty="0"/>
          </a:p>
          <a:p>
            <a:r>
              <a:rPr lang="da-DK" dirty="0"/>
              <a:t>Hvis du bliver tilkendt erstatning, er din arbejdsgiver lovpligtigt forsikret, således at det er forsikringen, der dækker erstatningssummen.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75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E7BA2-21BD-547E-F29C-558CF8926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Overhuden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691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37933-5085-3A3B-35B1-05B4D60CC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Erstatning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7D484-6E46-35E0-E5F7-F8AFF2CA8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/>
              <a:t>Betingelser for anerkendelse: </a:t>
            </a:r>
          </a:p>
          <a:p>
            <a:r>
              <a:rPr lang="da-DK" dirty="0"/>
              <a:t>Eksemet skal være opstået mens du arbejdede for en arbejdsgiver med hjemsted i DK. </a:t>
            </a:r>
          </a:p>
          <a:p>
            <a:r>
              <a:rPr lang="da-DK" dirty="0"/>
              <a:t>Det skal være opstået på grund af arbejdet.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I </a:t>
            </a:r>
            <a:r>
              <a:rPr lang="en-US" dirty="0" err="1"/>
              <a:t>nogle</a:t>
            </a:r>
            <a:r>
              <a:rPr lang="en-US" dirty="0"/>
              <a:t> </a:t>
            </a:r>
            <a:r>
              <a:rPr lang="en-US" dirty="0" err="1"/>
              <a:t>tilfælde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du </a:t>
            </a:r>
            <a:r>
              <a:rPr lang="en-US" dirty="0" err="1"/>
              <a:t>få</a:t>
            </a:r>
            <a:r>
              <a:rPr lang="en-US" dirty="0"/>
              <a:t> </a:t>
            </a:r>
            <a:r>
              <a:rPr lang="en-US" dirty="0" err="1"/>
              <a:t>godtgørelse</a:t>
            </a:r>
            <a:r>
              <a:rPr lang="en-US" dirty="0"/>
              <a:t> for </a:t>
            </a:r>
            <a:r>
              <a:rPr lang="en-US" dirty="0" err="1"/>
              <a:t>varigt</a:t>
            </a:r>
            <a:r>
              <a:rPr lang="en-US" dirty="0"/>
              <a:t> </a:t>
            </a:r>
            <a:r>
              <a:rPr lang="en-US" dirty="0" err="1"/>
              <a:t>mén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/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erstatning</a:t>
            </a:r>
            <a:r>
              <a:rPr lang="en-US" dirty="0"/>
              <a:t> for tab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erhvervsevne</a:t>
            </a:r>
            <a:r>
              <a:rPr lang="en-US" dirty="0"/>
              <a:t>. Du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muligvis</a:t>
            </a:r>
            <a:r>
              <a:rPr lang="en-US" dirty="0"/>
              <a:t> </a:t>
            </a:r>
            <a:r>
              <a:rPr lang="en-US" dirty="0" err="1"/>
              <a:t>også</a:t>
            </a:r>
            <a:r>
              <a:rPr lang="en-US" dirty="0"/>
              <a:t> </a:t>
            </a:r>
            <a:r>
              <a:rPr lang="en-US" dirty="0" err="1"/>
              <a:t>få</a:t>
            </a:r>
            <a:r>
              <a:rPr lang="en-US" dirty="0"/>
              <a:t> </a:t>
            </a:r>
            <a:r>
              <a:rPr lang="en-US" dirty="0" err="1"/>
              <a:t>dækket</a:t>
            </a:r>
            <a:r>
              <a:rPr lang="en-US" dirty="0"/>
              <a:t> </a:t>
            </a:r>
            <a:r>
              <a:rPr lang="en-US" dirty="0" err="1"/>
              <a:t>nogle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dine </a:t>
            </a:r>
            <a:r>
              <a:rPr lang="en-US" dirty="0" err="1"/>
              <a:t>omkostninger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cremer</a:t>
            </a:r>
            <a:r>
              <a:rPr lang="en-US" dirty="0"/>
              <a:t> med </a:t>
            </a:r>
            <a:r>
              <a:rPr lang="en-US" dirty="0" err="1"/>
              <a:t>videre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837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6A7C7-6272-282F-6C1A-AD913FAFB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Undgå håndeksem</a:t>
            </a:r>
            <a:endParaRPr lang="en-US" dirty="0"/>
          </a:p>
        </p:txBody>
      </p:sp>
      <p:pic>
        <p:nvPicPr>
          <p:cNvPr id="4" name="Online Media 3" title="Pas på dine hænder -  Undgå håndeksem">
            <a:hlinkClick r:id="" action="ppaction://media"/>
            <a:extLst>
              <a:ext uri="{FF2B5EF4-FFF2-40B4-BE49-F238E27FC236}">
                <a16:creationId xmlns:a16="http://schemas.microsoft.com/office/drawing/2014/main" id="{9FF48737-54B5-2C82-6C1C-0578531FF4A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4725" y="1825625"/>
            <a:ext cx="77009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3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D4181-1E85-E0D6-87ED-54E38D7A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5539" y="2615165"/>
            <a:ext cx="1565953" cy="1325563"/>
          </a:xfrm>
        </p:spPr>
        <p:txBody>
          <a:bodyPr/>
          <a:lstStyle/>
          <a:p>
            <a:r>
              <a:rPr lang="da-DK" dirty="0"/>
              <a:t>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011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E77EE-DB85-91D8-22AF-703CDF194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0B8D8-F3BB-B0EB-75DE-0C53A5035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800" dirty="0"/>
              <a:t>Inflammatorisk, kløende hudlidelse </a:t>
            </a:r>
          </a:p>
          <a:p>
            <a:r>
              <a:rPr lang="da-DK" sz="2800" b="1" dirty="0"/>
              <a:t>Akut fase: </a:t>
            </a:r>
            <a:r>
              <a:rPr lang="da-DK" sz="2800" dirty="0"/>
              <a:t>rødme, hævelse, blærer</a:t>
            </a:r>
          </a:p>
          <a:p>
            <a:r>
              <a:rPr lang="da-DK" sz="2800" b="1" dirty="0"/>
              <a:t>Kronisk fase: </a:t>
            </a:r>
            <a:r>
              <a:rPr lang="da-DK" sz="2800" dirty="0"/>
              <a:t>afskalning, fortykket hud, revner</a:t>
            </a:r>
          </a:p>
          <a:p>
            <a:pPr marL="0" indent="0">
              <a:buNone/>
            </a:pPr>
            <a:endParaRPr lang="da-DK" sz="2800" dirty="0"/>
          </a:p>
          <a:p>
            <a:pPr marL="0" indent="0">
              <a:buNone/>
            </a:pPr>
            <a:r>
              <a:rPr lang="da-DK" sz="2800" dirty="0"/>
              <a:t>90% af eksemer sidder på hænderne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sz="2800" dirty="0"/>
              <a:t>Hver 10. dansker oplever håndeksem </a:t>
            </a:r>
          </a:p>
          <a:p>
            <a:pPr marL="0" indent="0">
              <a:buNone/>
            </a:pPr>
            <a:r>
              <a:rPr lang="da-DK" dirty="0"/>
              <a:t>i løbet af ét år.</a:t>
            </a:r>
            <a:endParaRPr lang="da-DK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372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19677-BDB7-ED4F-14B3-B546C51CA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Årsager til håndeksem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489220-DADE-2F86-EB94-944EF647C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915" y="2042919"/>
            <a:ext cx="8202170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78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35034C-F47A-2CCA-6D43-253EE4AF6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752" y="1825625"/>
            <a:ext cx="5426291" cy="345988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1642A91-3BDA-C615-1B9E-E811EECF2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 dirty="0" err="1"/>
              <a:t>Irritativt</a:t>
            </a:r>
            <a:r>
              <a:rPr lang="da-DK" dirty="0"/>
              <a:t> kontakteksem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8F9FDD-B457-B09B-38E1-DDDD393D5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26051" cy="4351338"/>
          </a:xfrm>
        </p:spPr>
        <p:txBody>
          <a:bodyPr>
            <a:normAutofit/>
          </a:bodyPr>
          <a:lstStyle/>
          <a:p>
            <a:r>
              <a:rPr lang="en-US" sz="2000" dirty="0"/>
              <a:t>Den </a:t>
            </a:r>
            <a:r>
              <a:rPr lang="en-US" sz="2000" dirty="0" err="1"/>
              <a:t>almindeligste</a:t>
            </a:r>
            <a:r>
              <a:rPr lang="en-US" sz="2000" dirty="0"/>
              <a:t> form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err="1"/>
              <a:t>Huden</a:t>
            </a:r>
            <a:r>
              <a:rPr lang="en-US" sz="2000" dirty="0"/>
              <a:t> </a:t>
            </a:r>
            <a:r>
              <a:rPr lang="en-US" sz="2000" dirty="0" err="1"/>
              <a:t>udsættes</a:t>
            </a:r>
            <a:r>
              <a:rPr lang="en-US" sz="2000" dirty="0"/>
              <a:t> for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større</a:t>
            </a:r>
            <a:r>
              <a:rPr lang="en-US" sz="2000" dirty="0"/>
              <a:t> </a:t>
            </a:r>
            <a:r>
              <a:rPr lang="en-US" sz="2000" dirty="0" err="1"/>
              <a:t>belastning</a:t>
            </a:r>
            <a:r>
              <a:rPr lang="en-US" sz="2000" dirty="0"/>
              <a:t>, end den </a:t>
            </a:r>
            <a:r>
              <a:rPr lang="en-US" sz="2000" dirty="0" err="1"/>
              <a:t>kan</a:t>
            </a:r>
            <a:r>
              <a:rPr lang="en-US" sz="2000" dirty="0"/>
              <a:t> </a:t>
            </a:r>
            <a:r>
              <a:rPr lang="en-US" sz="2000" dirty="0" err="1"/>
              <a:t>tåle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Alle </a:t>
            </a:r>
            <a:r>
              <a:rPr lang="en-US" sz="2000" dirty="0" err="1"/>
              <a:t>kan</a:t>
            </a:r>
            <a:r>
              <a:rPr lang="en-US" sz="2000" dirty="0"/>
              <a:t> </a:t>
            </a:r>
            <a:r>
              <a:rPr lang="en-US" sz="2000" dirty="0" err="1"/>
              <a:t>udvikle</a:t>
            </a:r>
            <a:r>
              <a:rPr lang="en-US" sz="2000" dirty="0"/>
              <a:t> </a:t>
            </a:r>
            <a:r>
              <a:rPr lang="en-US" sz="2000" dirty="0" err="1"/>
              <a:t>irritativt</a:t>
            </a:r>
            <a:r>
              <a:rPr lang="en-US" sz="2000" dirty="0"/>
              <a:t> </a:t>
            </a:r>
            <a:r>
              <a:rPr lang="en-US" sz="2000" dirty="0" err="1"/>
              <a:t>eksem</a:t>
            </a:r>
            <a:r>
              <a:rPr lang="en-US" sz="2000" dirty="0"/>
              <a:t>, men </a:t>
            </a:r>
            <a:r>
              <a:rPr lang="en-US" sz="2000" dirty="0" err="1"/>
              <a:t>nogen</a:t>
            </a:r>
            <a:r>
              <a:rPr lang="en-US" sz="2000" dirty="0"/>
              <a:t> </a:t>
            </a:r>
            <a:r>
              <a:rPr lang="en-US" sz="2000" dirty="0" err="1"/>
              <a:t>tåler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meget</a:t>
            </a:r>
            <a:r>
              <a:rPr lang="en-US" sz="2000" dirty="0"/>
              <a:t> </a:t>
            </a:r>
            <a:r>
              <a:rPr lang="en-US" sz="2000" dirty="0" err="1"/>
              <a:t>større</a:t>
            </a:r>
            <a:r>
              <a:rPr lang="en-US" sz="2000" dirty="0"/>
              <a:t> </a:t>
            </a:r>
            <a:r>
              <a:rPr lang="en-US" sz="2000" dirty="0" err="1"/>
              <a:t>belastning</a:t>
            </a:r>
            <a:r>
              <a:rPr lang="en-US" sz="2000" dirty="0"/>
              <a:t> end </a:t>
            </a:r>
            <a:r>
              <a:rPr lang="en-US" sz="2000" dirty="0" err="1"/>
              <a:t>andre</a:t>
            </a:r>
            <a:r>
              <a:rPr lang="en-US" sz="2000" dirty="0"/>
              <a:t>, </a:t>
            </a:r>
            <a:r>
              <a:rPr lang="en-US" sz="2000" dirty="0" err="1"/>
              <a:t>før</a:t>
            </a:r>
            <a:r>
              <a:rPr lang="en-US" sz="2000" dirty="0"/>
              <a:t> de </a:t>
            </a:r>
            <a:r>
              <a:rPr lang="en-US" sz="2000" dirty="0" err="1"/>
              <a:t>udvikler</a:t>
            </a:r>
            <a:r>
              <a:rPr lang="en-US" sz="2000" dirty="0"/>
              <a:t> </a:t>
            </a:r>
            <a:r>
              <a:rPr lang="en-US" sz="2000" dirty="0" err="1"/>
              <a:t>eksem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err="1"/>
              <a:t>Hvis</a:t>
            </a:r>
            <a:r>
              <a:rPr lang="en-US" sz="2000" dirty="0"/>
              <a:t> du </a:t>
            </a:r>
            <a:r>
              <a:rPr lang="en-US" sz="2000" dirty="0" err="1"/>
              <a:t>har</a:t>
            </a:r>
            <a:r>
              <a:rPr lang="en-US" sz="2000" dirty="0"/>
              <a:t> haft </a:t>
            </a:r>
            <a:r>
              <a:rPr lang="en-US" sz="2000" dirty="0" err="1"/>
              <a:t>børneeksem</a:t>
            </a:r>
            <a:r>
              <a:rPr lang="en-US" sz="2000" dirty="0"/>
              <a:t>, </a:t>
            </a:r>
            <a:r>
              <a:rPr lang="en-US" sz="2000" dirty="0" err="1"/>
              <a:t>har</a:t>
            </a:r>
            <a:r>
              <a:rPr lang="en-US" sz="2000" dirty="0"/>
              <a:t> du </a:t>
            </a:r>
            <a:r>
              <a:rPr lang="en-US" sz="2000" dirty="0" err="1"/>
              <a:t>større</a:t>
            </a:r>
            <a:r>
              <a:rPr lang="en-US" sz="2000" dirty="0"/>
              <a:t> </a:t>
            </a:r>
            <a:r>
              <a:rPr lang="en-US" sz="2000" dirty="0" err="1"/>
              <a:t>risiko</a:t>
            </a:r>
            <a:r>
              <a:rPr lang="en-US" sz="2000" dirty="0"/>
              <a:t> for at </a:t>
            </a:r>
            <a:r>
              <a:rPr lang="en-US" sz="2000" dirty="0" err="1"/>
              <a:t>få</a:t>
            </a:r>
            <a:r>
              <a:rPr lang="en-US" sz="2000" dirty="0"/>
              <a:t> </a:t>
            </a:r>
            <a:r>
              <a:rPr lang="en-US" sz="2000" dirty="0" err="1"/>
              <a:t>irritativt</a:t>
            </a:r>
            <a:r>
              <a:rPr lang="en-US" sz="2000" dirty="0"/>
              <a:t> </a:t>
            </a:r>
            <a:r>
              <a:rPr lang="en-US" sz="2000" dirty="0" err="1"/>
              <a:t>eksem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2670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1642A91-3BDA-C615-1B9E-E811EECF2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 dirty="0"/>
              <a:t>Allergisk kontakteksem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8F9FDD-B457-B09B-38E1-DDDD393D5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26051" cy="4351338"/>
          </a:xfrm>
        </p:spPr>
        <p:txBody>
          <a:bodyPr>
            <a:normAutofit/>
          </a:bodyPr>
          <a:lstStyle/>
          <a:p>
            <a:r>
              <a:rPr lang="en-US" sz="2000" dirty="0" err="1"/>
              <a:t>Allergi</a:t>
            </a:r>
            <a:r>
              <a:rPr lang="en-US" sz="2000" dirty="0"/>
              <a:t> </a:t>
            </a:r>
            <a:r>
              <a:rPr lang="en-US" sz="2000" dirty="0" err="1"/>
              <a:t>findes</a:t>
            </a:r>
            <a:r>
              <a:rPr lang="en-US" sz="2000" dirty="0"/>
              <a:t> hos ca. ¼ </a:t>
            </a:r>
            <a:r>
              <a:rPr lang="en-US" sz="2000" dirty="0" err="1"/>
              <a:t>af</a:t>
            </a:r>
            <a:r>
              <a:rPr lang="en-US" sz="2000" dirty="0"/>
              <a:t> alle med </a:t>
            </a:r>
            <a:r>
              <a:rPr lang="en-US" sz="2000" dirty="0" err="1"/>
              <a:t>håndeksem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Hvis</a:t>
            </a:r>
            <a:r>
              <a:rPr lang="en-US" sz="2000" dirty="0"/>
              <a:t> du </a:t>
            </a:r>
            <a:r>
              <a:rPr lang="en-US" sz="2000" dirty="0" err="1"/>
              <a:t>har</a:t>
            </a:r>
            <a:r>
              <a:rPr lang="en-US" sz="2000" dirty="0"/>
              <a:t> </a:t>
            </a:r>
            <a:r>
              <a:rPr lang="en-US" sz="2000" dirty="0" err="1"/>
              <a:t>allergi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kommer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berøring</a:t>
            </a:r>
            <a:r>
              <a:rPr lang="en-US" sz="2000" dirty="0"/>
              <a:t> med det </a:t>
            </a:r>
            <a:r>
              <a:rPr lang="en-US" sz="2000" dirty="0" err="1"/>
              <a:t>pågældende</a:t>
            </a:r>
            <a:r>
              <a:rPr lang="en-US" sz="2000" dirty="0"/>
              <a:t> </a:t>
            </a:r>
            <a:r>
              <a:rPr lang="en-US" sz="2000" dirty="0" err="1"/>
              <a:t>stof</a:t>
            </a:r>
            <a:r>
              <a:rPr lang="en-US" sz="2000" dirty="0"/>
              <a:t>, </a:t>
            </a:r>
            <a:r>
              <a:rPr lang="en-US" sz="2000" dirty="0" err="1"/>
              <a:t>vil</a:t>
            </a:r>
            <a:r>
              <a:rPr lang="en-US" sz="2000" dirty="0"/>
              <a:t> du </a:t>
            </a:r>
            <a:r>
              <a:rPr lang="en-US" sz="2000" dirty="0" err="1"/>
              <a:t>udvikle</a:t>
            </a:r>
            <a:r>
              <a:rPr lang="en-US" sz="2000" dirty="0"/>
              <a:t> </a:t>
            </a:r>
            <a:r>
              <a:rPr lang="en-US" sz="2000" dirty="0" err="1"/>
              <a:t>eksem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Eksemet</a:t>
            </a:r>
            <a:r>
              <a:rPr lang="en-US" sz="2000" dirty="0"/>
              <a:t> </a:t>
            </a:r>
            <a:r>
              <a:rPr lang="en-US" sz="2000" dirty="0" err="1"/>
              <a:t>kommer</a:t>
            </a:r>
            <a:r>
              <a:rPr lang="en-US" sz="2000" dirty="0"/>
              <a:t> </a:t>
            </a:r>
            <a:r>
              <a:rPr lang="en-US" sz="2000" dirty="0" err="1"/>
              <a:t>ikke</a:t>
            </a:r>
            <a:r>
              <a:rPr lang="en-US" sz="2000" dirty="0"/>
              <a:t> med det </a:t>
            </a:r>
            <a:r>
              <a:rPr lang="en-US" sz="2000" dirty="0" err="1"/>
              <a:t>samme</a:t>
            </a:r>
            <a:r>
              <a:rPr lang="en-US" sz="2000" dirty="0"/>
              <a:t>, men </a:t>
            </a:r>
            <a:r>
              <a:rPr lang="en-US" sz="2000" dirty="0" err="1"/>
              <a:t>typisk</a:t>
            </a:r>
            <a:r>
              <a:rPr lang="en-US" sz="2000" dirty="0"/>
              <a:t> </a:t>
            </a:r>
            <a:r>
              <a:rPr lang="en-US" sz="2000" dirty="0" err="1"/>
              <a:t>efter</a:t>
            </a:r>
            <a:r>
              <a:rPr lang="en-US" sz="2000" dirty="0"/>
              <a:t> 1-2 </a:t>
            </a:r>
            <a:r>
              <a:rPr lang="en-US" sz="2000" dirty="0" err="1"/>
              <a:t>dage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Nikkel</a:t>
            </a:r>
            <a:r>
              <a:rPr lang="en-US" sz="2000" dirty="0"/>
              <a:t>, </a:t>
            </a:r>
            <a:r>
              <a:rPr lang="en-US" sz="2000" dirty="0" err="1"/>
              <a:t>parfume</a:t>
            </a:r>
            <a:r>
              <a:rPr lang="en-US" sz="2000" dirty="0"/>
              <a:t>, </a:t>
            </a:r>
            <a:r>
              <a:rPr lang="en-US" sz="2000" dirty="0" err="1"/>
              <a:t>konserveringsmidler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</a:t>
            </a:r>
            <a:r>
              <a:rPr lang="en-US" sz="2000" dirty="0" err="1"/>
              <a:t>gummitilsætningsstoffer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3661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617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F5E30-AEAA-9F7C-4A87-FD9EE21F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10 gode råd til at undgå håndeksem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052CE5-4664-9524-F968-BC7B89AC62D3}"/>
              </a:ext>
            </a:extLst>
          </p:cNvPr>
          <p:cNvSpPr txBox="1">
            <a:spLocks/>
          </p:cNvSpPr>
          <p:nvPr/>
        </p:nvSpPr>
        <p:spPr>
          <a:xfrm>
            <a:off x="628008" y="1546849"/>
            <a:ext cx="11228370" cy="494602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b="1" dirty="0"/>
              <a:t>Handsker</a:t>
            </a:r>
          </a:p>
          <a:p>
            <a:pPr marL="0" indent="0">
              <a:buNone/>
            </a:pPr>
            <a:r>
              <a:rPr lang="da-DK" dirty="0"/>
              <a:t>1)  Brug handsker ved vådt arbejde</a:t>
            </a:r>
          </a:p>
          <a:p>
            <a:pPr marL="0" indent="0">
              <a:buNone/>
            </a:pPr>
            <a:r>
              <a:rPr lang="da-DK" dirty="0"/>
              <a:t>2)  Handsker anvendes så lang tid som nødvendig, men så kort tid som muligt</a:t>
            </a:r>
          </a:p>
          <a:p>
            <a:pPr marL="0" indent="0">
              <a:buNone/>
            </a:pPr>
            <a:r>
              <a:rPr lang="da-DK" dirty="0"/>
              <a:t>3)  Handsker skal være intakte, rene og tørre</a:t>
            </a:r>
          </a:p>
          <a:p>
            <a:pPr marL="0" indent="0">
              <a:buNone/>
            </a:pPr>
            <a:r>
              <a:rPr lang="da-DK" dirty="0"/>
              <a:t>4)  Brug bomuldshandsker under beskyttelseshandsker</a:t>
            </a:r>
          </a:p>
          <a:p>
            <a:pPr marL="0" indent="0">
              <a:buNone/>
            </a:pPr>
            <a:r>
              <a:rPr lang="da-DK" b="1" dirty="0"/>
              <a:t>Håndvask og håndsprit</a:t>
            </a:r>
          </a:p>
          <a:p>
            <a:pPr marL="0" indent="0">
              <a:buNone/>
            </a:pPr>
            <a:r>
              <a:rPr lang="da-DK" dirty="0"/>
              <a:t>5)  Vask hænder i køligt vand, skyl og tør dem godt</a:t>
            </a:r>
          </a:p>
          <a:p>
            <a:pPr marL="0" indent="0">
              <a:buNone/>
            </a:pPr>
            <a:r>
              <a:rPr lang="da-DK" dirty="0"/>
              <a:t>6)  Alkoholbaserede desinfektionsmidler kan anvendes i stedet for sæbevask, når hænderne ikke er synligt snavsede</a:t>
            </a:r>
          </a:p>
          <a:p>
            <a:pPr marL="0" indent="0">
              <a:buNone/>
            </a:pPr>
            <a:r>
              <a:rPr lang="da-DK" dirty="0"/>
              <a:t>7)  Bær ikke fingerringe på arbejde</a:t>
            </a:r>
          </a:p>
          <a:p>
            <a:pPr marL="0" indent="0">
              <a:buNone/>
            </a:pPr>
            <a:r>
              <a:rPr lang="da-DK" b="1" dirty="0"/>
              <a:t>Håndcreme</a:t>
            </a:r>
          </a:p>
          <a:p>
            <a:pPr marL="0" indent="0">
              <a:buNone/>
            </a:pPr>
            <a:r>
              <a:rPr lang="da-DK" dirty="0"/>
              <a:t>8)  Anvend en fugtighedscreme med højt fedtindhold og uden parfume</a:t>
            </a:r>
          </a:p>
          <a:p>
            <a:pPr marL="0" indent="0">
              <a:buNone/>
            </a:pPr>
            <a:r>
              <a:rPr lang="en-US" dirty="0"/>
              <a:t>9)  </a:t>
            </a:r>
            <a:r>
              <a:rPr lang="en-US" dirty="0" err="1"/>
              <a:t>Fugtighedscremen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fordeles</a:t>
            </a:r>
            <a:r>
              <a:rPr lang="en-US" dirty="0"/>
              <a:t> over hele </a:t>
            </a:r>
            <a:r>
              <a:rPr lang="en-US" dirty="0" err="1"/>
              <a:t>hånden</a:t>
            </a:r>
            <a:r>
              <a:rPr lang="en-US" dirty="0"/>
              <a:t> – </a:t>
            </a:r>
            <a:r>
              <a:rPr lang="en-US" dirty="0" err="1"/>
              <a:t>også</a:t>
            </a:r>
            <a:r>
              <a:rPr lang="en-US" dirty="0"/>
              <a:t> på </a:t>
            </a:r>
            <a:r>
              <a:rPr lang="en-US" dirty="0" err="1"/>
              <a:t>fingre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håndryggen</a:t>
            </a:r>
            <a:endParaRPr lang="en-US" dirty="0"/>
          </a:p>
          <a:p>
            <a:pPr marL="0" indent="0">
              <a:buNone/>
            </a:pPr>
            <a:r>
              <a:rPr lang="en-US" b="1" dirty="0" err="1"/>
              <a:t>Fritid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10) Pas </a:t>
            </a:r>
            <a:r>
              <a:rPr lang="en-US" dirty="0" err="1"/>
              <a:t>godt</a:t>
            </a:r>
            <a:r>
              <a:rPr lang="en-US" dirty="0"/>
              <a:t> på </a:t>
            </a:r>
            <a:r>
              <a:rPr lang="en-US" dirty="0" err="1"/>
              <a:t>hænderne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fritiden</a:t>
            </a:r>
            <a:r>
              <a:rPr lang="en-US" dirty="0"/>
              <a:t>, </a:t>
            </a:r>
            <a:r>
              <a:rPr lang="en-US" dirty="0" err="1"/>
              <a:t>brug</a:t>
            </a:r>
            <a:r>
              <a:rPr lang="en-US" dirty="0"/>
              <a:t> </a:t>
            </a:r>
            <a:r>
              <a:rPr lang="en-US" dirty="0" err="1"/>
              <a:t>handsker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vådt</a:t>
            </a:r>
            <a:r>
              <a:rPr lang="en-US" dirty="0"/>
              <a:t> </a:t>
            </a:r>
            <a:r>
              <a:rPr lang="en-US" dirty="0" err="1"/>
              <a:t>arbejde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hjemmet</a:t>
            </a:r>
            <a:r>
              <a:rPr lang="en-US" dirty="0"/>
              <a:t>,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brug</a:t>
            </a:r>
            <a:r>
              <a:rPr lang="en-US" dirty="0"/>
              <a:t> </a:t>
            </a:r>
            <a:r>
              <a:rPr lang="en-US" dirty="0" err="1"/>
              <a:t>varme</a:t>
            </a:r>
            <a:r>
              <a:rPr lang="en-US" dirty="0"/>
              <a:t> </a:t>
            </a:r>
            <a:r>
              <a:rPr lang="en-US" dirty="0" err="1"/>
              <a:t>handsker</a:t>
            </a:r>
            <a:r>
              <a:rPr lang="en-US" dirty="0"/>
              <a:t> </a:t>
            </a:r>
            <a:r>
              <a:rPr lang="en-US" dirty="0" err="1"/>
              <a:t>udendørs</a:t>
            </a:r>
            <a:r>
              <a:rPr lang="en-US" dirty="0"/>
              <a:t> om      </a:t>
            </a:r>
            <a:br>
              <a:rPr lang="en-US" dirty="0"/>
            </a:br>
            <a:r>
              <a:rPr lang="en-US" dirty="0"/>
              <a:t>       </a:t>
            </a:r>
            <a:r>
              <a:rPr lang="en-US" dirty="0" err="1"/>
              <a:t>vinteren</a:t>
            </a:r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2B352DF-42AB-2E5A-89B5-A26C7F6E879F}"/>
              </a:ext>
            </a:extLst>
          </p:cNvPr>
          <p:cNvSpPr/>
          <p:nvPr/>
        </p:nvSpPr>
        <p:spPr>
          <a:xfrm>
            <a:off x="11261332" y="493158"/>
            <a:ext cx="379287" cy="3904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16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2" id="{CF5C96DB-9622-4F63-BEB5-66EE07C4F80E}" vid="{05532C96-FAEC-45FE-A1FA-E8524214F75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1349</Words>
  <Application>Microsoft Office PowerPoint</Application>
  <PresentationFormat>Widescreen</PresentationFormat>
  <Paragraphs>192</Paragraphs>
  <Slides>32</Slides>
  <Notes>11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32</vt:i4>
      </vt:variant>
    </vt:vector>
  </HeadingPairs>
  <TitlesOfParts>
    <vt:vector size="39" baseType="lpstr">
      <vt:lpstr>Aptos</vt:lpstr>
      <vt:lpstr>Aptos Display</vt:lpstr>
      <vt:lpstr>Arial</vt:lpstr>
      <vt:lpstr>Calibri</vt:lpstr>
      <vt:lpstr>Calibri Light</vt:lpstr>
      <vt:lpstr>Office Theme</vt:lpstr>
      <vt:lpstr>Office-tema</vt:lpstr>
      <vt:lpstr>Hold din hud sund ved godt arbejde</vt:lpstr>
      <vt:lpstr>Huden</vt:lpstr>
      <vt:lpstr>Overhuden</vt:lpstr>
      <vt:lpstr>Eksem</vt:lpstr>
      <vt:lpstr>Årsager til håndeksem</vt:lpstr>
      <vt:lpstr>Irritativt kontakteksem</vt:lpstr>
      <vt:lpstr>Allergisk kontakteksem</vt:lpstr>
      <vt:lpstr>PowerPoint-præsentation</vt:lpstr>
      <vt:lpstr>10 gode råd til at undgå håndeksem</vt:lpstr>
      <vt:lpstr>FORSØG MED SUKKERKNALDER</vt:lpstr>
      <vt:lpstr>Vælg den rigtige type handsker</vt:lpstr>
      <vt:lpstr>Vælg den rigtige type handsker</vt:lpstr>
      <vt:lpstr>Vælg den rigtige størrelse</vt:lpstr>
      <vt:lpstr>Bomuldshandsker</vt:lpstr>
      <vt:lpstr>Korrekt aftagning af handsker</vt:lpstr>
      <vt:lpstr>10 gode råd om brug af handsker</vt:lpstr>
      <vt:lpstr>OBS man kan være allergisk overfor handsker</vt:lpstr>
      <vt:lpstr>Håndvask</vt:lpstr>
      <vt:lpstr>PAUSE</vt:lpstr>
      <vt:lpstr>Håndsprit</vt:lpstr>
      <vt:lpstr>Undlad fingerringe på arbejdet</vt:lpstr>
      <vt:lpstr>Håndcreme</vt:lpstr>
      <vt:lpstr>Gode vaner uden for arbejdet!</vt:lpstr>
      <vt:lpstr>Håndeksem – hvad nu?</vt:lpstr>
      <vt:lpstr>Behandling</vt:lpstr>
      <vt:lpstr>Er det arbejdsbetinget?</vt:lpstr>
      <vt:lpstr>Gode råd om arbejdsbetinget eksem</vt:lpstr>
      <vt:lpstr>Anmeldelse af hudlidelse som arbejdsskade</vt:lpstr>
      <vt:lpstr>Anmeldelse og din arbejdsgiver</vt:lpstr>
      <vt:lpstr>Erstatning</vt:lpstr>
      <vt:lpstr>Undgå håndeksem</vt:lpstr>
      <vt:lpstr>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Hold din hud sund ved godt arbejde</dc:title>
  <dc:creator>Jojo Biel-Nielsen Dietz</dc:creator>
  <cp:lastModifiedBy>Jojo Biel-Nielsen Dietz</cp:lastModifiedBy>
  <cp:revision>20</cp:revision>
  <dcterms:created xsi:type="dcterms:W3CDTF">2024-08-16T11:33:23Z</dcterms:created>
  <dcterms:modified xsi:type="dcterms:W3CDTF">2024-10-03T12:16:05Z</dcterms:modified>
</cp:coreProperties>
</file>