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2" r:id="rId4"/>
    <p:sldId id="287" r:id="rId5"/>
    <p:sldId id="281" r:id="rId6"/>
    <p:sldId id="286" r:id="rId7"/>
    <p:sldId id="258" r:id="rId8"/>
    <p:sldId id="267" r:id="rId9"/>
    <p:sldId id="284" r:id="rId10"/>
    <p:sldId id="277" r:id="rId11"/>
    <p:sldId id="278" r:id="rId12"/>
    <p:sldId id="279" r:id="rId13"/>
    <p:sldId id="280" r:id="rId14"/>
    <p:sldId id="266" r:id="rId15"/>
    <p:sldId id="261" r:id="rId16"/>
    <p:sldId id="264" r:id="rId17"/>
    <p:sldId id="265" r:id="rId18"/>
    <p:sldId id="272" r:id="rId19"/>
    <p:sldId id="271" r:id="rId20"/>
    <p:sldId id="274" r:id="rId21"/>
    <p:sldId id="276" r:id="rId22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mus Jensen" initials="RJ" lastIdx="1" clrIdx="0">
    <p:extLst>
      <p:ext uri="{19B8F6BF-5375-455C-9EA6-DF929625EA0E}">
        <p15:presenceInfo xmlns:p15="http://schemas.microsoft.com/office/powerpoint/2012/main" userId="S-1-5-21-747959655-4034536721-3678376138-11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>
      <p:cViewPr varScale="1">
        <p:scale>
          <a:sx n="110" d="100"/>
          <a:sy n="110" d="100"/>
        </p:scale>
        <p:origin x="7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a Florentz" userId="1a8815e8-9da5-41cb-a786-df9e872f7da6" providerId="ADAL" clId="{40FDEEE3-6CDF-4DB6-A737-9948C55C42CB}"/>
    <pc:docChg chg="modSld">
      <pc:chgData name="Camilla Florentz" userId="1a8815e8-9da5-41cb-a786-df9e872f7da6" providerId="ADAL" clId="{40FDEEE3-6CDF-4DB6-A737-9948C55C42CB}" dt="2018-08-07T11:57:37.436" v="1" actId="20577"/>
      <pc:docMkLst>
        <pc:docMk/>
      </pc:docMkLst>
      <pc:sldChg chg="modSp">
        <pc:chgData name="Camilla Florentz" userId="1a8815e8-9da5-41cb-a786-df9e872f7da6" providerId="ADAL" clId="{40FDEEE3-6CDF-4DB6-A737-9948C55C42CB}" dt="2018-08-07T11:57:37.436" v="1" actId="20577"/>
        <pc:sldMkLst>
          <pc:docMk/>
          <pc:sldMk cId="3878715952" sldId="284"/>
        </pc:sldMkLst>
        <pc:spChg chg="mod">
          <ac:chgData name="Camilla Florentz" userId="1a8815e8-9da5-41cb-a786-df9e872f7da6" providerId="ADAL" clId="{40FDEEE3-6CDF-4DB6-A737-9948C55C42CB}" dt="2018-08-07T11:57:37.436" v="1" actId="20577"/>
          <ac:spMkLst>
            <pc:docMk/>
            <pc:sldMk cId="3878715952" sldId="284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CF34B2A9-EE18-42B8-B30D-F0330AC5F3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BEC5772-D15C-4482-B20A-9FCC8A1B90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0F1E7-F975-495B-A50D-52090EDB561E}" type="datetimeFigureOut">
              <a:rPr lang="da-DK" smtClean="0"/>
              <a:t>31-08-2018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16D7E2-2E10-4106-BEB4-769585E425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FD91382-A1CC-42FB-ADF4-FE38F58A61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B40D9-B6A8-4B9B-9393-9262D20E42B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5570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E7C2C-ED69-4B93-9D5E-136944B55119}" type="datetimeFigureOut">
              <a:rPr lang="da-DK" smtClean="0"/>
              <a:pPr/>
              <a:t>31-08-2018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3BA8-5EF9-4850-B6D1-F10C1DBB4A3B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3BA8-5EF9-4850-B6D1-F10C1DBB4A3B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8771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3BA8-5EF9-4850-B6D1-F10C1DBB4A3B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2201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3BA8-5EF9-4850-B6D1-F10C1DBB4A3B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0694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3BA8-5EF9-4850-B6D1-F10C1DBB4A3B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7771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3BA8-5EF9-4850-B6D1-F10C1DBB4A3B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426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3BA8-5EF9-4850-B6D1-F10C1DBB4A3B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5744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3BA8-5EF9-4850-B6D1-F10C1DBB4A3B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4406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3BA8-5EF9-4850-B6D1-F10C1DBB4A3B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8187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3BA8-5EF9-4850-B6D1-F10C1DBB4A3B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5200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3BA8-5EF9-4850-B6D1-F10C1DBB4A3B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8661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3BA8-5EF9-4850-B6D1-F10C1DBB4A3B}" type="slidenum">
              <a:rPr lang="da-DK" smtClean="0"/>
              <a:pPr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146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3BA8-5EF9-4850-B6D1-F10C1DBB4A3B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53750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3BA8-5EF9-4850-B6D1-F10C1DBB4A3B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3555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3BA8-5EF9-4850-B6D1-F10C1DBB4A3B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5968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3BA8-5EF9-4850-B6D1-F10C1DBB4A3B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3231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3BA8-5EF9-4850-B6D1-F10C1DBB4A3B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865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3BA8-5EF9-4850-B6D1-F10C1DBB4A3B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7027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3BA8-5EF9-4850-B6D1-F10C1DBB4A3B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3923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3BA8-5EF9-4850-B6D1-F10C1DBB4A3B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5909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3BA8-5EF9-4850-B6D1-F10C1DBB4A3B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6436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3BA8-5EF9-4850-B6D1-F10C1DBB4A3B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215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4293096"/>
            <a:ext cx="5475078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60000" y="2196001"/>
            <a:ext cx="10363200" cy="1470025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  <a:latin typeface="Klavika Bold" panose="020B0806040000020004" pitchFamily="34" charset="0"/>
              </a:defRPr>
            </a:lvl1pPr>
          </a:lstStyle>
          <a:p>
            <a:r>
              <a:rPr lang="da-DK" dirty="0"/>
              <a:t>Klik for at redigere overskriften på forsiden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525345"/>
            <a:ext cx="2844800" cy="196131"/>
          </a:xfrm>
        </p:spPr>
        <p:txBody>
          <a:bodyPr/>
          <a:lstStyle/>
          <a:p>
            <a:fld id="{3FF77D7E-53AF-4F1C-9D2A-C54E9040CCEB}" type="datetime1">
              <a:rPr lang="da-DK" smtClean="0"/>
              <a:pPr/>
              <a:t>31-08-2018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65600" y="6525345"/>
            <a:ext cx="3860800" cy="196131"/>
          </a:xfrm>
        </p:spPr>
        <p:txBody>
          <a:bodyPr/>
          <a:lstStyle/>
          <a:p>
            <a:r>
              <a:rPr lang="da-DK"/>
              <a:t>side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37600" y="6525345"/>
            <a:ext cx="2844800" cy="196131"/>
          </a:xfrm>
        </p:spPr>
        <p:txBody>
          <a:bodyPr/>
          <a:lstStyle/>
          <a:p>
            <a:fld id="{AB0A4E93-1DFA-4C6C-985A-F1AAF5826C3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960000" y="38862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chemeClr val="bg1"/>
                </a:solidFill>
                <a:latin typeface="Klavika Bold" panose="020B080604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underoverskriften på forsiden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1" y="1800000"/>
            <a:ext cx="11303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60000" y="2204865"/>
            <a:ext cx="10272000" cy="3888433"/>
          </a:xfrm>
        </p:spPr>
        <p:txBody>
          <a:bodyPr/>
          <a:lstStyle>
            <a:lvl1pPr marL="457200" indent="-457200">
              <a:buFontTx/>
              <a:buBlip>
                <a:blip r:embed="rId3"/>
              </a:buBlip>
              <a:defRPr sz="2200">
                <a:latin typeface="Klavika Light" panose="020B0506040000020004" pitchFamily="34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Klavika Light" panose="020B0506040000020004" pitchFamily="34" charset="0"/>
              </a:defRPr>
            </a:lvl2pPr>
            <a:lvl3pPr>
              <a:buFontTx/>
              <a:buBlip>
                <a:blip r:embed="rId3"/>
              </a:buBlip>
              <a:defRPr sz="1800">
                <a:latin typeface="Klavika Light" panose="020B0506040000020004" pitchFamily="34" charset="0"/>
              </a:defRPr>
            </a:lvl3pPr>
            <a:lvl4pPr>
              <a:buFontTx/>
              <a:buBlip>
                <a:blip r:embed="rId3"/>
              </a:buBlip>
              <a:defRPr sz="1600">
                <a:latin typeface="Klavika Light" panose="020B0506040000020004" pitchFamily="34" charset="0"/>
              </a:defRPr>
            </a:lvl4pPr>
            <a:lvl5pPr>
              <a:buFontTx/>
              <a:buBlip>
                <a:blip r:embed="rId3"/>
              </a:buBlip>
              <a:defRPr sz="1400"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175787" y="6525344"/>
            <a:ext cx="3860800" cy="198000"/>
          </a:xfrm>
        </p:spPr>
        <p:txBody>
          <a:bodyPr/>
          <a:lstStyle/>
          <a:p>
            <a:r>
              <a:rPr lang="da-DK"/>
              <a:t>side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784299" y="6525344"/>
            <a:ext cx="2844800" cy="198000"/>
          </a:xfrm>
        </p:spPr>
        <p:txBody>
          <a:bodyPr/>
          <a:lstStyle/>
          <a:p>
            <a:fld id="{AB0A4E93-1DFA-4C6C-985A-F1AAF5826C3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10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09600" y="6525345"/>
            <a:ext cx="2844800" cy="196131"/>
          </a:xfrm>
        </p:spPr>
        <p:txBody>
          <a:bodyPr/>
          <a:lstStyle/>
          <a:p>
            <a:fld id="{7A200421-7511-40DA-99C2-6ADA1856E10E}" type="datetime1">
              <a:rPr lang="da-DK" smtClean="0"/>
              <a:pPr/>
              <a:t>31-08-2018</a:t>
            </a:fld>
            <a:endParaRPr lang="da-DK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960000" y="432000"/>
            <a:ext cx="5294379" cy="980776"/>
          </a:xfrm>
        </p:spPr>
        <p:txBody>
          <a:bodyPr>
            <a:noAutofit/>
          </a:bodyPr>
          <a:lstStyle>
            <a:lvl1pPr algn="l">
              <a:defRPr sz="2400" b="0">
                <a:latin typeface="Klavika Medium" panose="020B0803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67" y="524624"/>
            <a:ext cx="3599688" cy="795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1" y="1800000"/>
            <a:ext cx="11303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960000" y="2160000"/>
            <a:ext cx="4800000" cy="39960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200">
                <a:latin typeface="Klavika Light" panose="020B0506040000020004" pitchFamily="34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Klavika Light" panose="020B0506040000020004" pitchFamily="34" charset="0"/>
              </a:defRPr>
            </a:lvl2pPr>
            <a:lvl3pPr>
              <a:buFontTx/>
              <a:buBlip>
                <a:blip r:embed="rId3"/>
              </a:buBlip>
              <a:defRPr sz="1800">
                <a:latin typeface="Klavika Light" panose="020B0506040000020004" pitchFamily="34" charset="0"/>
              </a:defRPr>
            </a:lvl3pPr>
            <a:lvl4pPr>
              <a:buFontTx/>
              <a:buBlip>
                <a:blip r:embed="rId3"/>
              </a:buBlip>
              <a:defRPr sz="1600">
                <a:latin typeface="Klavika Light" panose="020B0506040000020004" pitchFamily="34" charset="0"/>
              </a:defRPr>
            </a:lvl4pPr>
            <a:lvl5pPr>
              <a:buFontTx/>
              <a:buBlip>
                <a:blip r:embed="rId3"/>
              </a:buBlip>
              <a:defRPr sz="1400">
                <a:latin typeface="Klavika Light" panose="020B05060400000200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40000" y="2160000"/>
            <a:ext cx="4848555" cy="399600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200">
                <a:latin typeface="Klavika Light" panose="020B0506040000020004" pitchFamily="34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Klavika Light" panose="020B0506040000020004" pitchFamily="34" charset="0"/>
              </a:defRPr>
            </a:lvl2pPr>
            <a:lvl3pPr>
              <a:buFontTx/>
              <a:buBlip>
                <a:blip r:embed="rId3"/>
              </a:buBlip>
              <a:defRPr sz="1800">
                <a:latin typeface="Klavika Light" panose="020B0506040000020004" pitchFamily="34" charset="0"/>
              </a:defRPr>
            </a:lvl3pPr>
            <a:lvl4pPr>
              <a:buFontTx/>
              <a:buBlip>
                <a:blip r:embed="rId3"/>
              </a:buBlip>
              <a:defRPr sz="1600">
                <a:latin typeface="Klavika Light" panose="020B0506040000020004" pitchFamily="34" charset="0"/>
              </a:defRPr>
            </a:lvl4pPr>
            <a:lvl5pPr>
              <a:buFontTx/>
              <a:buBlip>
                <a:blip r:embed="rId3"/>
              </a:buBlip>
              <a:defRPr sz="1400">
                <a:latin typeface="Klavika Light" panose="020B05060400000200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623392" y="6525344"/>
            <a:ext cx="2844800" cy="198000"/>
          </a:xfrm>
        </p:spPr>
        <p:txBody>
          <a:bodyPr/>
          <a:lstStyle/>
          <a:p>
            <a:fld id="{72ABF533-2B91-4ABA-986E-04B32634B403}" type="datetime1">
              <a:rPr lang="da-DK" smtClean="0"/>
              <a:pPr/>
              <a:t>31-08-2018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175787" y="6525344"/>
            <a:ext cx="3860800" cy="198000"/>
          </a:xfrm>
        </p:spPr>
        <p:txBody>
          <a:bodyPr/>
          <a:lstStyle/>
          <a:p>
            <a:r>
              <a:rPr lang="da-DK"/>
              <a:t>side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688288" y="6525344"/>
            <a:ext cx="2844800" cy="198000"/>
          </a:xfrm>
        </p:spPr>
        <p:txBody>
          <a:bodyPr/>
          <a:lstStyle/>
          <a:p>
            <a:fld id="{AB0A4E93-1DFA-4C6C-985A-F1AAF5826C3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960000" y="432000"/>
            <a:ext cx="5294379" cy="980776"/>
          </a:xfrm>
        </p:spPr>
        <p:txBody>
          <a:bodyPr>
            <a:noAutofit/>
          </a:bodyPr>
          <a:lstStyle>
            <a:lvl1pPr algn="l">
              <a:defRPr sz="2400" b="1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67" y="524624"/>
            <a:ext cx="3599688" cy="795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71B42-C7B8-4C23-8CBF-51BAC2826B90}" type="datetime1">
              <a:rPr lang="da-DK" smtClean="0"/>
              <a:pPr/>
              <a:t>31-08-2018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4E93-1DFA-4C6C-985A-F1AAF5826C3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BB898-E7E2-4EFD-95EE-9FA59493761E}" type="datetime1">
              <a:rPr lang="da-DK" smtClean="0"/>
              <a:pPr/>
              <a:t>31-08-2018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A4E93-1DFA-4C6C-985A-F1AAF5826C31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typografi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453336"/>
            <a:ext cx="28448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4D30A-E01A-440C-8DE8-3C0B34BFE6D9}" type="datetime1">
              <a:rPr lang="da-DK" smtClean="0"/>
              <a:pPr/>
              <a:t>31-08-2018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453336"/>
            <a:ext cx="38608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side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453336"/>
            <a:ext cx="2844800" cy="19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A4E93-1DFA-4C6C-985A-F1AAF5826C31}" type="slidenum">
              <a:rPr lang="da-DK" smtClean="0"/>
              <a:pPr/>
              <a:t>‹#›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Klavika Bold" panose="020B08060400000200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Tag snakken – bryd vanerne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960000" y="3886200"/>
            <a:ext cx="8880416" cy="1752600"/>
          </a:xfrm>
        </p:spPr>
        <p:txBody>
          <a:bodyPr/>
          <a:lstStyle/>
          <a:p>
            <a:r>
              <a:rPr lang="da-DK" dirty="0"/>
              <a:t>Et dialogværktøj til forebyggelse af muskel- og skeletbesvær (MSB</a:t>
            </a:r>
            <a:r>
              <a:rPr lang="da-DK"/>
              <a:t>) på </a:t>
            </a:r>
            <a:r>
              <a:rPr lang="da-DK" dirty="0"/>
              <a:t>arbejdspladsen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9AD99DA-51EE-48F9-B0EE-524F7FAB10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00" y="620687"/>
            <a:ext cx="6131868" cy="13551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960000" y="2204865"/>
            <a:ext cx="10272000" cy="3888433"/>
          </a:xfrm>
        </p:spPr>
        <p:txBody>
          <a:bodyPr>
            <a:normAutofit/>
          </a:bodyPr>
          <a:lstStyle/>
          <a:p>
            <a:pPr algn="ctr">
              <a:buAutoNum type="arabicPeriod"/>
            </a:pPr>
            <a:r>
              <a:rPr lang="da-DK" sz="3200" dirty="0"/>
              <a:t>Kroppen i kerneopgaven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Kerneopgaven er hvad der definerer os som arbejdsfællesskab og hvad vi som arbejdsplads er sat i verden for at løse. 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Spørgsmålene i dialogværktøjet går her på, hvor kulturudfordringen ligger i forhold til de rutiner og vaner, vi har - med kroppen i fokus. Løses opgaverne hensigtsmæssigt eller er der andre måder, de kunne løses på.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En helhedsorienteret indsats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93BC10B-CB1D-40BE-8486-15005E72F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7" y="1988840"/>
            <a:ext cx="168590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08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960000" y="2204865"/>
            <a:ext cx="10272000" cy="3888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dirty="0"/>
              <a:t>2. Arbejdsfællesskabet</a:t>
            </a:r>
          </a:p>
          <a:p>
            <a:pPr marL="0" indent="0" algn="ctr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I arbejdsfællesskabet henter vi støtte og hjælp fra kolleger. Heri ligger kommunikation, tryghed, samarbejde, fælles sprog og holdning til sygdom og smerte. 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Spørgsmålene indenfor arbejdsfællesskabet handler om vores samarbejde i forhold til forebyggelse. Hvordan fungerer det og hvordan er vores fælles sprog i forhold til vores forebyggelseskultur.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En helhedsorienteret indsats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AF9B5A2-621C-491C-B725-226B15E23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392" y="2060848"/>
            <a:ext cx="1391584" cy="103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0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960000" y="2204865"/>
            <a:ext cx="10272000" cy="3888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dirty="0"/>
              <a:t>3. De bærende strukturer</a:t>
            </a:r>
          </a:p>
          <a:p>
            <a:pPr marL="0" indent="0" algn="ctr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De bærende strukturer er de systemer, arbejdsgange, mødeformer, hjælpemidler og den teknologi, der skal understøtte og hjælpe os til at løse kerneopgaven.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Spørgsmålene i dialogværktøjet går her på kulturen i forbindelse med strukturer omkring opgaverne og vores brug af redskaber og udstyr.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En helhedsorienteret indsats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D75B36F-86F0-4FFA-82B7-9D813CCB6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368" y="1916832"/>
            <a:ext cx="16478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3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960000" y="2204865"/>
            <a:ext cx="10272000" cy="3888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dirty="0"/>
              <a:t>4. Det strategiske blik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>
                <a:latin typeface="Klavika Light" panose="020B0506040000020004"/>
              </a:rPr>
              <a:t>Det strategiske blik handler om, hvordan vi som arbejdsplads helt grundlæggende prioriterer forebyggelse. </a:t>
            </a:r>
            <a:r>
              <a:rPr lang="da-DK" sz="2400" dirty="0">
                <a:solidFill>
                  <a:srgbClr val="000000"/>
                </a:solidFill>
                <a:latin typeface="Klavika Light" panose="020B0506040000020004"/>
              </a:rPr>
              <a:t>Det er den enkeltfaktor med størst indflydelse på forebyggelseskulturen og er primært forankret i ledelsen, hos arbejdsmiljørepræsentanterne og i MED/SU. </a:t>
            </a:r>
            <a:endParaRPr lang="da-DK" sz="2400" dirty="0">
              <a:latin typeface="Klavika Light" panose="020B0506040000020004"/>
            </a:endParaRP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Når vi skal se på forebyggelseskulturen med et strategisk blik handler det om, hvorvidt der er skabt forudsætninger for at sætte forebyggelse på dagsordenen.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En helhedsorienteret indsats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D7A336F-C3CC-4600-8D42-56FDF2262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8359" y="1988840"/>
            <a:ext cx="16764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1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3200" dirty="0"/>
              <a:t>Uanset årsagen til smerter i muskler og skelet, er det en fælles opgave på arbejdspladsen at sikre et godt arbejdsmiljø.</a:t>
            </a:r>
          </a:p>
          <a:p>
            <a:pPr marL="0" indent="0" algn="ctr">
              <a:buNone/>
            </a:pPr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En helhedsorienteret indsats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82CE3A7-C061-454A-A590-3FD222F7D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3835297"/>
            <a:ext cx="2298179" cy="225800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1041E91-7CEA-4585-B827-511C86E81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864" y="3895585"/>
            <a:ext cx="5546378" cy="213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16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19736" y="1268760"/>
            <a:ext cx="4680520" cy="1470025"/>
          </a:xfrm>
        </p:spPr>
        <p:txBody>
          <a:bodyPr/>
          <a:lstStyle/>
          <a:p>
            <a:r>
              <a:rPr lang="da-DK" dirty="0"/>
              <a:t>At få øje på kulturen</a:t>
            </a:r>
          </a:p>
        </p:txBody>
      </p:sp>
    </p:spTree>
    <p:extLst>
      <p:ext uri="{BB962C8B-B14F-4D97-AF65-F5344CB8AC3E}">
        <p14:creationId xmlns:p14="http://schemas.microsoft.com/office/powerpoint/2010/main" val="2082937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960000" y="2204865"/>
            <a:ext cx="10176560" cy="3888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Kultur er vaner. Det er mønstre af de normer og værdier, hvorudfra vi tænker, taler og handler, når vi skal løse en opgave. Den kommer til udtryk i vores vaner, - </a:t>
            </a:r>
            <a:r>
              <a:rPr lang="da-DK" sz="2400" i="1" dirty="0"/>
              <a:t>det vi plejer,</a:t>
            </a:r>
            <a:r>
              <a:rPr lang="da-DK" sz="2400" dirty="0"/>
              <a:t> og måden vi tackler konkrete arbejdsopgaver på.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Vi har faglige vendinger og udtryk, som er helt indlejret i arbejdspladskulturen. 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Vi er en del af kulturen og bidrager til at skabe den. </a:t>
            </a:r>
          </a:p>
          <a:p>
            <a:pPr marL="0" indent="0">
              <a:buNone/>
            </a:pPr>
            <a:r>
              <a:rPr lang="da-DK" sz="2400" dirty="0"/>
              <a:t>Det kan gøre den svær at få øje på og arbejde med.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At få øje på kulturen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F9632E0B-BF7D-4D04-B794-ECA71932B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296" y="4437112"/>
            <a:ext cx="1606470" cy="149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30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960000" y="2204865"/>
            <a:ext cx="10176560" cy="38884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At få øje på kulturen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BD5FBC8-633B-451D-9D4F-ADB7861F37C3}"/>
              </a:ext>
            </a:extLst>
          </p:cNvPr>
          <p:cNvSpPr txBox="1"/>
          <p:nvPr/>
        </p:nvSpPr>
        <p:spPr>
          <a:xfrm>
            <a:off x="960000" y="2060848"/>
            <a:ext cx="101765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/>
              <a:t>Konstruktive forstyrrelser i hverdagen</a:t>
            </a:r>
          </a:p>
          <a:p>
            <a:pPr algn="ctr"/>
            <a:endParaRPr lang="da-DK" sz="2800" dirty="0"/>
          </a:p>
          <a:p>
            <a:pPr algn="ctr"/>
            <a:r>
              <a:rPr lang="da-DK" sz="2800" dirty="0"/>
              <a:t>Det er muligt at få øje på kulturen, når der sker et brud på </a:t>
            </a:r>
          </a:p>
          <a:p>
            <a:pPr algn="ctr"/>
            <a:r>
              <a:rPr lang="da-DK" sz="2800" i="1" dirty="0"/>
              <a:t>det vi plejer </a:t>
            </a:r>
            <a:r>
              <a:rPr lang="da-DK" sz="2800" dirty="0"/>
              <a:t>– en forstyrrelse.</a:t>
            </a:r>
          </a:p>
          <a:p>
            <a:pPr algn="ctr"/>
            <a:endParaRPr lang="da-DK" sz="2800" dirty="0"/>
          </a:p>
          <a:p>
            <a:pPr algn="ctr"/>
            <a:r>
              <a:rPr lang="da-DK" sz="2800" dirty="0"/>
              <a:t>Det kan vi bruge dialogværktøjet til. </a:t>
            </a:r>
          </a:p>
          <a:p>
            <a:endParaRPr lang="da-DK" sz="2000" dirty="0"/>
          </a:p>
          <a:p>
            <a:endParaRPr lang="da-DK" sz="2000" dirty="0"/>
          </a:p>
          <a:p>
            <a:pPr algn="ctr"/>
            <a:endParaRPr lang="da-DK" sz="20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9B63C19-624B-403D-81C6-CA5A1C2BE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833" y="3929585"/>
            <a:ext cx="2124727" cy="216371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573D2F0-D854-493C-9640-7144319AB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4140301"/>
            <a:ext cx="2402044" cy="195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06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a-DK" sz="2600" dirty="0"/>
              <a:t>At ændre på en vane kan føles akavet, besværligt, måske endda ubehageligt.</a:t>
            </a:r>
          </a:p>
          <a:p>
            <a:pPr marL="0" indent="0">
              <a:buNone/>
            </a:pPr>
            <a:endParaRPr lang="da-DK" sz="2600" dirty="0"/>
          </a:p>
          <a:p>
            <a:pPr marL="0" indent="0">
              <a:buNone/>
            </a:pPr>
            <a:r>
              <a:rPr lang="da-DK" sz="2600" dirty="0"/>
              <a:t>Selvom </a:t>
            </a:r>
            <a:r>
              <a:rPr lang="da-DK" sz="2600" i="1" dirty="0"/>
              <a:t>det vi plejer </a:t>
            </a:r>
            <a:r>
              <a:rPr lang="da-DK" sz="2600" dirty="0"/>
              <a:t>synes nemmere og tidsbesparende i selve situationen, så er målet, at de nye vaner skal være mere skånsomme for kroppen. Og være med til at skabe en god forebyggelseskultur </a:t>
            </a:r>
            <a:br>
              <a:rPr lang="da-DK" sz="2600" dirty="0"/>
            </a:br>
            <a:r>
              <a:rPr lang="da-DK" sz="2600" dirty="0"/>
              <a:t>på vores arbejdsplads.</a:t>
            </a:r>
            <a:endParaRPr lang="da-DK" sz="2600" i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At få øje på kulturen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6E5EA6E-0D0C-48C4-9E20-D4F484A81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296" y="4653136"/>
            <a:ext cx="16573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69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07568" y="1412776"/>
            <a:ext cx="8280920" cy="1470025"/>
          </a:xfrm>
        </p:spPr>
        <p:txBody>
          <a:bodyPr/>
          <a:lstStyle/>
          <a:p>
            <a:r>
              <a:rPr lang="da-DK" dirty="0"/>
              <a:t>Inden vi tager fat på dialogværktøjet</a:t>
            </a:r>
          </a:p>
        </p:txBody>
      </p:sp>
    </p:spTree>
    <p:extLst>
      <p:ext uri="{BB962C8B-B14F-4D97-AF65-F5344CB8AC3E}">
        <p14:creationId xmlns:p14="http://schemas.microsoft.com/office/powerpoint/2010/main" val="189330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960000" y="2204865"/>
            <a:ext cx="10176560" cy="3888433"/>
          </a:xfrm>
        </p:spPr>
        <p:txBody>
          <a:bodyPr/>
          <a:lstStyle/>
          <a:p>
            <a:pPr marL="0" indent="0" algn="ctr">
              <a:buNone/>
            </a:pPr>
            <a:endParaRPr lang="da-DK" sz="2800" dirty="0"/>
          </a:p>
          <a:p>
            <a:pPr marL="0" indent="0" algn="ctr">
              <a:buNone/>
            </a:pPr>
            <a:r>
              <a:rPr lang="da-DK" sz="2800" dirty="0"/>
              <a:t>Forebyggelse af muskel- og skeletbesvær er en vigtig værdi for vores arbejdsplads</a:t>
            </a:r>
          </a:p>
          <a:p>
            <a:pPr marL="0" indent="0" algn="ctr">
              <a:buNone/>
            </a:pPr>
            <a:endParaRPr lang="da-DK" sz="2800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Om muskel- og skeletbesvær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74B5D564-B965-4780-994B-588F68876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4005064"/>
            <a:ext cx="5829300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960000" y="2060849"/>
            <a:ext cx="10272000" cy="4032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2600" dirty="0"/>
              <a:t>Dialogværktøjet – </a:t>
            </a:r>
            <a:r>
              <a:rPr lang="da-DK" sz="2600" i="1" dirty="0"/>
              <a:t>Tag snakken – bryd vanerne </a:t>
            </a:r>
            <a:r>
              <a:rPr lang="da-DK" sz="2600" dirty="0"/>
              <a:t>indeholder 3 trin: </a:t>
            </a:r>
          </a:p>
          <a:p>
            <a:pPr marL="0" indent="0">
              <a:buNone/>
            </a:pPr>
            <a:endParaRPr lang="da-DK" sz="2600" dirty="0"/>
          </a:p>
          <a:p>
            <a:pPr marL="0" indent="0">
              <a:buNone/>
            </a:pPr>
            <a:endParaRPr lang="da-DK" sz="2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67408" y="405394"/>
            <a:ext cx="6360136" cy="980776"/>
          </a:xfrm>
        </p:spPr>
        <p:txBody>
          <a:bodyPr/>
          <a:lstStyle/>
          <a:p>
            <a:r>
              <a:rPr lang="da-DK" sz="3200" dirty="0"/>
              <a:t>Inden vi tager fat på dialogværktøjet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D9A3124-6B14-4BBF-AD36-477503205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99" y="2708919"/>
            <a:ext cx="3666602" cy="109098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019086F-3D5E-4965-9CF2-0D86AEB4F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999" y="3799903"/>
            <a:ext cx="3693793" cy="115146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05AB641-352C-45AD-9FAC-A5F2BB6BD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080" y="3332645"/>
            <a:ext cx="3771900" cy="2085975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6B673825-AA16-4856-8971-BE786CD415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009" y="5011651"/>
            <a:ext cx="3651592" cy="10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60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a-DK" sz="2600" dirty="0"/>
              <a:t>For at processen med dialogværktøjet kan lykkes, er det vigtigt, at: </a:t>
            </a:r>
          </a:p>
          <a:p>
            <a:pPr marL="0" indent="0">
              <a:buNone/>
            </a:pPr>
            <a:endParaRPr lang="da-DK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600" dirty="0"/>
              <a:t>vi involverer os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600" dirty="0"/>
              <a:t>vi forholder os nysgerrigt til at finde nye løsninger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600" dirty="0"/>
              <a:t>vi er med på at udfordre den måde, vi tænker, taler og handler på.</a:t>
            </a:r>
          </a:p>
          <a:p>
            <a:pPr marL="0" indent="0">
              <a:buNone/>
            </a:pPr>
            <a:endParaRPr lang="da-DK" sz="2600" dirty="0"/>
          </a:p>
          <a:p>
            <a:pPr marL="0" indent="0">
              <a:buNone/>
            </a:pPr>
            <a:r>
              <a:rPr lang="da-DK" sz="2600" dirty="0"/>
              <a:t>Dialogværktøjet skal hjælpe os til at komme fra dialog til handling og over i forankringen af nye og bedre vaner, værdier og rutiner.</a:t>
            </a:r>
          </a:p>
          <a:p>
            <a:pPr marL="0" indent="0">
              <a:buNone/>
            </a:pPr>
            <a:endParaRPr lang="da-DK" sz="2600" dirty="0"/>
          </a:p>
          <a:p>
            <a:pPr marL="0" indent="0">
              <a:buNone/>
            </a:pPr>
            <a:endParaRPr lang="da-DK" sz="2600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C2804CE-3D02-4F5F-B394-670465FCC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866" y="2564904"/>
            <a:ext cx="1632152" cy="1621656"/>
          </a:xfrm>
          <a:prstGeom prst="rect">
            <a:avLst/>
          </a:prstGeom>
        </p:spPr>
      </p:pic>
      <p:sp>
        <p:nvSpPr>
          <p:cNvPr id="8" name="Titel 2">
            <a:extLst>
              <a:ext uri="{FF2B5EF4-FFF2-40B4-BE49-F238E27FC236}">
                <a16:creationId xmlns:a16="http://schemas.microsoft.com/office/drawing/2014/main" id="{09FA36A2-274E-4ACE-A3EE-2928EBB2018E}"/>
              </a:ext>
            </a:extLst>
          </p:cNvPr>
          <p:cNvSpPr txBox="1">
            <a:spLocks/>
          </p:cNvSpPr>
          <p:nvPr/>
        </p:nvSpPr>
        <p:spPr>
          <a:xfrm>
            <a:off x="767408" y="405394"/>
            <a:ext cx="6360136" cy="980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Klavika Medium" panose="020B0803040000020004" pitchFamily="34" charset="0"/>
                <a:ea typeface="+mj-ea"/>
                <a:cs typeface="+mj-cs"/>
              </a:defRPr>
            </a:lvl1pPr>
          </a:lstStyle>
          <a:p>
            <a:r>
              <a:rPr lang="da-DK" sz="3200" dirty="0"/>
              <a:t>Inden vi tager fat på dialogværktøjet</a:t>
            </a:r>
          </a:p>
        </p:txBody>
      </p:sp>
    </p:spTree>
    <p:extLst>
      <p:ext uri="{BB962C8B-B14F-4D97-AF65-F5344CB8AC3E}">
        <p14:creationId xmlns:p14="http://schemas.microsoft.com/office/powerpoint/2010/main" val="131441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960000" y="2204865"/>
            <a:ext cx="10176560" cy="3888433"/>
          </a:xfrm>
        </p:spPr>
        <p:txBody>
          <a:bodyPr/>
          <a:lstStyle/>
          <a:p>
            <a:pPr marL="0" indent="0" algn="ctr">
              <a:buNone/>
            </a:pPr>
            <a:r>
              <a:rPr lang="da-DK" sz="2800" dirty="0"/>
              <a:t>En styrket forebyggelseskultur kan give forskellige fordele:</a:t>
            </a:r>
          </a:p>
          <a:p>
            <a:pPr marL="0" indent="0" algn="ctr">
              <a:buNone/>
            </a:pPr>
            <a:endParaRPr lang="da-DK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Et forbedret arbejdsmiljø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Øget produktivitet og kvalitet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Bedre helbred, trivsel og jobtilfredshed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Bedre fastholdelse af medarbejdere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/>
              <a:t>Forøget borgertilfredshed</a:t>
            </a:r>
          </a:p>
          <a:p>
            <a:pPr marL="0" indent="0" algn="ctr">
              <a:buNone/>
            </a:pPr>
            <a:endParaRPr lang="da-DK" sz="2800" dirty="0"/>
          </a:p>
          <a:p>
            <a:pPr marL="0" indent="0" algn="ctr">
              <a:buNone/>
            </a:pPr>
            <a:endParaRPr lang="da-DK" sz="2800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Om muskel- og skeletbesvær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1AAC88B-8CAA-4F79-BDBF-A525478E4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192" y="2852936"/>
            <a:ext cx="28098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3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960000" y="2204865"/>
            <a:ext cx="10176560" cy="3888433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Det er muligt at sætte ind mod MSB ved at fremme en velfungerende </a:t>
            </a:r>
            <a:r>
              <a:rPr lang="da-DK" i="1" dirty="0"/>
              <a:t>forebyggelseskultur</a:t>
            </a:r>
            <a:r>
              <a:rPr lang="da-DK" dirty="0"/>
              <a:t> på arbejdspladsen.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BFA har udviklet et værktøj, som vi kan bruge til at sætte en dialog i gang om, hvordan vi styrker og forankrer en god forebyggelseskultur på arbejdspladsen.</a:t>
            </a:r>
          </a:p>
          <a:p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Om muskel- og skeletbesvær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82028452-E88D-4A59-96AB-6A846A2BE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656" y="4653136"/>
            <a:ext cx="1368152" cy="131603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A0871D8-9ED9-4EA3-9B21-EC30D4C10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991" y="4509805"/>
            <a:ext cx="1433302" cy="145936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31B7110-C1EA-495F-A40A-FBDED4572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7951" y="4705256"/>
            <a:ext cx="1459362" cy="126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960000" y="2204865"/>
            <a:ext cx="10176560" cy="3888433"/>
          </a:xfrm>
        </p:spPr>
        <p:txBody>
          <a:bodyPr/>
          <a:lstStyle/>
          <a:p>
            <a:pPr marL="0" indent="0" algn="ctr">
              <a:buNone/>
            </a:pPr>
            <a:r>
              <a:rPr lang="da-DK" sz="2800" dirty="0"/>
              <a:t>Arbejdstilsynets definition af MSB:</a:t>
            </a:r>
          </a:p>
          <a:p>
            <a:pPr marL="0" indent="0" algn="ctr">
              <a:buNone/>
            </a:pPr>
            <a:endParaRPr lang="da-DK" sz="2800" dirty="0"/>
          </a:p>
          <a:p>
            <a:pPr marL="0" indent="0" algn="ctr">
              <a:buNone/>
            </a:pPr>
            <a:r>
              <a:rPr lang="da-DK" dirty="0"/>
              <a:t>”Muskel- og skeletbesvær (MSB) er en fællesbenævnelse for smerter, stivhed eller ømhed i kroppens led, ledbånd, sener, muskler og knogler samt tilhørende kar og nerveforsyning”.</a:t>
            </a:r>
          </a:p>
          <a:p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Om muskel- og skeletbesvær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5793DDF-E6AC-47DC-9062-2A61FB3E6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256" y="4149081"/>
            <a:ext cx="20574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0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Nogle af de arbejdsrelaterede årsager til udvikling af MSB er:</a:t>
            </a:r>
            <a:br>
              <a:rPr lang="da-DK" sz="2400" dirty="0"/>
            </a:br>
            <a:endParaRPr lang="da-DK" sz="2400" dirty="0"/>
          </a:p>
          <a:p>
            <a:pPr lvl="0"/>
            <a:r>
              <a:rPr lang="da-DK" sz="2400" dirty="0"/>
              <a:t>Tidligere tilfælde af </a:t>
            </a:r>
            <a:r>
              <a:rPr lang="da-DK" sz="2400" dirty="0" err="1"/>
              <a:t>lænderygbesvær</a:t>
            </a:r>
            <a:endParaRPr lang="da-DK" sz="2400" dirty="0"/>
          </a:p>
          <a:p>
            <a:pPr lvl="0"/>
            <a:r>
              <a:rPr lang="da-DK" sz="2400" dirty="0"/>
              <a:t>Hårde fysiske krav – fx forflytninger</a:t>
            </a:r>
          </a:p>
          <a:p>
            <a:pPr lvl="0"/>
            <a:r>
              <a:rPr lang="da-DK" sz="2400" dirty="0"/>
              <a:t>Manglende mulighed for at kunne tilpasse sit arbejde</a:t>
            </a:r>
          </a:p>
          <a:p>
            <a:pPr lvl="0"/>
            <a:r>
              <a:rPr lang="da-DK" sz="2400" dirty="0"/>
              <a:t>Manglende tilgængelighed eller brug af hjælpemidler</a:t>
            </a:r>
          </a:p>
          <a:p>
            <a:pPr lvl="0"/>
            <a:r>
              <a:rPr lang="da-DK" sz="2400" dirty="0"/>
              <a:t>Uhensigtsmæssige bevægelser og belastninger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Om muskel- og skeletbesvær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0D8266D-6599-4220-AE58-9EE487577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540" y="2204865"/>
            <a:ext cx="23907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4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2800" dirty="0"/>
              <a:t>MSB kan hænge sammen med belastende og ensidige arbejdsstillinger. </a:t>
            </a:r>
          </a:p>
          <a:p>
            <a:pPr marL="0" indent="0" algn="ctr">
              <a:buNone/>
            </a:pPr>
            <a:endParaRPr lang="da-DK" sz="2800" dirty="0"/>
          </a:p>
          <a:p>
            <a:pPr marL="0" indent="0" algn="ctr">
              <a:buNone/>
            </a:pPr>
            <a:r>
              <a:rPr lang="da-DK" sz="2800" dirty="0"/>
              <a:t>Men smerter kan også opstå i fritiden eller uden klar grund. </a:t>
            </a:r>
          </a:p>
          <a:p>
            <a:pPr marL="0" indent="0" algn="ctr">
              <a:buNone/>
            </a:pPr>
            <a:endParaRPr lang="da-DK" sz="2800" dirty="0"/>
          </a:p>
          <a:p>
            <a:pPr marL="0" indent="0" algn="ctr">
              <a:buNone/>
            </a:pPr>
            <a:r>
              <a:rPr lang="da-DK" sz="2800" dirty="0"/>
              <a:t>Uanset årsagen til smerterne kan vi, som arbejdsplads, ud fra en helhedsorienteret indsats bidrage til at forebygge, at de opstår eller forværres.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Om muskel- og skeletbesvær</a:t>
            </a:r>
          </a:p>
        </p:txBody>
      </p:sp>
    </p:spTree>
    <p:extLst>
      <p:ext uri="{BB962C8B-B14F-4D97-AF65-F5344CB8AC3E}">
        <p14:creationId xmlns:p14="http://schemas.microsoft.com/office/powerpoint/2010/main" val="363805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83632" y="836712"/>
            <a:ext cx="6696744" cy="1470025"/>
          </a:xfrm>
        </p:spPr>
        <p:txBody>
          <a:bodyPr/>
          <a:lstStyle/>
          <a:p>
            <a:r>
              <a:rPr lang="da-DK" dirty="0"/>
              <a:t>En helhedsorienteret indsats</a:t>
            </a:r>
          </a:p>
        </p:txBody>
      </p:sp>
    </p:spTree>
    <p:extLst>
      <p:ext uri="{BB962C8B-B14F-4D97-AF65-F5344CB8AC3E}">
        <p14:creationId xmlns:p14="http://schemas.microsoft.com/office/powerpoint/2010/main" val="353918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/>
              <a:t>Spørgsmålene i dialogværktøjet </a:t>
            </a:r>
            <a:r>
              <a:rPr lang="da-DK" sz="2400" i="1" dirty="0"/>
              <a:t>Tag snakken </a:t>
            </a:r>
            <a:r>
              <a:rPr lang="da-DK" sz="2400" i="1"/>
              <a:t>– bryd </a:t>
            </a:r>
            <a:r>
              <a:rPr lang="da-DK" sz="2400" i="1" dirty="0"/>
              <a:t>vanerne</a:t>
            </a:r>
            <a:r>
              <a:rPr lang="da-DK" sz="2400" dirty="0"/>
              <a:t> er bygget op omkring disse 4 elementer, så vi får kigget bredt på vores forebyggelseskultur på arbejdspladsen:</a:t>
            </a:r>
          </a:p>
          <a:p>
            <a:pPr marL="0" indent="0">
              <a:buNone/>
            </a:pPr>
            <a:r>
              <a:rPr lang="da-DK" sz="2400" dirty="0"/>
              <a:t> </a:t>
            </a:r>
          </a:p>
          <a:p>
            <a:pPr>
              <a:buAutoNum type="arabicPeriod"/>
            </a:pPr>
            <a:r>
              <a:rPr lang="da-DK" sz="2400" dirty="0"/>
              <a:t>Kroppen i kerneopgaven</a:t>
            </a:r>
          </a:p>
          <a:p>
            <a:pPr>
              <a:buAutoNum type="arabicPeriod"/>
            </a:pPr>
            <a:r>
              <a:rPr lang="da-DK" sz="2400" dirty="0"/>
              <a:t>Arbejdsfællesskabet</a:t>
            </a:r>
          </a:p>
          <a:p>
            <a:pPr>
              <a:buAutoNum type="arabicPeriod"/>
            </a:pPr>
            <a:r>
              <a:rPr lang="da-DK" sz="2400" dirty="0"/>
              <a:t>De bærende strukturer</a:t>
            </a:r>
          </a:p>
          <a:p>
            <a:pPr>
              <a:buAutoNum type="arabicPeriod"/>
            </a:pPr>
            <a:r>
              <a:rPr lang="da-DK" sz="2400" dirty="0"/>
              <a:t>Det strategiske blik</a:t>
            </a:r>
          </a:p>
          <a:p>
            <a:pPr>
              <a:buAutoNum type="arabicPeriod"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En helhedsorienteret indsats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08B815B-2159-464B-BFDE-01B17294D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3124719"/>
            <a:ext cx="29622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15952"/>
      </p:ext>
    </p:extLst>
  </p:cSld>
  <p:clrMapOvr>
    <a:masterClrMapping/>
  </p:clrMapOvr>
</p:sld>
</file>

<file path=ppt/theme/theme1.xml><?xml version="1.0" encoding="utf-8"?>
<a:theme xmlns:a="http://schemas.openxmlformats.org/drawingml/2006/main" name="Præsentation_3BA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FA" id="{2E546E74-BB04-4FDB-969C-C075EAD055A7}" vid="{19B6A7E3-1FC7-4138-AEE4-130C7E912DEA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BFA skabelon</Template>
  <TotalTime>794</TotalTime>
  <Words>861</Words>
  <Application>Microsoft Office PowerPoint</Application>
  <PresentationFormat>Widescreen</PresentationFormat>
  <Paragraphs>121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Klavika Bold</vt:lpstr>
      <vt:lpstr>Klavika Light</vt:lpstr>
      <vt:lpstr>Klavika Medium</vt:lpstr>
      <vt:lpstr>Præsentation_3BAR</vt:lpstr>
      <vt:lpstr>Tag snakken – bryd vanerne</vt:lpstr>
      <vt:lpstr>Om muskel- og skeletbesvær</vt:lpstr>
      <vt:lpstr>Om muskel- og skeletbesvær</vt:lpstr>
      <vt:lpstr>Om muskel- og skeletbesvær</vt:lpstr>
      <vt:lpstr>Om muskel- og skeletbesvær</vt:lpstr>
      <vt:lpstr>Om muskel- og skeletbesvær</vt:lpstr>
      <vt:lpstr>Om muskel- og skeletbesvær</vt:lpstr>
      <vt:lpstr>En helhedsorienteret indsats</vt:lpstr>
      <vt:lpstr>En helhedsorienteret indsats</vt:lpstr>
      <vt:lpstr>En helhedsorienteret indsats</vt:lpstr>
      <vt:lpstr>En helhedsorienteret indsats</vt:lpstr>
      <vt:lpstr>En helhedsorienteret indsats</vt:lpstr>
      <vt:lpstr>En helhedsorienteret indsats</vt:lpstr>
      <vt:lpstr>En helhedsorienteret indsats</vt:lpstr>
      <vt:lpstr>At få øje på kulturen</vt:lpstr>
      <vt:lpstr>At få øje på kulturen</vt:lpstr>
      <vt:lpstr>At få øje på kulturen</vt:lpstr>
      <vt:lpstr>At få øje på kulturen</vt:lpstr>
      <vt:lpstr>Inden vi tager fat på dialogværktøjet</vt:lpstr>
      <vt:lpstr>Inden vi tager fat på dialogværktøjet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Rasmus Jensen</dc:creator>
  <cp:lastModifiedBy>Sofie Raagaard</cp:lastModifiedBy>
  <cp:revision>48</cp:revision>
  <cp:lastPrinted>2018-04-23T06:07:30Z</cp:lastPrinted>
  <dcterms:created xsi:type="dcterms:W3CDTF">2018-04-16T13:08:48Z</dcterms:created>
  <dcterms:modified xsi:type="dcterms:W3CDTF">2018-08-31T12:39:16Z</dcterms:modified>
</cp:coreProperties>
</file>