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0" r:id="rId5"/>
    <p:sldMasterId id="2147483673" r:id="rId6"/>
  </p:sldMasterIdLst>
  <p:notesMasterIdLst>
    <p:notesMasterId r:id="rId21"/>
  </p:notesMasterIdLst>
  <p:sldIdLst>
    <p:sldId id="266" r:id="rId7"/>
    <p:sldId id="430" r:id="rId8"/>
    <p:sldId id="446" r:id="rId9"/>
    <p:sldId id="458" r:id="rId10"/>
    <p:sldId id="448" r:id="rId11"/>
    <p:sldId id="449" r:id="rId12"/>
    <p:sldId id="450" r:id="rId13"/>
    <p:sldId id="451" r:id="rId14"/>
    <p:sldId id="452" r:id="rId15"/>
    <p:sldId id="453" r:id="rId16"/>
    <p:sldId id="454" r:id="rId17"/>
    <p:sldId id="455" r:id="rId18"/>
    <p:sldId id="442" r:id="rId19"/>
    <p:sldId id="443" r:id="rId2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5A09"/>
    <a:srgbClr val="EB5A08"/>
    <a:srgbClr val="FBE5DB"/>
    <a:srgbClr val="D2D2BE"/>
    <a:srgbClr val="3C6E87"/>
    <a:srgbClr val="A5BEB9"/>
    <a:srgbClr val="EB5A0A"/>
    <a:srgbClr val="F59B00"/>
    <a:srgbClr val="00A3A7"/>
    <a:srgbClr val="AF0F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DC7A23-7929-7A4A-8B08-C83754FB7EF8}" v="5" dt="2026-09-14T13:39:39.1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17"/>
    <p:restoredTop sz="61644"/>
  </p:normalViewPr>
  <p:slideViewPr>
    <p:cSldViewPr snapToGrid="0">
      <p:cViewPr varScale="1">
        <p:scale>
          <a:sx n="75" d="100"/>
          <a:sy n="75" d="100"/>
        </p:scale>
        <p:origin x="264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rine Brødsgaard" userId="12fdc271-1aca-4e13-a84f-46f26e9c435a" providerId="ADAL" clId="{2EF6400C-159F-592D-8F9B-EEE7083F9840}"/>
    <pc:docChg chg="custSel modSld">
      <pc:chgData name="Katrine Brødsgaard" userId="12fdc271-1aca-4e13-a84f-46f26e9c435a" providerId="ADAL" clId="{2EF6400C-159F-592D-8F9B-EEE7083F9840}" dt="2026-09-14T13:39:42.082" v="10" actId="478"/>
      <pc:docMkLst>
        <pc:docMk/>
      </pc:docMkLst>
      <pc:sldChg chg="addSp delSp modSp mod">
        <pc:chgData name="Katrine Brødsgaard" userId="12fdc271-1aca-4e13-a84f-46f26e9c435a" providerId="ADAL" clId="{2EF6400C-159F-592D-8F9B-EEE7083F9840}" dt="2026-09-14T13:39:30.489" v="4" actId="478"/>
        <pc:sldMkLst>
          <pc:docMk/>
          <pc:sldMk cId="114950238" sldId="442"/>
        </pc:sldMkLst>
        <pc:spChg chg="add del mod">
          <ac:chgData name="Katrine Brødsgaard" userId="12fdc271-1aca-4e13-a84f-46f26e9c435a" providerId="ADAL" clId="{2EF6400C-159F-592D-8F9B-EEE7083F9840}" dt="2026-09-14T13:39:30.489" v="4" actId="478"/>
          <ac:spMkLst>
            <pc:docMk/>
            <pc:sldMk cId="114950238" sldId="442"/>
            <ac:spMk id="3" creationId="{023A50D2-523B-BF82-5014-F2258659ABFD}"/>
          </ac:spMkLst>
        </pc:spChg>
        <pc:picChg chg="add mod">
          <ac:chgData name="Katrine Brødsgaard" userId="12fdc271-1aca-4e13-a84f-46f26e9c435a" providerId="ADAL" clId="{2EF6400C-159F-592D-8F9B-EEE7083F9840}" dt="2026-09-14T13:39:27.396" v="3" actId="167"/>
          <ac:picMkLst>
            <pc:docMk/>
            <pc:sldMk cId="114950238" sldId="442"/>
            <ac:picMk id="6" creationId="{4F0BC11F-228E-D156-BF73-94338AEC8639}"/>
          </ac:picMkLst>
        </pc:picChg>
        <pc:picChg chg="del">
          <ac:chgData name="Katrine Brødsgaard" userId="12fdc271-1aca-4e13-a84f-46f26e9c435a" providerId="ADAL" clId="{2EF6400C-159F-592D-8F9B-EEE7083F9840}" dt="2026-09-14T13:39:18.314" v="1" actId="478"/>
          <ac:picMkLst>
            <pc:docMk/>
            <pc:sldMk cId="114950238" sldId="442"/>
            <ac:picMk id="11" creationId="{43818A3F-117E-3B24-1EB5-AD0EF6D60AF8}"/>
          </ac:picMkLst>
        </pc:picChg>
      </pc:sldChg>
      <pc:sldChg chg="addSp delSp modSp mod">
        <pc:chgData name="Katrine Brødsgaard" userId="12fdc271-1aca-4e13-a84f-46f26e9c435a" providerId="ADAL" clId="{2EF6400C-159F-592D-8F9B-EEE7083F9840}" dt="2026-09-14T13:39:42.082" v="10" actId="478"/>
        <pc:sldMkLst>
          <pc:docMk/>
          <pc:sldMk cId="3870468436" sldId="443"/>
        </pc:sldMkLst>
        <pc:spChg chg="add del mod">
          <ac:chgData name="Katrine Brødsgaard" userId="12fdc271-1aca-4e13-a84f-46f26e9c435a" providerId="ADAL" clId="{2EF6400C-159F-592D-8F9B-EEE7083F9840}" dt="2026-09-14T13:39:42.082" v="10" actId="478"/>
          <ac:spMkLst>
            <pc:docMk/>
            <pc:sldMk cId="3870468436" sldId="443"/>
            <ac:spMk id="3" creationId="{F12ADFAA-9567-FAD1-506E-428514122793}"/>
          </ac:spMkLst>
        </pc:spChg>
        <pc:picChg chg="add mod">
          <ac:chgData name="Katrine Brødsgaard" userId="12fdc271-1aca-4e13-a84f-46f26e9c435a" providerId="ADAL" clId="{2EF6400C-159F-592D-8F9B-EEE7083F9840}" dt="2026-09-14T13:39:39.163" v="8" actId="167"/>
          <ac:picMkLst>
            <pc:docMk/>
            <pc:sldMk cId="3870468436" sldId="443"/>
            <ac:picMk id="6" creationId="{8C2FCD15-5525-E2B5-9EC4-CD758E1FA41F}"/>
          </ac:picMkLst>
        </pc:picChg>
        <pc:picChg chg="del">
          <ac:chgData name="Katrine Brødsgaard" userId="12fdc271-1aca-4e13-a84f-46f26e9c435a" providerId="ADAL" clId="{2EF6400C-159F-592D-8F9B-EEE7083F9840}" dt="2026-09-14T13:39:32.742" v="5" actId="478"/>
          <ac:picMkLst>
            <pc:docMk/>
            <pc:sldMk cId="3870468436" sldId="443"/>
            <ac:picMk id="14" creationId="{424377ED-932F-FDB5-BC77-B59800B5CF22}"/>
          </ac:picMkLst>
        </pc:picChg>
      </pc:sldChg>
      <pc:sldChg chg="modSp mod">
        <pc:chgData name="Katrine Brødsgaard" userId="12fdc271-1aca-4e13-a84f-46f26e9c435a" providerId="ADAL" clId="{2EF6400C-159F-592D-8F9B-EEE7083F9840}" dt="2026-09-14T13:39:09.337" v="0" actId="1076"/>
        <pc:sldMkLst>
          <pc:docMk/>
          <pc:sldMk cId="3185052184" sldId="448"/>
        </pc:sldMkLst>
        <pc:spChg chg="mod">
          <ac:chgData name="Katrine Brødsgaard" userId="12fdc271-1aca-4e13-a84f-46f26e9c435a" providerId="ADAL" clId="{2EF6400C-159F-592D-8F9B-EEE7083F9840}" dt="2026-09-14T13:39:09.337" v="0" actId="1076"/>
          <ac:spMkLst>
            <pc:docMk/>
            <pc:sldMk cId="3185052184" sldId="448"/>
            <ac:spMk id="11" creationId="{742BB538-7C69-8806-C1D6-BD932157BD1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7A8CDA-617C-8D4B-8FAF-1A62DFD6D3A0}" type="datetimeFigureOut">
              <a:rPr lang="da-DK" smtClean="0"/>
              <a:t>14.09.2026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6A178F-7401-6E4D-A16C-285A52AF87FF}" type="slidenum">
              <a:rPr lang="da-DK" smtClean="0"/>
              <a:t>‹nr.›</a:t>
            </a:fld>
            <a:endParaRPr lang="da-DK"/>
          </a:p>
        </p:txBody>
      </p:sp>
    </p:spTree>
    <p:extLst>
      <p:ext uri="{BB962C8B-B14F-4D97-AF65-F5344CB8AC3E}">
        <p14:creationId xmlns:p14="http://schemas.microsoft.com/office/powerpoint/2010/main" val="1571466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t>Info til tovholder</a:t>
            </a:r>
          </a:p>
          <a:p>
            <a:pPr marL="0" indent="0">
              <a:buNone/>
            </a:pPr>
            <a:r>
              <a:rPr lang="da-DK" sz="2400" dirty="0"/>
              <a:t>Inden I går i gang, skal du som tovholder sikre, at</a:t>
            </a:r>
          </a:p>
          <a:p>
            <a:endParaRPr lang="da-DK" sz="2400" dirty="0"/>
          </a:p>
          <a:p>
            <a:r>
              <a:rPr lang="da-DK" sz="2400" dirty="0"/>
              <a:t>Deltagerne sidder sammen i grupper af 4-6 personer</a:t>
            </a:r>
            <a:endParaRPr lang="da-US" sz="2400" dirty="0"/>
          </a:p>
          <a:p>
            <a:r>
              <a:rPr lang="da-DK" sz="2400" dirty="0"/>
              <a:t>Følgende materiale er klar: </a:t>
            </a:r>
            <a:endParaRPr lang="da-US" sz="2400" dirty="0"/>
          </a:p>
          <a:p>
            <a:pPr lvl="1"/>
            <a:r>
              <a:rPr lang="da-DK" sz="2400" dirty="0"/>
              <a:t>Papir og skrivegrej til hver gruppe</a:t>
            </a:r>
            <a:endParaRPr lang="da-US" sz="2400" dirty="0"/>
          </a:p>
          <a:p>
            <a:pPr lvl="1"/>
            <a:r>
              <a:rPr lang="da-DK" sz="2400" dirty="0"/>
              <a:t>Et kort med spillereglerne til hver gruppe (printet)</a:t>
            </a:r>
            <a:endParaRPr lang="da-US" sz="2400" dirty="0"/>
          </a:p>
          <a:p>
            <a:pPr lvl="1"/>
            <a:r>
              <a:rPr lang="da-DK" sz="2400" dirty="0"/>
              <a:t>Flipover eller tavle til fælles opsamling</a:t>
            </a:r>
            <a:r>
              <a:rPr lang="da-US" sz="2400" dirty="0"/>
              <a:t> </a:t>
            </a:r>
            <a:endParaRPr lang="da-DK" sz="2400" dirty="0"/>
          </a:p>
          <a:p>
            <a:endParaRPr lang="da-DK" dirty="0"/>
          </a:p>
        </p:txBody>
      </p:sp>
      <p:sp>
        <p:nvSpPr>
          <p:cNvPr id="4" name="Pladsholder til slidenummer 3"/>
          <p:cNvSpPr>
            <a:spLocks noGrp="1"/>
          </p:cNvSpPr>
          <p:nvPr>
            <p:ph type="sldNum" sz="quarter" idx="5"/>
          </p:nvPr>
        </p:nvSpPr>
        <p:spPr/>
        <p:txBody>
          <a:bodyPr/>
          <a:lstStyle/>
          <a:p>
            <a:fld id="{BF6A178F-7401-6E4D-A16C-285A52AF87FF}" type="slidenum">
              <a:rPr lang="da-DK" smtClean="0"/>
              <a:t>1</a:t>
            </a:fld>
            <a:endParaRPr lang="da-DK"/>
          </a:p>
        </p:txBody>
      </p:sp>
    </p:spTree>
    <p:extLst>
      <p:ext uri="{BB962C8B-B14F-4D97-AF65-F5344CB8AC3E}">
        <p14:creationId xmlns:p14="http://schemas.microsoft.com/office/powerpoint/2010/main" val="2872413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b="1" kern="1200" dirty="0">
              <a:solidFill>
                <a:schemeClr val="tx2"/>
              </a:solidFill>
              <a:effectLst/>
              <a:latin typeface="+mn-lt"/>
              <a:ea typeface="+mn-ea"/>
              <a:cs typeface="+mn-cs"/>
            </a:endParaRPr>
          </a:p>
          <a:p>
            <a:r>
              <a:rPr lang="da-DK" sz="1200" i="1" kern="1200" dirty="0">
                <a:solidFill>
                  <a:schemeClr val="tx1"/>
                </a:solidFill>
                <a:effectLst/>
                <a:latin typeface="+mn-lt"/>
                <a:ea typeface="+mn-ea"/>
                <a:cs typeface="+mn-cs"/>
              </a:rPr>
              <a:t>I dag skal vi tale om, hvordan vi forebygger og håndterer digital chikane her på vores arbejdsplads. </a:t>
            </a:r>
          </a:p>
          <a:p>
            <a:endParaRPr lang="da-DK" sz="1200" i="1" kern="1200" dirty="0">
              <a:solidFill>
                <a:schemeClr val="tx1"/>
              </a:solidFill>
              <a:effectLst/>
              <a:latin typeface="+mn-lt"/>
              <a:ea typeface="+mn-ea"/>
              <a:cs typeface="+mn-cs"/>
            </a:endParaRPr>
          </a:p>
          <a:p>
            <a:r>
              <a:rPr lang="da-DK" sz="1200" i="0" kern="1200" dirty="0">
                <a:solidFill>
                  <a:schemeClr val="tx1"/>
                </a:solidFill>
                <a:effectLst/>
                <a:latin typeface="+mn-lt"/>
                <a:ea typeface="+mn-ea"/>
                <a:cs typeface="+mn-cs"/>
              </a:rPr>
              <a:t>*Henvis eventuelt til tidligere dialog med udgangspunkt i det andet PP*</a:t>
            </a:r>
          </a:p>
          <a:p>
            <a:br>
              <a:rPr lang="da-DK" sz="1200" kern="1200" dirty="0">
                <a:solidFill>
                  <a:schemeClr val="tx1"/>
                </a:solidFill>
                <a:effectLst/>
                <a:latin typeface="+mn-lt"/>
                <a:ea typeface="+mn-ea"/>
                <a:cs typeface="+mn-cs"/>
              </a:rPr>
            </a:br>
            <a:r>
              <a:rPr lang="da-DK" sz="1200" i="1" kern="1200" dirty="0">
                <a:solidFill>
                  <a:schemeClr val="tx1"/>
                </a:solidFill>
                <a:effectLst/>
                <a:latin typeface="+mn-lt"/>
                <a:ea typeface="+mn-ea"/>
                <a:cs typeface="+mn-cs"/>
              </a:rPr>
              <a:t>For at kunne forebygge og håndtere digital chikane er det nemlig vigtigt, at vi har en fælles forståelse af, hvad det er, og at alle kender vores retningslinjer for forebyggelse og håndtering af digital chikane. </a:t>
            </a:r>
            <a:br>
              <a:rPr lang="da-DK" sz="1200" i="1" kern="1200" dirty="0">
                <a:solidFill>
                  <a:schemeClr val="tx1"/>
                </a:solidFill>
                <a:effectLst/>
                <a:latin typeface="+mn-lt"/>
                <a:ea typeface="+mn-ea"/>
                <a:cs typeface="+mn-cs"/>
              </a:rPr>
            </a:br>
            <a:br>
              <a:rPr lang="da-DK" sz="1200" i="1" kern="1200" dirty="0">
                <a:solidFill>
                  <a:schemeClr val="tx1"/>
                </a:solidFill>
                <a:effectLst/>
                <a:latin typeface="+mn-lt"/>
                <a:ea typeface="+mn-ea"/>
                <a:cs typeface="+mn-cs"/>
              </a:rPr>
            </a:br>
            <a:r>
              <a:rPr lang="da-DK" sz="1200" i="1" kern="1200" dirty="0">
                <a:solidFill>
                  <a:schemeClr val="tx1"/>
                </a:solidFill>
                <a:effectLst/>
                <a:latin typeface="+mn-lt"/>
                <a:ea typeface="+mn-ea"/>
                <a:cs typeface="+mn-cs"/>
              </a:rPr>
              <a:t>Selvom digital chikane er omfattet af blandt andet arbejdsmiljøloven er der mange gråzoner, og det kan være svært at vide, hvor grænserne går. Derfor er det vigtigt at gøre det naturligt at tale åbent om det.</a:t>
            </a:r>
          </a:p>
          <a:p>
            <a:r>
              <a:rPr lang="da-DK" sz="1200" i="1" kern="1200" dirty="0">
                <a:solidFill>
                  <a:schemeClr val="tx1"/>
                </a:solidFill>
                <a:effectLst/>
                <a:latin typeface="+mn-lt"/>
                <a:ea typeface="+mn-ea"/>
                <a:cs typeface="+mn-cs"/>
              </a:rPr>
              <a:t>  </a:t>
            </a:r>
          </a:p>
          <a:p>
            <a:r>
              <a:rPr lang="da-DK" sz="1200" i="1" kern="1200" dirty="0">
                <a:solidFill>
                  <a:schemeClr val="tx1"/>
                </a:solidFill>
                <a:effectLst/>
                <a:latin typeface="+mn-lt"/>
                <a:ea typeface="+mn-ea"/>
                <a:cs typeface="+mn-cs"/>
              </a:rPr>
              <a:t>Vi får også mulighed for at vende, om vi skal sætte nye ting i gang for at forebygge digital chikane. Og hvad man konkret skal gøre, hvis man oplever digital chikane her på vores arbejdsplads.</a:t>
            </a:r>
          </a:p>
        </p:txBody>
      </p:sp>
      <p:sp>
        <p:nvSpPr>
          <p:cNvPr id="4" name="Pladsholder til slidenummer 3"/>
          <p:cNvSpPr>
            <a:spLocks noGrp="1"/>
          </p:cNvSpPr>
          <p:nvPr>
            <p:ph type="sldNum" sz="quarter" idx="5"/>
          </p:nvPr>
        </p:nvSpPr>
        <p:spPr/>
        <p:txBody>
          <a:bodyPr/>
          <a:lstStyle/>
          <a:p>
            <a:fld id="{BF6A178F-7401-6E4D-A16C-285A52AF87FF}" type="slidenum">
              <a:rPr lang="da-DK" smtClean="0"/>
              <a:t>2</a:t>
            </a:fld>
            <a:endParaRPr lang="da-DK"/>
          </a:p>
        </p:txBody>
      </p:sp>
    </p:spTree>
    <p:extLst>
      <p:ext uri="{BB962C8B-B14F-4D97-AF65-F5344CB8AC3E}">
        <p14:creationId xmlns:p14="http://schemas.microsoft.com/office/powerpoint/2010/main" val="3220111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E595F-85B7-4650-A4A3-C544618A4C2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468D0EA-3586-B150-9237-2C67E86F9C6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2431A6B-315F-B296-4F6A-E3F814F2338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b="1" kern="1200" dirty="0">
              <a:solidFill>
                <a:schemeClr val="tx2"/>
              </a:solidFill>
              <a:effectLst/>
              <a:latin typeface="+mn-lt"/>
              <a:ea typeface="+mn-ea"/>
              <a:cs typeface="+mn-cs"/>
            </a:endParaRPr>
          </a:p>
          <a:p>
            <a:r>
              <a:rPr lang="da-DK" sz="1200" i="1" kern="1200" dirty="0">
                <a:solidFill>
                  <a:schemeClr val="tx1"/>
                </a:solidFill>
                <a:effectLst/>
                <a:latin typeface="+mn-lt"/>
                <a:ea typeface="+mn-ea"/>
                <a:cs typeface="+mn-cs"/>
              </a:rPr>
              <a:t>Vi skal igennem fem dele:</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pPr marL="228600" lvl="0" indent="-228600">
              <a:buAutoNum type="arabicPeriod"/>
            </a:pPr>
            <a:r>
              <a:rPr lang="da-DK" sz="1200" i="1" kern="1200" dirty="0">
                <a:solidFill>
                  <a:schemeClr val="tx1"/>
                </a:solidFill>
                <a:effectLst/>
                <a:latin typeface="+mn-lt"/>
                <a:ea typeface="+mn-ea"/>
                <a:cs typeface="+mn-cs"/>
              </a:rPr>
              <a:t>Først får I nogle eksempler på, hvad forebyggelse og håndtering af digital chikane kan indebære. </a:t>
            </a:r>
            <a:endParaRPr lang="da-US" sz="1200" i="1" kern="1200" dirty="0">
              <a:solidFill>
                <a:schemeClr val="tx1"/>
              </a:solidFill>
              <a:effectLst/>
              <a:latin typeface="+mn-lt"/>
              <a:ea typeface="+mn-ea"/>
              <a:cs typeface="+mn-cs"/>
            </a:endParaRPr>
          </a:p>
          <a:p>
            <a:pPr marL="228600" lvl="0" indent="-228600">
              <a:buAutoNum type="arabicPeriod"/>
            </a:pPr>
            <a:r>
              <a:rPr lang="da-DK" sz="1200" i="1" kern="1200" dirty="0">
                <a:solidFill>
                  <a:schemeClr val="tx1"/>
                </a:solidFill>
                <a:effectLst/>
                <a:latin typeface="+mn-lt"/>
                <a:ea typeface="+mn-ea"/>
                <a:cs typeface="+mn-cs"/>
              </a:rPr>
              <a:t>Så skal I tale om spillereglerne for jeres dialog.</a:t>
            </a:r>
            <a:endParaRPr lang="da-US" sz="1200" i="1" kern="1200" dirty="0">
              <a:solidFill>
                <a:schemeClr val="tx1"/>
              </a:solidFill>
              <a:effectLst/>
              <a:latin typeface="+mn-lt"/>
              <a:ea typeface="+mn-ea"/>
              <a:cs typeface="+mn-cs"/>
            </a:endParaRPr>
          </a:p>
          <a:p>
            <a:pPr marL="228600" lvl="0" indent="-228600">
              <a:buAutoNum type="arabicPeriod"/>
            </a:pPr>
            <a:r>
              <a:rPr lang="da-DK" sz="1200" i="1" kern="1200" dirty="0">
                <a:solidFill>
                  <a:schemeClr val="tx1"/>
                </a:solidFill>
                <a:effectLst/>
                <a:latin typeface="+mn-lt"/>
                <a:ea typeface="+mn-ea"/>
                <a:cs typeface="+mn-cs"/>
              </a:rPr>
              <a:t>Derefter taler I sammen i grupper om, hvordan digital chikane kan forebygges og håndteres her hos os.</a:t>
            </a:r>
          </a:p>
          <a:p>
            <a:pPr marL="228600" lvl="0" indent="-228600">
              <a:buAutoNum type="arabicPeriod"/>
            </a:pPr>
            <a:r>
              <a:rPr lang="da-DK" sz="1200" i="1" kern="1200" dirty="0">
                <a:solidFill>
                  <a:schemeClr val="tx1"/>
                </a:solidFill>
                <a:effectLst/>
                <a:latin typeface="+mn-lt"/>
                <a:ea typeface="+mn-ea"/>
                <a:cs typeface="+mn-cs"/>
              </a:rPr>
              <a:t>Efter det deler hver gruppe et par af deres pointer med de andre grupper.</a:t>
            </a:r>
          </a:p>
          <a:p>
            <a:pPr marL="228600" lvl="0" indent="-228600">
              <a:buAutoNum type="arabicPeriod"/>
            </a:pPr>
            <a:r>
              <a:rPr lang="da-DK" sz="1200" i="1" kern="1200" dirty="0">
                <a:solidFill>
                  <a:schemeClr val="tx1"/>
                </a:solidFill>
                <a:effectLst/>
                <a:latin typeface="+mn-lt"/>
                <a:ea typeface="+mn-ea"/>
                <a:cs typeface="+mn-cs"/>
              </a:rPr>
              <a:t>Og til sidst samler vi op i fællesskab. </a:t>
            </a:r>
            <a:endParaRPr lang="da-US" sz="1200" i="1" kern="1200" dirty="0">
              <a:solidFill>
                <a:schemeClr val="tx1"/>
              </a:solidFill>
              <a:effectLst/>
              <a:latin typeface="+mn-lt"/>
              <a:ea typeface="+mn-ea"/>
              <a:cs typeface="+mn-cs"/>
            </a:endParaRPr>
          </a:p>
        </p:txBody>
      </p:sp>
      <p:sp>
        <p:nvSpPr>
          <p:cNvPr id="4" name="Pladsholder til slidenummer 3">
            <a:extLst>
              <a:ext uri="{FF2B5EF4-FFF2-40B4-BE49-F238E27FC236}">
                <a16:creationId xmlns:a16="http://schemas.microsoft.com/office/drawing/2014/main" id="{5EB120AC-DAAD-5929-FCE0-F8C9E11C3647}"/>
              </a:ext>
            </a:extLst>
          </p:cNvPr>
          <p:cNvSpPr>
            <a:spLocks noGrp="1"/>
          </p:cNvSpPr>
          <p:nvPr>
            <p:ph type="sldNum" sz="quarter" idx="5"/>
          </p:nvPr>
        </p:nvSpPr>
        <p:spPr/>
        <p:txBody>
          <a:bodyPr/>
          <a:lstStyle/>
          <a:p>
            <a:fld id="{BF6A178F-7401-6E4D-A16C-285A52AF87FF}" type="slidenum">
              <a:rPr lang="da-DK" smtClean="0"/>
              <a:t>3</a:t>
            </a:fld>
            <a:endParaRPr lang="da-DK"/>
          </a:p>
        </p:txBody>
      </p:sp>
    </p:spTree>
    <p:extLst>
      <p:ext uri="{BB962C8B-B14F-4D97-AF65-F5344CB8AC3E}">
        <p14:creationId xmlns:p14="http://schemas.microsoft.com/office/powerpoint/2010/main" val="3884683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EA93A-A4A4-BF52-68C4-D4E4529FA9B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1E2EF83-890D-319E-412B-A474819DC29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EF3C883-761A-64C7-880B-7D894A16F5D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p>
          <a:p>
            <a:r>
              <a:rPr lang="da-DK" sz="1200" i="1" kern="1200" dirty="0">
                <a:solidFill>
                  <a:schemeClr val="tx1"/>
                </a:solidFill>
                <a:effectLst/>
                <a:latin typeface="+mn-lt"/>
                <a:ea typeface="+mn-ea"/>
                <a:cs typeface="+mn-cs"/>
              </a:rPr>
              <a:t>Men lad os starte med at få på plads, hvad vi mener, når vi taler om at arbejdspladsen skal forebygge og håndtere digital chikane.</a:t>
            </a:r>
          </a:p>
          <a:p>
            <a:r>
              <a:rPr lang="da-DK" sz="1200" i="1" kern="1200" dirty="0">
                <a:solidFill>
                  <a:schemeClr val="tx1"/>
                </a:solidFill>
                <a:effectLst/>
                <a:latin typeface="+mn-lt"/>
                <a:ea typeface="+mn-ea"/>
                <a:cs typeface="+mn-cs"/>
              </a:rPr>
              <a:t> </a:t>
            </a:r>
          </a:p>
          <a:p>
            <a:r>
              <a:rPr lang="da-DK" sz="1200" i="1" kern="1200" dirty="0">
                <a:solidFill>
                  <a:schemeClr val="tx1"/>
                </a:solidFill>
                <a:effectLst/>
                <a:latin typeface="+mn-lt"/>
                <a:ea typeface="+mn-ea"/>
                <a:cs typeface="+mn-cs"/>
              </a:rPr>
              <a:t>Digital chikane er omfattet af blandt andet arbejdsmiljøloven, og arbejdstilsynet definerer digital chikane som psykisk vold.  Arbejdspladsen skal derfor forebygge og håndtere det som et arbejdsmiljøproblem på lige fod med alle andre former for psykisk vold.</a:t>
            </a:r>
          </a:p>
          <a:p>
            <a:r>
              <a:rPr lang="da-DK" sz="1200" i="1" kern="1200" dirty="0">
                <a:solidFill>
                  <a:schemeClr val="tx1"/>
                </a:solidFill>
                <a:effectLst/>
                <a:latin typeface="+mn-lt"/>
                <a:ea typeface="+mn-ea"/>
                <a:cs typeface="+mn-cs"/>
              </a:rPr>
              <a:t> </a:t>
            </a:r>
          </a:p>
          <a:p>
            <a:r>
              <a:rPr lang="da-DK" sz="1200" i="1" kern="1200" dirty="0">
                <a:solidFill>
                  <a:schemeClr val="tx1"/>
                </a:solidFill>
                <a:effectLst/>
                <a:latin typeface="+mn-lt"/>
                <a:ea typeface="+mn-ea"/>
                <a:cs typeface="+mn-cs"/>
              </a:rPr>
              <a:t>Når man taler om digital chikane som arbejdsrelateret psykisk vold, betyder det, at det er jeres arbejde – eller situationer, der hænger sammen med arbejdet – som får en borger, eller måske en borgers pårørende eller forældre, til at reagere voldsomt eller chikanere. Det gælder, uanset om det sker i arbejdstiden eller i fritiden.</a:t>
            </a:r>
          </a:p>
          <a:p>
            <a:r>
              <a:rPr lang="da-DK" sz="1200" i="1" kern="1200" dirty="0">
                <a:solidFill>
                  <a:schemeClr val="tx1"/>
                </a:solidFill>
                <a:effectLst/>
                <a:latin typeface="+mn-lt"/>
                <a:ea typeface="+mn-ea"/>
                <a:cs typeface="+mn-cs"/>
              </a:rPr>
              <a:t> </a:t>
            </a:r>
          </a:p>
          <a:p>
            <a:r>
              <a:rPr lang="da-DK" sz="1200" i="1" kern="1200" dirty="0">
                <a:solidFill>
                  <a:schemeClr val="tx1"/>
                </a:solidFill>
                <a:effectLst/>
                <a:latin typeface="+mn-lt"/>
                <a:ea typeface="+mn-ea"/>
                <a:cs typeface="+mn-cs"/>
              </a:rPr>
              <a:t>En central del af både forebyggelse og håndtering af digital chikane er, at have klare retningslinjer eller politikker. Det er vigtigt, at vi på vores arbejdsplads er enige om, hvor grænserne går, og at alle ved, hvem der gør hvad, hvornår og hvordan hvis I oplever episoder med trusler, chikane eller krænkelser. </a:t>
            </a:r>
          </a:p>
          <a:p>
            <a:r>
              <a:rPr lang="da-DK" sz="1200" i="1" kern="1200" dirty="0">
                <a:solidFill>
                  <a:schemeClr val="tx1"/>
                </a:solidFill>
                <a:effectLst/>
                <a:latin typeface="+mn-lt"/>
                <a:ea typeface="+mn-ea"/>
                <a:cs typeface="+mn-cs"/>
              </a:rPr>
              <a:t> </a:t>
            </a:r>
          </a:p>
          <a:p>
            <a:r>
              <a:rPr lang="da-DK" sz="1200" i="1" kern="1200" dirty="0">
                <a:solidFill>
                  <a:schemeClr val="tx1"/>
                </a:solidFill>
                <a:effectLst/>
                <a:latin typeface="+mn-lt"/>
                <a:ea typeface="+mn-ea"/>
                <a:cs typeface="+mn-cs"/>
              </a:rPr>
              <a:t>Som udgangspunkt bør der være nul-tolerance over for chikane, men der kan være særlige forhold – fx i en familieafdeling eller på et psykiatrisk behandlingshjem – som påvirker, hvornår og hvordan man skal reagere. </a:t>
            </a:r>
          </a:p>
        </p:txBody>
      </p:sp>
      <p:sp>
        <p:nvSpPr>
          <p:cNvPr id="4" name="Pladsholder til slidenummer 3">
            <a:extLst>
              <a:ext uri="{FF2B5EF4-FFF2-40B4-BE49-F238E27FC236}">
                <a16:creationId xmlns:a16="http://schemas.microsoft.com/office/drawing/2014/main" id="{FFE30585-7187-63EA-5F26-DB82E6FCC8D7}"/>
              </a:ext>
            </a:extLst>
          </p:cNvPr>
          <p:cNvSpPr>
            <a:spLocks noGrp="1"/>
          </p:cNvSpPr>
          <p:nvPr>
            <p:ph type="sldNum" sz="quarter" idx="5"/>
          </p:nvPr>
        </p:nvSpPr>
        <p:spPr/>
        <p:txBody>
          <a:bodyPr/>
          <a:lstStyle/>
          <a:p>
            <a:fld id="{BF6A178F-7401-6E4D-A16C-285A52AF87FF}" type="slidenum">
              <a:rPr lang="da-DK" smtClean="0"/>
              <a:t>4</a:t>
            </a:fld>
            <a:endParaRPr lang="da-DK"/>
          </a:p>
        </p:txBody>
      </p:sp>
    </p:spTree>
    <p:extLst>
      <p:ext uri="{BB962C8B-B14F-4D97-AF65-F5344CB8AC3E}">
        <p14:creationId xmlns:p14="http://schemas.microsoft.com/office/powerpoint/2010/main" val="3069942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FC968-81C5-212F-B0DA-FC89FD66676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B5567FB-038B-A1B4-EAAC-01CF85D143C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509CE99-1C28-E19A-F112-25B556F2AA8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p>
          <a:p>
            <a:r>
              <a:rPr lang="da-DK" sz="1200" i="1" kern="1200" dirty="0">
                <a:solidFill>
                  <a:schemeClr val="tx1"/>
                </a:solidFill>
                <a:effectLst/>
                <a:latin typeface="+mn-lt"/>
                <a:ea typeface="+mn-ea"/>
                <a:cs typeface="+mn-cs"/>
              </a:rPr>
              <a:t>I mange tilfælde vil forebyggelsen af den chikane, der kan finde sted i arbejdstiden, også kunne forebygge den digitale chikane, der kan finde sted uden for arbejdstiden. </a:t>
            </a:r>
          </a:p>
          <a:p>
            <a:r>
              <a:rPr lang="da-DK" sz="1200" i="1" kern="1200" dirty="0">
                <a:solidFill>
                  <a:schemeClr val="tx1"/>
                </a:solidFill>
                <a:effectLst/>
                <a:latin typeface="+mn-lt"/>
                <a:ea typeface="+mn-ea"/>
                <a:cs typeface="+mn-cs"/>
              </a:rPr>
              <a:t> </a:t>
            </a:r>
          </a:p>
          <a:p>
            <a:r>
              <a:rPr lang="da-DK" sz="1200" i="1" kern="1200" dirty="0">
                <a:solidFill>
                  <a:schemeClr val="tx1"/>
                </a:solidFill>
                <a:effectLst/>
                <a:latin typeface="+mn-lt"/>
                <a:ea typeface="+mn-ea"/>
                <a:cs typeface="+mn-cs"/>
              </a:rPr>
              <a:t>Fx vil god konflikthåndtering kunne mindske risikoen for, at borgere udøver digital chikane mod ansatte, både i og uden for arbejdstiden. Man kan eksempelvis nedtrappe en konflikt med åben og konstruktiv kommunikation ved at aflede situationen med en kollega eller ved at kontakte borgeren efterfølgende og vende situationen, når der er faldet lidt mere ro på. Når man tager konflikten i opløbet, mindsker man risikoen for, at konflikten bliver optrappet yderligere – og dermed også risikoen for, at den i sidste ende kan lede til digital chikane.</a:t>
            </a:r>
          </a:p>
          <a:p>
            <a:r>
              <a:rPr lang="da-DK" sz="1200" i="1" kern="1200" dirty="0">
                <a:solidFill>
                  <a:schemeClr val="tx1"/>
                </a:solidFill>
                <a:effectLst/>
                <a:latin typeface="+mn-lt"/>
                <a:ea typeface="+mn-ea"/>
                <a:cs typeface="+mn-cs"/>
              </a:rPr>
              <a:t> </a:t>
            </a:r>
          </a:p>
          <a:p>
            <a:r>
              <a:rPr lang="da-DK" sz="1200" i="1" kern="1200" dirty="0">
                <a:solidFill>
                  <a:schemeClr val="tx1"/>
                </a:solidFill>
                <a:effectLst/>
                <a:latin typeface="+mn-lt"/>
                <a:ea typeface="+mn-ea"/>
                <a:cs typeface="+mn-cs"/>
              </a:rPr>
              <a:t>Man kan også forebygge digital chikane ved at sørge for, at alle ansatte kender og overholder nogle fælles retningslinjer for sikker digital adfærd. Eksempelvis er det en god idé at have styr på opsætningen af privatlivsindstillinger og ikke at blive venner med borgerne på de sociale medier.</a:t>
            </a:r>
          </a:p>
          <a:p>
            <a:r>
              <a:rPr lang="da-DK" sz="1200" i="1" kern="1200" dirty="0">
                <a:solidFill>
                  <a:schemeClr val="tx1"/>
                </a:solidFill>
                <a:effectLst/>
                <a:latin typeface="+mn-lt"/>
                <a:ea typeface="+mn-ea"/>
                <a:cs typeface="+mn-cs"/>
              </a:rPr>
              <a:t> </a:t>
            </a:r>
          </a:p>
          <a:p>
            <a:r>
              <a:rPr lang="da-DK" sz="1200" i="1" kern="1200" dirty="0">
                <a:solidFill>
                  <a:schemeClr val="tx1"/>
                </a:solidFill>
                <a:effectLst/>
                <a:latin typeface="+mn-lt"/>
                <a:ea typeface="+mn-ea"/>
                <a:cs typeface="+mn-cs"/>
              </a:rPr>
              <a:t>Andre tiltag har særligt fokus på at mindske risikoen for, at digital chikane sker uden for arbejdstiden. Nogle arbejdspladser sørger for, at borgerne ikke kender de ansattes efternavne – så er det sværere at finde dem på fx sociale medier uden for arbejdstid.</a:t>
            </a:r>
          </a:p>
          <a:p>
            <a:r>
              <a:rPr lang="da-DK" sz="1200" i="1" kern="1200" dirty="0">
                <a:solidFill>
                  <a:schemeClr val="tx1"/>
                </a:solidFill>
                <a:effectLst/>
                <a:latin typeface="+mn-lt"/>
                <a:ea typeface="+mn-ea"/>
                <a:cs typeface="+mn-cs"/>
              </a:rPr>
              <a:t> </a:t>
            </a:r>
          </a:p>
          <a:p>
            <a:r>
              <a:rPr lang="da-DK" sz="1200" i="1" kern="1200" dirty="0">
                <a:solidFill>
                  <a:schemeClr val="tx1"/>
                </a:solidFill>
                <a:effectLst/>
                <a:latin typeface="+mn-lt"/>
                <a:ea typeface="+mn-ea"/>
                <a:cs typeface="+mn-cs"/>
              </a:rPr>
              <a:t>Det kan også være, det er helt andre forebyggende tiltag, der er oplagte eller nødvendige at indføre på vores arbejdsplads. Og fordi den digitale virkelighed hele tiden udvikler sig, er det også nødvendigt løbende at vurdere, om der er brug for flere tiltag for at kunne forebygge nye former for digital chikane.</a:t>
            </a:r>
          </a:p>
        </p:txBody>
      </p:sp>
      <p:sp>
        <p:nvSpPr>
          <p:cNvPr id="4" name="Pladsholder til slidenummer 3">
            <a:extLst>
              <a:ext uri="{FF2B5EF4-FFF2-40B4-BE49-F238E27FC236}">
                <a16:creationId xmlns:a16="http://schemas.microsoft.com/office/drawing/2014/main" id="{D4FA0F2F-2E43-60C6-C348-F7AD61F701A7}"/>
              </a:ext>
            </a:extLst>
          </p:cNvPr>
          <p:cNvSpPr>
            <a:spLocks noGrp="1"/>
          </p:cNvSpPr>
          <p:nvPr>
            <p:ph type="sldNum" sz="quarter" idx="5"/>
          </p:nvPr>
        </p:nvSpPr>
        <p:spPr/>
        <p:txBody>
          <a:bodyPr/>
          <a:lstStyle/>
          <a:p>
            <a:fld id="{BF6A178F-7401-6E4D-A16C-285A52AF87FF}" type="slidenum">
              <a:rPr lang="da-DK" smtClean="0"/>
              <a:t>5</a:t>
            </a:fld>
            <a:endParaRPr lang="da-DK"/>
          </a:p>
        </p:txBody>
      </p:sp>
    </p:spTree>
    <p:extLst>
      <p:ext uri="{BB962C8B-B14F-4D97-AF65-F5344CB8AC3E}">
        <p14:creationId xmlns:p14="http://schemas.microsoft.com/office/powerpoint/2010/main" val="4017529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FC968-81C5-212F-B0DA-FC89FD66676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B5567FB-038B-A1B4-EAAC-01CF85D143C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509CE99-1C28-E19A-F112-25B556F2AA8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p>
          <a:p>
            <a:r>
              <a:rPr lang="da-DK" sz="1200" i="1" kern="1200" dirty="0">
                <a:solidFill>
                  <a:schemeClr val="tx1"/>
                </a:solidFill>
                <a:effectLst/>
                <a:latin typeface="+mn-lt"/>
                <a:ea typeface="+mn-ea"/>
                <a:cs typeface="+mn-cs"/>
              </a:rPr>
              <a:t>Det helt afgørende er, at I som medarbejdere ikke kommer i en situation, hvor I føler, at I er alene, hvis I er blevet udsat for digital chikane på jeres arbejde – eller at I føler, at I selv skal løse problemet. </a:t>
            </a:r>
          </a:p>
          <a:p>
            <a:r>
              <a:rPr lang="da-DK" sz="1200" i="1" kern="1200" dirty="0">
                <a:solidFill>
                  <a:schemeClr val="tx1"/>
                </a:solidFill>
                <a:effectLst/>
                <a:latin typeface="+mn-lt"/>
                <a:ea typeface="+mn-ea"/>
                <a:cs typeface="+mn-cs"/>
              </a:rPr>
              <a:t> </a:t>
            </a:r>
          </a:p>
          <a:p>
            <a:r>
              <a:rPr lang="da-DK" sz="1200" i="1" kern="1200" dirty="0">
                <a:solidFill>
                  <a:schemeClr val="tx1"/>
                </a:solidFill>
                <a:effectLst/>
                <a:latin typeface="+mn-lt"/>
                <a:ea typeface="+mn-ea"/>
                <a:cs typeface="+mn-cs"/>
              </a:rPr>
              <a:t>Digital chikane må aldrig blive et individuelt problem, men skal løses af arbejdspladsen. Og chikane og trusler i den digitale virkelighed skal tages lige så alvorligt, som hvis chikanen eller truslerne skete i den fysiske virkelighed. For det meste hænger de digitale episoder da også tæt sammen med den fysiske virkelighed.</a:t>
            </a:r>
          </a:p>
          <a:p>
            <a:endParaRPr lang="da-DK" sz="1200" i="1" kern="1200" dirty="0">
              <a:solidFill>
                <a:schemeClr val="tx1"/>
              </a:solidFill>
              <a:effectLst/>
              <a:latin typeface="+mn-lt"/>
              <a:ea typeface="+mn-ea"/>
              <a:cs typeface="+mn-cs"/>
            </a:endParaRPr>
          </a:p>
          <a:p>
            <a:r>
              <a:rPr lang="da-DK" sz="1200" b="0" i="1" kern="1200" dirty="0">
                <a:solidFill>
                  <a:schemeClr val="tx1"/>
                </a:solidFill>
                <a:effectLst/>
                <a:latin typeface="+mn-lt"/>
                <a:ea typeface="+mn-ea"/>
                <a:cs typeface="+mn-cs"/>
              </a:rPr>
              <a:t>Men selv med klare retningslinjer og en stærk forbyggende indsats, kan man opleve digital chikane. Og så skal vi som arbejdsplads træde til og tage ansvar.</a:t>
            </a:r>
            <a:endParaRPr lang="da-DK" sz="1200" i="1" kern="1200" dirty="0">
              <a:solidFill>
                <a:schemeClr val="tx1"/>
              </a:solidFill>
              <a:effectLst/>
              <a:latin typeface="+mn-lt"/>
              <a:ea typeface="+mn-ea"/>
              <a:cs typeface="+mn-cs"/>
            </a:endParaRPr>
          </a:p>
          <a:p>
            <a:endParaRPr lang="da-DK" sz="1200" b="0" i="1" kern="1200" dirty="0">
              <a:solidFill>
                <a:schemeClr val="tx1"/>
              </a:solidFill>
              <a:effectLst/>
              <a:latin typeface="+mn-lt"/>
              <a:ea typeface="+mn-ea"/>
              <a:cs typeface="+mn-cs"/>
            </a:endParaRPr>
          </a:p>
          <a:p>
            <a:r>
              <a:rPr lang="da-DK" sz="1200" b="0" i="1" kern="1200" dirty="0">
                <a:solidFill>
                  <a:schemeClr val="tx1"/>
                </a:solidFill>
                <a:effectLst/>
                <a:latin typeface="+mn-lt"/>
                <a:ea typeface="+mn-ea"/>
                <a:cs typeface="+mn-cs"/>
              </a:rPr>
              <a:t>Det er først og fremmest vigtigt at den ansatte føler sig set, hørt og oplever at blive taget seriøst. Måske er der brug for psykisk førstehjælp lige efter episoden eller hjælp til at opsøge professionel hjælp.</a:t>
            </a:r>
          </a:p>
          <a:p>
            <a:endParaRPr lang="da-DK" sz="1200" i="1" kern="1200" dirty="0">
              <a:solidFill>
                <a:schemeClr val="tx1"/>
              </a:solidFill>
              <a:effectLst/>
              <a:latin typeface="+mn-lt"/>
              <a:ea typeface="+mn-ea"/>
              <a:cs typeface="+mn-cs"/>
            </a:endParaRPr>
          </a:p>
          <a:p>
            <a:r>
              <a:rPr lang="da-DK" sz="1200" b="0" i="1" kern="1200" dirty="0">
                <a:solidFill>
                  <a:schemeClr val="tx1"/>
                </a:solidFill>
                <a:effectLst/>
                <a:latin typeface="+mn-lt"/>
                <a:ea typeface="+mn-ea"/>
                <a:cs typeface="+mn-cs"/>
              </a:rPr>
              <a:t>Samtidig skal arbejdspladsen også hjælpe den ansatte med at håndtere den konkrete episode ud fra jeres retningslinjer. Der kan handle om dokumentation, anmeldelse af episoden og opfølgning med både den ansatte og med borgeren. </a:t>
            </a:r>
          </a:p>
          <a:p>
            <a:endParaRPr lang="da-DK"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Som kolleger kan vi også støtte hinanden. Men vent med at komme med gode råd, og undgå at forsøge at løse problemet eller tale om fejl og skyld. Vis i stedet omsorg og forståelse, lyt og spørg ind til, hvad der skete. På den måde kan vi være med til at gøre det tydeligt, at man på vores arbejdsplads ikke er alene, hvis man er blevet udsat for digital chikane.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b="1" kern="1200" dirty="0">
              <a:solidFill>
                <a:schemeClr val="tx1"/>
              </a:solidFill>
              <a:effectLst/>
              <a:latin typeface="+mn-lt"/>
              <a:ea typeface="+mn-ea"/>
              <a:cs typeface="+mn-cs"/>
            </a:endParaRPr>
          </a:p>
        </p:txBody>
      </p:sp>
      <p:sp>
        <p:nvSpPr>
          <p:cNvPr id="4" name="Pladsholder til slidenummer 3">
            <a:extLst>
              <a:ext uri="{FF2B5EF4-FFF2-40B4-BE49-F238E27FC236}">
                <a16:creationId xmlns:a16="http://schemas.microsoft.com/office/drawing/2014/main" id="{D4FA0F2F-2E43-60C6-C348-F7AD61F701A7}"/>
              </a:ext>
            </a:extLst>
          </p:cNvPr>
          <p:cNvSpPr>
            <a:spLocks noGrp="1"/>
          </p:cNvSpPr>
          <p:nvPr>
            <p:ph type="sldNum" sz="quarter" idx="5"/>
          </p:nvPr>
        </p:nvSpPr>
        <p:spPr/>
        <p:txBody>
          <a:bodyPr/>
          <a:lstStyle/>
          <a:p>
            <a:fld id="{BF6A178F-7401-6E4D-A16C-285A52AF87FF}" type="slidenum">
              <a:rPr lang="da-DK" smtClean="0"/>
              <a:t>6</a:t>
            </a:fld>
            <a:endParaRPr lang="da-DK"/>
          </a:p>
        </p:txBody>
      </p:sp>
    </p:spTree>
    <p:extLst>
      <p:ext uri="{BB962C8B-B14F-4D97-AF65-F5344CB8AC3E}">
        <p14:creationId xmlns:p14="http://schemas.microsoft.com/office/powerpoint/2010/main" val="1004477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FC968-81C5-212F-B0DA-FC89FD66676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B5567FB-038B-A1B4-EAAC-01CF85D143C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509CE99-1C28-E19A-F112-25B556F2AA80}"/>
              </a:ext>
            </a:extLst>
          </p:cNvPr>
          <p:cNvSpPr>
            <a:spLocks noGrp="1"/>
          </p:cNvSpPr>
          <p:nvPr>
            <p:ph type="body" idx="1"/>
          </p:nvPr>
        </p:nvSpPr>
        <p:spPr/>
        <p:txBody>
          <a:bodyPr/>
          <a:lstStyle/>
          <a:p>
            <a:r>
              <a:rPr lang="da-DK" sz="1200" b="1" kern="1200" dirty="0">
                <a:solidFill>
                  <a:schemeClr val="tx2"/>
                </a:solidFill>
                <a:effectLst/>
                <a:latin typeface="+mn-lt"/>
                <a:ea typeface="+mn-ea"/>
                <a:cs typeface="+mn-cs"/>
              </a:rPr>
              <a:t>Forslag til tovholders præsentation: </a:t>
            </a:r>
          </a:p>
          <a:p>
            <a:r>
              <a:rPr lang="da-DK" sz="1200" i="1" kern="1200" dirty="0">
                <a:solidFill>
                  <a:schemeClr val="tx1"/>
                </a:solidFill>
                <a:effectLst/>
                <a:latin typeface="+mn-lt"/>
                <a:ea typeface="+mn-ea"/>
                <a:cs typeface="+mn-cs"/>
              </a:rPr>
              <a:t>Nu har I fået nogle eksempler på digital chikane, og lige om lidt får I mulighed for at tale mere om det i de grupper, I sidder i.</a:t>
            </a:r>
          </a:p>
          <a:p>
            <a:r>
              <a:rPr lang="da-DK" sz="1200" i="1" kern="1200" dirty="0">
                <a:solidFill>
                  <a:schemeClr val="tx1"/>
                </a:solidFill>
                <a:effectLst/>
                <a:latin typeface="+mn-lt"/>
                <a:ea typeface="+mn-ea"/>
                <a:cs typeface="+mn-cs"/>
              </a:rPr>
              <a:t> </a:t>
            </a:r>
          </a:p>
          <a:p>
            <a:r>
              <a:rPr lang="da-DK" sz="1200" i="1" kern="1200" dirty="0">
                <a:solidFill>
                  <a:schemeClr val="tx1"/>
                </a:solidFill>
                <a:effectLst/>
                <a:latin typeface="+mn-lt"/>
                <a:ea typeface="+mn-ea"/>
                <a:cs typeface="+mn-cs"/>
              </a:rPr>
              <a:t>Men inden I går i gang, skal vi lige tale om nogle spilleregler for dialogen. Det er nemlig vigtigt, at vi er enige om, hvad der er okay – og hvad der ikke er okay – når vi taler om følsomme emner.</a:t>
            </a:r>
          </a:p>
        </p:txBody>
      </p:sp>
      <p:sp>
        <p:nvSpPr>
          <p:cNvPr id="4" name="Pladsholder til slidenummer 3">
            <a:extLst>
              <a:ext uri="{FF2B5EF4-FFF2-40B4-BE49-F238E27FC236}">
                <a16:creationId xmlns:a16="http://schemas.microsoft.com/office/drawing/2014/main" id="{D4FA0F2F-2E43-60C6-C348-F7AD61F701A7}"/>
              </a:ext>
            </a:extLst>
          </p:cNvPr>
          <p:cNvSpPr>
            <a:spLocks noGrp="1"/>
          </p:cNvSpPr>
          <p:nvPr>
            <p:ph type="sldNum" sz="quarter" idx="5"/>
          </p:nvPr>
        </p:nvSpPr>
        <p:spPr/>
        <p:txBody>
          <a:bodyPr/>
          <a:lstStyle/>
          <a:p>
            <a:fld id="{BF6A178F-7401-6E4D-A16C-285A52AF87FF}" type="slidenum">
              <a:rPr lang="da-DK" smtClean="0"/>
              <a:t>7</a:t>
            </a:fld>
            <a:endParaRPr lang="da-DK"/>
          </a:p>
        </p:txBody>
      </p:sp>
    </p:spTree>
    <p:extLst>
      <p:ext uri="{BB962C8B-B14F-4D97-AF65-F5344CB8AC3E}">
        <p14:creationId xmlns:p14="http://schemas.microsoft.com/office/powerpoint/2010/main" val="2380026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FC968-81C5-212F-B0DA-FC89FD66676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B5567FB-038B-A1B4-EAAC-01CF85D143C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509CE99-1C28-E19A-F112-25B556F2AA8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r>
              <a:rPr lang="da-DK" sz="1200" i="0" kern="1200" dirty="0">
                <a:solidFill>
                  <a:schemeClr val="tx2"/>
                </a:solidFill>
                <a:effectLst/>
                <a:latin typeface="+mn-lt"/>
                <a:ea typeface="+mn-ea"/>
                <a:cs typeface="+mn-cs"/>
              </a:rPr>
              <a:t>(tidsangivelse er kun vejlederende – den kan tilpasses efter behov)</a:t>
            </a:r>
            <a:endParaRPr lang="da-DK" sz="1200" b="1" kern="1200" dirty="0">
              <a:solidFill>
                <a:schemeClr val="tx2"/>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kern="1200" dirty="0">
              <a:solidFill>
                <a:schemeClr val="tx2"/>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i="1" kern="1200" dirty="0">
                <a:solidFill>
                  <a:schemeClr val="tx2"/>
                </a:solidFill>
                <a:effectLst/>
                <a:latin typeface="+mn-lt"/>
                <a:ea typeface="+mn-ea"/>
                <a:cs typeface="+mn-cs"/>
              </a:rPr>
              <a:t>I får to minutter til at vende spillereglerne i de grupper, I sidder i, så I er sikre på, at I alle sammen forstår dem på samme måde. Tal også om, om der er brug for at tilføje andre spilleregler. Dem kan I skrive nederst på det kort med spillereglerne, som I har fået.</a:t>
            </a:r>
            <a:endParaRPr lang="da-US" sz="1200" i="1" kern="1200" dirty="0">
              <a:solidFill>
                <a:schemeClr val="tx2"/>
              </a:solidFill>
              <a:effectLst/>
              <a:latin typeface="+mn-lt"/>
              <a:ea typeface="+mn-ea"/>
              <a:cs typeface="+mn-cs"/>
            </a:endParaRPr>
          </a:p>
        </p:txBody>
      </p:sp>
      <p:sp>
        <p:nvSpPr>
          <p:cNvPr id="4" name="Pladsholder til slidenummer 3">
            <a:extLst>
              <a:ext uri="{FF2B5EF4-FFF2-40B4-BE49-F238E27FC236}">
                <a16:creationId xmlns:a16="http://schemas.microsoft.com/office/drawing/2014/main" id="{D4FA0F2F-2E43-60C6-C348-F7AD61F701A7}"/>
              </a:ext>
            </a:extLst>
          </p:cNvPr>
          <p:cNvSpPr>
            <a:spLocks noGrp="1"/>
          </p:cNvSpPr>
          <p:nvPr>
            <p:ph type="sldNum" sz="quarter" idx="5"/>
          </p:nvPr>
        </p:nvSpPr>
        <p:spPr/>
        <p:txBody>
          <a:bodyPr/>
          <a:lstStyle/>
          <a:p>
            <a:fld id="{BF6A178F-7401-6E4D-A16C-285A52AF87FF}" type="slidenum">
              <a:rPr lang="da-DK" smtClean="0"/>
              <a:t>8</a:t>
            </a:fld>
            <a:endParaRPr lang="da-DK"/>
          </a:p>
        </p:txBody>
      </p:sp>
    </p:spTree>
    <p:extLst>
      <p:ext uri="{BB962C8B-B14F-4D97-AF65-F5344CB8AC3E}">
        <p14:creationId xmlns:p14="http://schemas.microsoft.com/office/powerpoint/2010/main" val="2733262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09C4F-8912-D74F-3417-6F1CB9308A8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D9E6008-29C0-3117-C3AF-7A094D68E2E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2AB804A-5DF9-A04A-AC61-702C1BD2A38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r>
              <a:rPr lang="da-DK" sz="1200" i="0" kern="1200" dirty="0">
                <a:solidFill>
                  <a:schemeClr val="tx2"/>
                </a:solidFill>
                <a:effectLst/>
                <a:latin typeface="+mn-lt"/>
                <a:ea typeface="+mn-ea"/>
                <a:cs typeface="+mn-cs"/>
              </a:rPr>
              <a:t>(tidsangivelse er kun vejlederende – den kan tilpasses efter behov):</a:t>
            </a:r>
            <a:endParaRPr lang="da-DK" sz="1200" kern="1200" dirty="0">
              <a:solidFill>
                <a:schemeClr val="tx2"/>
              </a:solidFill>
              <a:effectLst/>
              <a:latin typeface="+mn-lt"/>
              <a:ea typeface="+mn-ea"/>
              <a:cs typeface="+mn-cs"/>
            </a:endParaRPr>
          </a:p>
          <a:p>
            <a:r>
              <a:rPr lang="da-DK" sz="1200" kern="1200" dirty="0">
                <a:solidFill>
                  <a:schemeClr val="tx1"/>
                </a:solidFill>
                <a:effectLst/>
                <a:latin typeface="+mn-lt"/>
                <a:ea typeface="+mn-ea"/>
                <a:cs typeface="+mn-cs"/>
              </a:rPr>
              <a:t> </a:t>
            </a:r>
            <a:endParaRPr lang="da-US" sz="1200"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Nu hvor spillereglerne er på plads, skal I tale sammen i grupperne.</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Der er tre spørgsmål, I skal tage udgangspunkt i:</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0" kern="1200" dirty="0">
              <a:solidFill>
                <a:schemeClr val="tx1"/>
              </a:solidFill>
              <a:effectLst/>
              <a:latin typeface="+mn-lt"/>
              <a:ea typeface="+mn-ea"/>
              <a:cs typeface="+mn-cs"/>
            </a:endParaRPr>
          </a:p>
          <a:p>
            <a:pPr marL="514350" indent="-514350">
              <a:buFont typeface="+mj-lt"/>
              <a:buAutoNum type="arabicPeriod"/>
            </a:pPr>
            <a:r>
              <a:rPr lang="da-DK" dirty="0"/>
              <a:t>Hvordan kan vi bedst håndtere episoder med digital chikane?</a:t>
            </a:r>
          </a:p>
          <a:p>
            <a:pPr marL="514350" indent="-514350">
              <a:buFont typeface="+mj-lt"/>
              <a:buAutoNum type="arabicPeriod"/>
            </a:pPr>
            <a:r>
              <a:rPr lang="da-DK" dirty="0"/>
              <a:t>Hvad skal vi være opmærksomme på ift. at forebygge digital chikane på netop vores arbejdsplads?</a:t>
            </a:r>
          </a:p>
          <a:p>
            <a:pPr marL="514350" indent="-514350">
              <a:buFont typeface="+mj-lt"/>
              <a:buAutoNum type="arabicPeriod"/>
            </a:pPr>
            <a:r>
              <a:rPr lang="da-DK" dirty="0"/>
              <a:t>Er der en klar plan for, hvad man skal gøre og hvem man skal gå til, hvis man oplever digital chikane?</a:t>
            </a: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Husk, at I senere skal dele et par af jeres pointer med de andre grupper. Derfor er det en god idé, at I lige aftaler, hvem der skal fremlægge – så den person kan skrive nogle stikord ned undervejs.</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I har 15 minutter til at tale om spørgsmålene. Husk spillereglerne, og tiden starter nu.</a:t>
            </a:r>
            <a:endParaRPr lang="da-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US" sz="1200" kern="1200" dirty="0">
              <a:solidFill>
                <a:schemeClr val="tx1"/>
              </a:solidFill>
              <a:effectLst/>
              <a:latin typeface="+mn-lt"/>
              <a:ea typeface="+mn-ea"/>
              <a:cs typeface="+mn-cs"/>
            </a:endParaRPr>
          </a:p>
        </p:txBody>
      </p:sp>
      <p:sp>
        <p:nvSpPr>
          <p:cNvPr id="4" name="Pladsholder til slidenummer 3">
            <a:extLst>
              <a:ext uri="{FF2B5EF4-FFF2-40B4-BE49-F238E27FC236}">
                <a16:creationId xmlns:a16="http://schemas.microsoft.com/office/drawing/2014/main" id="{8C3F5FF2-702D-0A80-124D-29F7D142C22A}"/>
              </a:ext>
            </a:extLst>
          </p:cNvPr>
          <p:cNvSpPr>
            <a:spLocks noGrp="1"/>
          </p:cNvSpPr>
          <p:nvPr>
            <p:ph type="sldNum" sz="quarter" idx="5"/>
          </p:nvPr>
        </p:nvSpPr>
        <p:spPr/>
        <p:txBody>
          <a:bodyPr/>
          <a:lstStyle/>
          <a:p>
            <a:fld id="{BF6A178F-7401-6E4D-A16C-285A52AF87FF}" type="slidenum">
              <a:rPr lang="da-DK" smtClean="0"/>
              <a:t>9</a:t>
            </a:fld>
            <a:endParaRPr lang="da-DK"/>
          </a:p>
        </p:txBody>
      </p:sp>
    </p:spTree>
    <p:extLst>
      <p:ext uri="{BB962C8B-B14F-4D97-AF65-F5344CB8AC3E}">
        <p14:creationId xmlns:p14="http://schemas.microsoft.com/office/powerpoint/2010/main" val="1297640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F40AA-59C1-B517-330E-43C4BC4D0BF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EA39546-72B1-CC9C-F371-399F0944AB7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F0FFE60-1F6C-1F8D-4207-E61A357756C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r>
              <a:rPr lang="da-DK" sz="1200" i="0" kern="1200" dirty="0">
                <a:solidFill>
                  <a:schemeClr val="tx2"/>
                </a:solidFill>
                <a:effectLst/>
                <a:latin typeface="+mn-lt"/>
                <a:ea typeface="+mn-ea"/>
                <a:cs typeface="+mn-cs"/>
              </a:rPr>
              <a:t>(tidsangivelse er kun vejlederende – den kan tilpasses efter behov):</a:t>
            </a:r>
            <a:endParaRPr lang="da-DK" sz="1200" kern="1200" dirty="0">
              <a:solidFill>
                <a:schemeClr val="tx2"/>
              </a:solidFill>
              <a:effectLst/>
              <a:latin typeface="+mn-lt"/>
              <a:ea typeface="+mn-ea"/>
              <a:cs typeface="+mn-cs"/>
            </a:endParaRPr>
          </a:p>
          <a:p>
            <a:br>
              <a:rPr lang="da-DK" sz="1200" i="1" kern="1200" dirty="0">
                <a:solidFill>
                  <a:schemeClr val="tx1"/>
                </a:solidFill>
                <a:effectLst/>
                <a:latin typeface="+mn-lt"/>
                <a:ea typeface="+mn-ea"/>
                <a:cs typeface="+mn-cs"/>
              </a:rPr>
            </a:br>
            <a:r>
              <a:rPr lang="da-DK" sz="1200" i="1" kern="1200" dirty="0">
                <a:solidFill>
                  <a:schemeClr val="tx1"/>
                </a:solidFill>
                <a:effectLst/>
                <a:latin typeface="+mn-lt"/>
                <a:ea typeface="+mn-ea"/>
                <a:cs typeface="+mn-cs"/>
              </a:rPr>
              <a:t>Nu får I lejlighed til at høre, hvad de andre grupper har talt om. I skal nemlig dele de pointer, I hver især har valgt ud, med hinanden.</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Alle grupper skal nå at fremlægge i løbet af de næste15 minutter, så jeg skal nok give ordet videre til næste gruppe, når det er tid til at skifte. </a:t>
            </a:r>
          </a:p>
          <a:p>
            <a:endParaRPr lang="da-DK" sz="1200" i="1" kern="1200" dirty="0">
              <a:solidFill>
                <a:schemeClr val="tx1"/>
              </a:solidFill>
              <a:effectLst/>
              <a:latin typeface="+mn-lt"/>
              <a:ea typeface="+mn-ea"/>
              <a:cs typeface="+mn-cs"/>
            </a:endParaRPr>
          </a:p>
          <a:p>
            <a:endParaRPr lang="da-DK"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t>Øvrig info til tovholder</a:t>
            </a:r>
          </a:p>
          <a:p>
            <a:r>
              <a:rPr lang="da-US" sz="1200" i="0" kern="1200" dirty="0">
                <a:solidFill>
                  <a:schemeClr val="tx1"/>
                </a:solidFill>
                <a:effectLst/>
                <a:latin typeface="+mn-lt"/>
                <a:ea typeface="+mn-ea"/>
                <a:cs typeface="+mn-cs"/>
              </a:rPr>
              <a:t>Som tovholder kan du med fordel notere et par </a:t>
            </a:r>
            <a:r>
              <a:rPr lang="da-DK" sz="1200" i="0" kern="1200" dirty="0">
                <a:solidFill>
                  <a:schemeClr val="tx1"/>
                </a:solidFill>
                <a:effectLst/>
                <a:latin typeface="+mn-lt"/>
                <a:ea typeface="+mn-ea"/>
                <a:cs typeface="+mn-cs"/>
              </a:rPr>
              <a:t>stikord fra hver fremlæggelse på en flipover eller tavle.</a:t>
            </a:r>
            <a:endParaRPr lang="da-US" sz="1200" i="0" kern="1200" dirty="0">
              <a:solidFill>
                <a:schemeClr val="tx1"/>
              </a:solidFill>
              <a:effectLst/>
              <a:latin typeface="+mn-lt"/>
              <a:ea typeface="+mn-ea"/>
              <a:cs typeface="+mn-cs"/>
            </a:endParaRPr>
          </a:p>
        </p:txBody>
      </p:sp>
      <p:sp>
        <p:nvSpPr>
          <p:cNvPr id="4" name="Pladsholder til slidenummer 3">
            <a:extLst>
              <a:ext uri="{FF2B5EF4-FFF2-40B4-BE49-F238E27FC236}">
                <a16:creationId xmlns:a16="http://schemas.microsoft.com/office/drawing/2014/main" id="{0CA11F68-13C7-0205-BA91-B8A5657D98CF}"/>
              </a:ext>
            </a:extLst>
          </p:cNvPr>
          <p:cNvSpPr>
            <a:spLocks noGrp="1"/>
          </p:cNvSpPr>
          <p:nvPr>
            <p:ph type="sldNum" sz="quarter" idx="5"/>
          </p:nvPr>
        </p:nvSpPr>
        <p:spPr/>
        <p:txBody>
          <a:bodyPr/>
          <a:lstStyle/>
          <a:p>
            <a:fld id="{BF6A178F-7401-6E4D-A16C-285A52AF87FF}" type="slidenum">
              <a:rPr lang="da-DK" smtClean="0"/>
              <a:t>10</a:t>
            </a:fld>
            <a:endParaRPr lang="da-DK"/>
          </a:p>
        </p:txBody>
      </p:sp>
    </p:spTree>
    <p:extLst>
      <p:ext uri="{BB962C8B-B14F-4D97-AF65-F5344CB8AC3E}">
        <p14:creationId xmlns:p14="http://schemas.microsoft.com/office/powerpoint/2010/main" val="37291967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DC7D7-E048-A6FD-0C2E-BEF24750CAF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DB5E1C9-08ED-5D20-6AB0-B86FF4749E6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95D0E66-CC95-93CE-5E8A-9640175ED40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r>
              <a:rPr lang="da-DK" sz="1200" i="0" kern="1200" dirty="0">
                <a:solidFill>
                  <a:schemeClr val="tx2"/>
                </a:solidFill>
                <a:effectLst/>
                <a:latin typeface="+mn-lt"/>
                <a:ea typeface="+mn-ea"/>
                <a:cs typeface="+mn-cs"/>
              </a:rPr>
              <a:t>(tidsangivelse er kun vejlederende – den kan tilpasses efter behov)</a:t>
            </a:r>
            <a:r>
              <a:rPr lang="da-DK" sz="1200" b="0" kern="1200" dirty="0">
                <a:solidFill>
                  <a:schemeClr val="tx2"/>
                </a:solidFill>
                <a:effectLst/>
                <a:latin typeface="+mn-lt"/>
                <a:ea typeface="+mn-ea"/>
                <a:cs typeface="+mn-cs"/>
              </a:rPr>
              <a:t>:</a:t>
            </a:r>
            <a:r>
              <a:rPr lang="da-DK" sz="1200" b="1" kern="1200" dirty="0">
                <a:solidFill>
                  <a:schemeClr val="tx2"/>
                </a:solidFill>
                <a:effectLst/>
                <a:latin typeface="+mn-lt"/>
                <a:ea typeface="+mn-ea"/>
                <a:cs typeface="+mn-cs"/>
              </a:rPr>
              <a:t> </a:t>
            </a:r>
            <a:endParaRPr lang="da-DK" sz="1200" kern="1200" dirty="0">
              <a:solidFill>
                <a:schemeClr val="tx2"/>
              </a:solidFill>
              <a:effectLst/>
              <a:latin typeface="+mn-lt"/>
              <a:ea typeface="+mn-ea"/>
              <a:cs typeface="+mn-cs"/>
            </a:endParaRPr>
          </a:p>
          <a:p>
            <a:endParaRPr lang="da-DK" sz="1200"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Her til sidst skal vi lige samle op på de perspektiver, vi nu har delt med hinanden. Vi tager udgangspunkt i de her spørgsmål:</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pPr marL="228600" lvl="0" indent="-228600">
              <a:buAutoNum type="arabicPeriod"/>
            </a:pPr>
            <a:r>
              <a:rPr lang="da-DK" sz="1200" i="1" kern="1200" dirty="0">
                <a:solidFill>
                  <a:schemeClr val="tx1"/>
                </a:solidFill>
                <a:effectLst/>
                <a:latin typeface="+mn-lt"/>
                <a:ea typeface="+mn-ea"/>
                <a:cs typeface="+mn-cs"/>
              </a:rPr>
              <a:t>Giver vores dialoger i dag anledning til, at vi skal gøre noget anderledes her og nu? </a:t>
            </a:r>
          </a:p>
          <a:p>
            <a:pPr marL="228600" lvl="0" indent="-228600">
              <a:buAutoNum type="arabicPeriod"/>
            </a:pPr>
            <a:r>
              <a:rPr lang="da-DK" sz="1200" i="1" kern="1200" dirty="0">
                <a:solidFill>
                  <a:schemeClr val="tx1"/>
                </a:solidFill>
                <a:effectLst/>
                <a:latin typeface="+mn-lt"/>
                <a:ea typeface="+mn-ea"/>
                <a:cs typeface="+mn-cs"/>
              </a:rPr>
              <a:t>Og i så fald hvad?</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Vi bruger ca. 10 minutter, som starter nu.</a:t>
            </a:r>
          </a:p>
          <a:p>
            <a:endParaRPr lang="da-DK" sz="1200" i="1" kern="1200" dirty="0">
              <a:solidFill>
                <a:schemeClr val="tx1"/>
              </a:solidFill>
              <a:effectLst/>
              <a:latin typeface="+mn-lt"/>
              <a:ea typeface="+mn-ea"/>
              <a:cs typeface="+mn-cs"/>
            </a:endParaRPr>
          </a:p>
          <a:p>
            <a:endParaRPr lang="da-DK"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t>Øvrig info til tovholder</a:t>
            </a:r>
          </a:p>
          <a:p>
            <a:r>
              <a:rPr lang="da-US" sz="1200" i="0" kern="1200" dirty="0">
                <a:solidFill>
                  <a:schemeClr val="tx1"/>
                </a:solidFill>
                <a:effectLst/>
                <a:latin typeface="+mn-lt"/>
                <a:ea typeface="+mn-ea"/>
                <a:cs typeface="+mn-cs"/>
              </a:rPr>
              <a:t>Denne opsamling kan med fordel foregå i plenum, hvor du som tovholder noterer ‘konklusionerne’ på flipover/tavle</a:t>
            </a:r>
          </a:p>
        </p:txBody>
      </p:sp>
      <p:sp>
        <p:nvSpPr>
          <p:cNvPr id="4" name="Pladsholder til slidenummer 3">
            <a:extLst>
              <a:ext uri="{FF2B5EF4-FFF2-40B4-BE49-F238E27FC236}">
                <a16:creationId xmlns:a16="http://schemas.microsoft.com/office/drawing/2014/main" id="{020CC59E-7142-B87D-7F14-A458C5E781AF}"/>
              </a:ext>
            </a:extLst>
          </p:cNvPr>
          <p:cNvSpPr>
            <a:spLocks noGrp="1"/>
          </p:cNvSpPr>
          <p:nvPr>
            <p:ph type="sldNum" sz="quarter" idx="5"/>
          </p:nvPr>
        </p:nvSpPr>
        <p:spPr/>
        <p:txBody>
          <a:bodyPr/>
          <a:lstStyle/>
          <a:p>
            <a:fld id="{BF6A178F-7401-6E4D-A16C-285A52AF87FF}" type="slidenum">
              <a:rPr lang="da-DK" smtClean="0"/>
              <a:t>11</a:t>
            </a:fld>
            <a:endParaRPr lang="da-DK"/>
          </a:p>
        </p:txBody>
      </p:sp>
    </p:spTree>
    <p:extLst>
      <p:ext uri="{BB962C8B-B14F-4D97-AF65-F5344CB8AC3E}">
        <p14:creationId xmlns:p14="http://schemas.microsoft.com/office/powerpoint/2010/main" val="4181657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D35E8-264F-3509-948E-DBB49141371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185A38C-95E8-B2A1-917D-4894902ACD3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97F66B9-83FA-49BA-38FF-582BB35482A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endParaRPr lang="da-DK" sz="1200" kern="1200" dirty="0">
              <a:solidFill>
                <a:schemeClr val="tx2"/>
              </a:solidFill>
              <a:effectLst/>
              <a:latin typeface="+mn-lt"/>
              <a:ea typeface="+mn-ea"/>
              <a:cs typeface="+mn-cs"/>
            </a:endParaRPr>
          </a:p>
          <a:p>
            <a:endParaRPr lang="da-DK" sz="1200"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Nu er det op til arbejdsmiljøgruppen at tage alle de gode pointer med videre og finde ud af, hvad der skal arbejdes videre med, og hvem der gør hvad, hvordan og hvornår.</a:t>
            </a:r>
            <a:br>
              <a:rPr lang="da-DK" sz="1200" kern="1200" dirty="0">
                <a:solidFill>
                  <a:schemeClr val="tx1"/>
                </a:solidFill>
                <a:effectLst/>
                <a:latin typeface="+mn-lt"/>
                <a:ea typeface="+mn-ea"/>
                <a:cs typeface="+mn-cs"/>
              </a:rPr>
            </a:br>
            <a:br>
              <a:rPr lang="da-DK" sz="1200" kern="1200" dirty="0">
                <a:solidFill>
                  <a:schemeClr val="tx1"/>
                </a:solidFill>
                <a:effectLst/>
                <a:latin typeface="+mn-lt"/>
                <a:ea typeface="+mn-ea"/>
                <a:cs typeface="+mn-cs"/>
              </a:rPr>
            </a:br>
            <a:r>
              <a:rPr lang="da-DK" sz="1200" kern="1200" dirty="0">
                <a:solidFill>
                  <a:schemeClr val="tx1"/>
                </a:solidFill>
                <a:effectLst/>
                <a:latin typeface="+mn-lt"/>
                <a:ea typeface="+mn-ea"/>
                <a:cs typeface="+mn-cs"/>
              </a:rPr>
              <a:t>*Fortæl eventuelt noget om jeres konkrete planer for det videre arbejde.*</a:t>
            </a:r>
            <a:endParaRPr lang="da-US" sz="1200" kern="1200" dirty="0">
              <a:solidFill>
                <a:schemeClr val="tx1"/>
              </a:solidFill>
              <a:effectLst/>
              <a:latin typeface="+mn-lt"/>
              <a:ea typeface="+mn-ea"/>
              <a:cs typeface="+mn-cs"/>
            </a:endParaRPr>
          </a:p>
          <a:p>
            <a:r>
              <a:rPr lang="da-DK" sz="1200" kern="1200" dirty="0">
                <a:solidFill>
                  <a:schemeClr val="tx1"/>
                </a:solidFill>
                <a:effectLst/>
                <a:latin typeface="+mn-lt"/>
                <a:ea typeface="+mn-ea"/>
                <a:cs typeface="+mn-cs"/>
              </a:rPr>
              <a:t> </a:t>
            </a:r>
            <a:endParaRPr lang="da-US" sz="1200"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Men et af de første og vigtigste skridt på vejen til at forebygge og håndtere digital chikane på jeres arbejdsplads er, at I kan tale åbent om det – så tak, fordi I gik ind i dialogen.</a:t>
            </a:r>
            <a:endParaRPr lang="da-US" sz="1200" i="1" kern="1200" dirty="0">
              <a:solidFill>
                <a:schemeClr val="tx1"/>
              </a:solidFill>
              <a:effectLst/>
              <a:latin typeface="+mn-lt"/>
              <a:ea typeface="+mn-ea"/>
              <a:cs typeface="+mn-cs"/>
            </a:endParaRPr>
          </a:p>
          <a:p>
            <a:endParaRPr lang="da-DK" dirty="0"/>
          </a:p>
        </p:txBody>
      </p:sp>
      <p:sp>
        <p:nvSpPr>
          <p:cNvPr id="4" name="Pladsholder til slidenummer 3">
            <a:extLst>
              <a:ext uri="{FF2B5EF4-FFF2-40B4-BE49-F238E27FC236}">
                <a16:creationId xmlns:a16="http://schemas.microsoft.com/office/drawing/2014/main" id="{182607EC-5D52-22D2-E8B0-55ABFEE1FFA5}"/>
              </a:ext>
            </a:extLst>
          </p:cNvPr>
          <p:cNvSpPr>
            <a:spLocks noGrp="1"/>
          </p:cNvSpPr>
          <p:nvPr>
            <p:ph type="sldNum" sz="quarter" idx="5"/>
          </p:nvPr>
        </p:nvSpPr>
        <p:spPr/>
        <p:txBody>
          <a:bodyPr/>
          <a:lstStyle/>
          <a:p>
            <a:fld id="{BF6A178F-7401-6E4D-A16C-285A52AF87FF}" type="slidenum">
              <a:rPr lang="da-DK" smtClean="0"/>
              <a:t>12</a:t>
            </a:fld>
            <a:endParaRPr lang="da-DK"/>
          </a:p>
        </p:txBody>
      </p:sp>
    </p:spTree>
    <p:extLst>
      <p:ext uri="{BB962C8B-B14F-4D97-AF65-F5344CB8AC3E}">
        <p14:creationId xmlns:p14="http://schemas.microsoft.com/office/powerpoint/2010/main" val="6192910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586F9-A17C-BF06-37B0-B5BBEC3D5F2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A7AB831-A9E9-C5C5-FA3F-E8F968E4468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CADC069-A2A2-7181-8125-603C16E14172}"/>
              </a:ext>
            </a:extLst>
          </p:cNvPr>
          <p:cNvSpPr>
            <a:spLocks noGrp="1"/>
          </p:cNvSpPr>
          <p:nvPr>
            <p:ph type="body" idx="1"/>
          </p:nvPr>
        </p:nvSpPr>
        <p:spPr/>
        <p:txBody>
          <a:bodyPr/>
          <a:lstStyle/>
          <a:p>
            <a:endParaRPr lang="da-US" dirty="0"/>
          </a:p>
        </p:txBody>
      </p:sp>
      <p:sp>
        <p:nvSpPr>
          <p:cNvPr id="4" name="Pladsholder til slidenummer 3">
            <a:extLst>
              <a:ext uri="{FF2B5EF4-FFF2-40B4-BE49-F238E27FC236}">
                <a16:creationId xmlns:a16="http://schemas.microsoft.com/office/drawing/2014/main" id="{6E4CB3C9-B567-972A-9988-216156FA71C3}"/>
              </a:ext>
            </a:extLst>
          </p:cNvPr>
          <p:cNvSpPr>
            <a:spLocks noGrp="1"/>
          </p:cNvSpPr>
          <p:nvPr>
            <p:ph type="sldNum" sz="quarter" idx="5"/>
          </p:nvPr>
        </p:nvSpPr>
        <p:spPr/>
        <p:txBody>
          <a:bodyPr/>
          <a:lstStyle/>
          <a:p>
            <a:fld id="{BF6A178F-7401-6E4D-A16C-285A52AF87FF}" type="slidenum">
              <a:rPr lang="da-DK" smtClean="0"/>
              <a:t>13</a:t>
            </a:fld>
            <a:endParaRPr lang="da-DK"/>
          </a:p>
        </p:txBody>
      </p:sp>
    </p:spTree>
    <p:extLst>
      <p:ext uri="{BB962C8B-B14F-4D97-AF65-F5344CB8AC3E}">
        <p14:creationId xmlns:p14="http://schemas.microsoft.com/office/powerpoint/2010/main" val="2413267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987A2-F431-3AC5-47E5-A77CD8B6BC8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D5B528C-6E9D-D84E-FC0F-3B37707A82A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4CAB7B0-5A09-740F-B788-7DCB266AF129}"/>
              </a:ext>
            </a:extLst>
          </p:cNvPr>
          <p:cNvSpPr>
            <a:spLocks noGrp="1"/>
          </p:cNvSpPr>
          <p:nvPr>
            <p:ph type="body" idx="1"/>
          </p:nvPr>
        </p:nvSpPr>
        <p:spPr/>
        <p:txBody>
          <a:bodyPr/>
          <a:lstStyle/>
          <a:p>
            <a:endParaRPr lang="da-US" dirty="0"/>
          </a:p>
        </p:txBody>
      </p:sp>
      <p:sp>
        <p:nvSpPr>
          <p:cNvPr id="4" name="Pladsholder til slidenummer 3">
            <a:extLst>
              <a:ext uri="{FF2B5EF4-FFF2-40B4-BE49-F238E27FC236}">
                <a16:creationId xmlns:a16="http://schemas.microsoft.com/office/drawing/2014/main" id="{817ACEF7-05EC-49BE-515E-AA2952A79C00}"/>
              </a:ext>
            </a:extLst>
          </p:cNvPr>
          <p:cNvSpPr>
            <a:spLocks noGrp="1"/>
          </p:cNvSpPr>
          <p:nvPr>
            <p:ph type="sldNum" sz="quarter" idx="5"/>
          </p:nvPr>
        </p:nvSpPr>
        <p:spPr/>
        <p:txBody>
          <a:bodyPr/>
          <a:lstStyle/>
          <a:p>
            <a:fld id="{BF6A178F-7401-6E4D-A16C-285A52AF87FF}" type="slidenum">
              <a:rPr lang="da-DK" smtClean="0"/>
              <a:t>14</a:t>
            </a:fld>
            <a:endParaRPr lang="da-DK"/>
          </a:p>
        </p:txBody>
      </p:sp>
    </p:spTree>
    <p:extLst>
      <p:ext uri="{BB962C8B-B14F-4D97-AF65-F5344CB8AC3E}">
        <p14:creationId xmlns:p14="http://schemas.microsoft.com/office/powerpoint/2010/main" val="2364859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52B472-7559-1429-BD28-0286EB340318}"/>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DF0FA7C8-7C40-04F7-4DE9-77ACF020B2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D71E566C-9905-22D7-3648-909BFB08EF8E}"/>
              </a:ext>
            </a:extLst>
          </p:cNvPr>
          <p:cNvSpPr>
            <a:spLocks noGrp="1"/>
          </p:cNvSpPr>
          <p:nvPr>
            <p:ph type="dt" sz="half" idx="10"/>
          </p:nvPr>
        </p:nvSpPr>
        <p:spPr/>
        <p:txBody>
          <a:bodyPr/>
          <a:lstStyle/>
          <a:p>
            <a:fld id="{4F054412-4B3F-434F-917E-2A273D503D79}" type="datetime1">
              <a:rPr lang="da-DK" smtClean="0"/>
              <a:t>14.09.2026</a:t>
            </a:fld>
            <a:endParaRPr lang="da-DK"/>
          </a:p>
        </p:txBody>
      </p:sp>
      <p:sp>
        <p:nvSpPr>
          <p:cNvPr id="5" name="Pladsholder til sidefod 4">
            <a:extLst>
              <a:ext uri="{FF2B5EF4-FFF2-40B4-BE49-F238E27FC236}">
                <a16:creationId xmlns:a16="http://schemas.microsoft.com/office/drawing/2014/main" id="{E84C6A63-C00D-5317-2C39-FB50973271F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4B8C57E-BDF1-1D90-3F6F-514F3C50C216}"/>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2660753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17AA10-0C6A-0D35-EEF0-BFF5DBF2601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DFC4445-9721-A719-456F-290CEF4D2039}"/>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8D11A93-E59C-D481-1B82-29BC755FD7A3}"/>
              </a:ext>
            </a:extLst>
          </p:cNvPr>
          <p:cNvSpPr>
            <a:spLocks noGrp="1"/>
          </p:cNvSpPr>
          <p:nvPr>
            <p:ph type="dt" sz="half" idx="10"/>
          </p:nvPr>
        </p:nvSpPr>
        <p:spPr/>
        <p:txBody>
          <a:bodyPr/>
          <a:lstStyle/>
          <a:p>
            <a:fld id="{FD8E2B8B-21F2-3C49-8326-937345EE39AB}" type="datetime1">
              <a:rPr lang="da-DK" smtClean="0"/>
              <a:t>14.09.2026</a:t>
            </a:fld>
            <a:endParaRPr lang="da-DK"/>
          </a:p>
        </p:txBody>
      </p:sp>
      <p:sp>
        <p:nvSpPr>
          <p:cNvPr id="5" name="Pladsholder til sidefod 4">
            <a:extLst>
              <a:ext uri="{FF2B5EF4-FFF2-40B4-BE49-F238E27FC236}">
                <a16:creationId xmlns:a16="http://schemas.microsoft.com/office/drawing/2014/main" id="{BBC4FD77-4788-1E11-DAEA-36A7A555950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FAB0184-C11F-EEC7-B846-FB836DD1AA55}"/>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4165585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5D21F7-D695-09BC-E01C-BBD845B9AA3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CF30096A-BC6B-A17F-09F9-9A5CE1D9EC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545F3633-C114-67C8-9721-462D7C7FCF4A}"/>
              </a:ext>
            </a:extLst>
          </p:cNvPr>
          <p:cNvSpPr>
            <a:spLocks noGrp="1"/>
          </p:cNvSpPr>
          <p:nvPr>
            <p:ph type="dt" sz="half" idx="10"/>
          </p:nvPr>
        </p:nvSpPr>
        <p:spPr/>
        <p:txBody>
          <a:bodyPr/>
          <a:lstStyle/>
          <a:p>
            <a:fld id="{43B10FB2-BE93-ED4F-9565-2370F3DDF6D0}" type="datetime1">
              <a:rPr lang="da-DK" smtClean="0"/>
              <a:t>14.09.2026</a:t>
            </a:fld>
            <a:endParaRPr lang="da-DK"/>
          </a:p>
        </p:txBody>
      </p:sp>
      <p:sp>
        <p:nvSpPr>
          <p:cNvPr id="5" name="Pladsholder til sidefod 4">
            <a:extLst>
              <a:ext uri="{FF2B5EF4-FFF2-40B4-BE49-F238E27FC236}">
                <a16:creationId xmlns:a16="http://schemas.microsoft.com/office/drawing/2014/main" id="{82F3422C-D662-81C1-90CA-86025D97EA0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66C2A4C-644F-1EF6-E5AC-DD1A8229F8AC}"/>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1057598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F955F6-5794-D44B-3F09-37D78F50A629}"/>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062A4EE-9E58-FB8A-A5C2-CFF544460792}"/>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7ABBA74-0A0F-37B0-0301-1B916155BA4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60222911-0FC2-AB77-61F8-6CE9488BE11A}"/>
              </a:ext>
            </a:extLst>
          </p:cNvPr>
          <p:cNvSpPr>
            <a:spLocks noGrp="1"/>
          </p:cNvSpPr>
          <p:nvPr>
            <p:ph type="dt" sz="half" idx="10"/>
          </p:nvPr>
        </p:nvSpPr>
        <p:spPr/>
        <p:txBody>
          <a:bodyPr/>
          <a:lstStyle/>
          <a:p>
            <a:fld id="{055873CF-1D5C-BA4F-812F-678197E79830}" type="datetime1">
              <a:rPr lang="da-DK" smtClean="0"/>
              <a:t>14.09.2026</a:t>
            </a:fld>
            <a:endParaRPr lang="da-DK"/>
          </a:p>
        </p:txBody>
      </p:sp>
      <p:sp>
        <p:nvSpPr>
          <p:cNvPr id="6" name="Pladsholder til sidefod 5">
            <a:extLst>
              <a:ext uri="{FF2B5EF4-FFF2-40B4-BE49-F238E27FC236}">
                <a16:creationId xmlns:a16="http://schemas.microsoft.com/office/drawing/2014/main" id="{9175E066-C00B-270A-3E71-80F2AC27429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54215C6-0069-EC83-7861-4D710B661DB1}"/>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3103249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378C2E-6FB5-FE57-AC4A-234B7B341EA9}"/>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1896C14-24B5-CFD3-5137-89827F98A6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69AEB63B-82C0-1DF7-6639-2D3C061B0021}"/>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AAF8F7D4-8DB4-A181-A311-F6F3C53011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6219EBF6-CEFD-8D82-3771-3026EF2E504D}"/>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7B18867F-AE81-8979-D470-7915C75C7BF4}"/>
              </a:ext>
            </a:extLst>
          </p:cNvPr>
          <p:cNvSpPr>
            <a:spLocks noGrp="1"/>
          </p:cNvSpPr>
          <p:nvPr>
            <p:ph type="dt" sz="half" idx="10"/>
          </p:nvPr>
        </p:nvSpPr>
        <p:spPr/>
        <p:txBody>
          <a:bodyPr/>
          <a:lstStyle/>
          <a:p>
            <a:fld id="{64381941-9C5D-C04F-A936-868973064A59}" type="datetime1">
              <a:rPr lang="da-DK" smtClean="0"/>
              <a:t>14.09.2026</a:t>
            </a:fld>
            <a:endParaRPr lang="da-DK"/>
          </a:p>
        </p:txBody>
      </p:sp>
      <p:sp>
        <p:nvSpPr>
          <p:cNvPr id="8" name="Pladsholder til sidefod 7">
            <a:extLst>
              <a:ext uri="{FF2B5EF4-FFF2-40B4-BE49-F238E27FC236}">
                <a16:creationId xmlns:a16="http://schemas.microsoft.com/office/drawing/2014/main" id="{FA97DC07-6181-1BBA-5864-049FF71750CA}"/>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3E4C4347-89A3-C1F3-CB01-9ADB27363282}"/>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3411691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1F6968-CDC2-31BD-ACEF-8B7D89D14498}"/>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7789380C-7C1E-950F-7A7C-A4AC66AEABB5}"/>
              </a:ext>
            </a:extLst>
          </p:cNvPr>
          <p:cNvSpPr>
            <a:spLocks noGrp="1"/>
          </p:cNvSpPr>
          <p:nvPr>
            <p:ph type="dt" sz="half" idx="10"/>
          </p:nvPr>
        </p:nvSpPr>
        <p:spPr/>
        <p:txBody>
          <a:bodyPr/>
          <a:lstStyle/>
          <a:p>
            <a:fld id="{BF451BEA-E627-0A4E-B78C-F26898E3FE82}" type="datetime1">
              <a:rPr lang="da-DK" smtClean="0"/>
              <a:t>14.09.2026</a:t>
            </a:fld>
            <a:endParaRPr lang="da-DK"/>
          </a:p>
        </p:txBody>
      </p:sp>
      <p:sp>
        <p:nvSpPr>
          <p:cNvPr id="4" name="Pladsholder til sidefod 3">
            <a:extLst>
              <a:ext uri="{FF2B5EF4-FFF2-40B4-BE49-F238E27FC236}">
                <a16:creationId xmlns:a16="http://schemas.microsoft.com/office/drawing/2014/main" id="{35D3FF61-7998-AF42-0165-90988D611E7C}"/>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BAAEB7C4-9ABE-656C-502E-766A67BA2E4B}"/>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1015703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D24B1936-B364-D4E5-CC75-554B0DA93E2E}"/>
              </a:ext>
            </a:extLst>
          </p:cNvPr>
          <p:cNvSpPr>
            <a:spLocks noGrp="1"/>
          </p:cNvSpPr>
          <p:nvPr>
            <p:ph type="dt" sz="half" idx="10"/>
          </p:nvPr>
        </p:nvSpPr>
        <p:spPr/>
        <p:txBody>
          <a:bodyPr/>
          <a:lstStyle/>
          <a:p>
            <a:fld id="{D94CA3B6-798D-EA4D-8A4B-0DCEBB1CCC2C}" type="datetime1">
              <a:rPr lang="da-DK" smtClean="0"/>
              <a:t>14.09.2026</a:t>
            </a:fld>
            <a:endParaRPr lang="da-DK"/>
          </a:p>
        </p:txBody>
      </p:sp>
      <p:sp>
        <p:nvSpPr>
          <p:cNvPr id="3" name="Pladsholder til sidefod 2">
            <a:extLst>
              <a:ext uri="{FF2B5EF4-FFF2-40B4-BE49-F238E27FC236}">
                <a16:creationId xmlns:a16="http://schemas.microsoft.com/office/drawing/2014/main" id="{3EB7B67D-E360-AC6D-39A6-FF09CFD3C601}"/>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2F0482E3-4788-7221-FB27-EEFF73A230CB}"/>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3130084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26FD5E-250F-E599-1C6A-FC20AC60A2E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B3872062-C873-2FB0-A776-380E85F50D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62580250-C20F-1F37-749E-F08F42CFC4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9D388E67-1217-5D61-04C8-39693EC05EEA}"/>
              </a:ext>
            </a:extLst>
          </p:cNvPr>
          <p:cNvSpPr>
            <a:spLocks noGrp="1"/>
          </p:cNvSpPr>
          <p:nvPr>
            <p:ph type="dt" sz="half" idx="10"/>
          </p:nvPr>
        </p:nvSpPr>
        <p:spPr/>
        <p:txBody>
          <a:bodyPr/>
          <a:lstStyle/>
          <a:p>
            <a:fld id="{0FE9615C-9D46-F045-B07F-D6BC1848EBDD}" type="datetime1">
              <a:rPr lang="da-DK" smtClean="0"/>
              <a:t>14.09.2026</a:t>
            </a:fld>
            <a:endParaRPr lang="da-DK"/>
          </a:p>
        </p:txBody>
      </p:sp>
      <p:sp>
        <p:nvSpPr>
          <p:cNvPr id="6" name="Pladsholder til sidefod 5">
            <a:extLst>
              <a:ext uri="{FF2B5EF4-FFF2-40B4-BE49-F238E27FC236}">
                <a16:creationId xmlns:a16="http://schemas.microsoft.com/office/drawing/2014/main" id="{C078BC8E-C76D-4D50-59FE-B2AB14061BE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D45CA72-DED6-6F24-B9CC-86ADA6FFE44C}"/>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439382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CBE150-FBA8-5A43-E19C-D00E0F8FF65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F788CFD7-F027-7CFD-A4FD-36AB74B5E7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p>
        </p:txBody>
      </p:sp>
      <p:sp>
        <p:nvSpPr>
          <p:cNvPr id="4" name="Pladsholder til tekst 3">
            <a:extLst>
              <a:ext uri="{FF2B5EF4-FFF2-40B4-BE49-F238E27FC236}">
                <a16:creationId xmlns:a16="http://schemas.microsoft.com/office/drawing/2014/main" id="{70959218-7EA7-8354-71BC-914F153D1D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DCA46686-FCA1-8FD8-8748-A158D475AD91}"/>
              </a:ext>
            </a:extLst>
          </p:cNvPr>
          <p:cNvSpPr>
            <a:spLocks noGrp="1"/>
          </p:cNvSpPr>
          <p:nvPr>
            <p:ph type="dt" sz="half" idx="10"/>
          </p:nvPr>
        </p:nvSpPr>
        <p:spPr/>
        <p:txBody>
          <a:bodyPr/>
          <a:lstStyle/>
          <a:p>
            <a:fld id="{E64B6C2C-9988-3840-BEE3-BAB32E4428CF}" type="datetime1">
              <a:rPr lang="da-DK" smtClean="0"/>
              <a:t>14.09.2026</a:t>
            </a:fld>
            <a:endParaRPr lang="da-DK"/>
          </a:p>
        </p:txBody>
      </p:sp>
      <p:sp>
        <p:nvSpPr>
          <p:cNvPr id="6" name="Pladsholder til sidefod 5">
            <a:extLst>
              <a:ext uri="{FF2B5EF4-FFF2-40B4-BE49-F238E27FC236}">
                <a16:creationId xmlns:a16="http://schemas.microsoft.com/office/drawing/2014/main" id="{4658C9C8-6FB9-767E-6505-08D83AC2B91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920226E-50BA-4C3C-DBC4-01BC4B22212E}"/>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3589594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98AB71-7ECE-287A-9F28-DB38ED3BB4E0}"/>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0D98BB88-413D-DD63-1911-AB871556651D}"/>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517DD06-A3EF-63D6-2D58-2ABFD6BD2887}"/>
              </a:ext>
            </a:extLst>
          </p:cNvPr>
          <p:cNvSpPr>
            <a:spLocks noGrp="1"/>
          </p:cNvSpPr>
          <p:nvPr>
            <p:ph type="dt" sz="half" idx="10"/>
          </p:nvPr>
        </p:nvSpPr>
        <p:spPr/>
        <p:txBody>
          <a:bodyPr/>
          <a:lstStyle/>
          <a:p>
            <a:fld id="{5A3CD700-3579-1141-813A-9355F1551BB1}" type="datetime1">
              <a:rPr lang="da-DK" smtClean="0"/>
              <a:t>14.09.2026</a:t>
            </a:fld>
            <a:endParaRPr lang="da-DK"/>
          </a:p>
        </p:txBody>
      </p:sp>
      <p:sp>
        <p:nvSpPr>
          <p:cNvPr id="5" name="Pladsholder til sidefod 4">
            <a:extLst>
              <a:ext uri="{FF2B5EF4-FFF2-40B4-BE49-F238E27FC236}">
                <a16:creationId xmlns:a16="http://schemas.microsoft.com/office/drawing/2014/main" id="{8BF202E6-A994-E4E1-F5D1-2CE186C8AA9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6DF8862-391C-F1FB-46FA-C363336B7EDB}"/>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1172616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4B8B143B-2DBB-48C5-2FDB-1F97C1610373}"/>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EF859AFA-AD8E-E0C7-6152-FF118A29EC62}"/>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111107F-1267-D0CB-0FB3-A228E88FD52D}"/>
              </a:ext>
            </a:extLst>
          </p:cNvPr>
          <p:cNvSpPr>
            <a:spLocks noGrp="1"/>
          </p:cNvSpPr>
          <p:nvPr>
            <p:ph type="dt" sz="half" idx="10"/>
          </p:nvPr>
        </p:nvSpPr>
        <p:spPr/>
        <p:txBody>
          <a:bodyPr/>
          <a:lstStyle/>
          <a:p>
            <a:fld id="{9BF4094B-BE66-1F4E-A6DB-DB47EFFD96B3}" type="datetime1">
              <a:rPr lang="da-DK" smtClean="0"/>
              <a:t>14.09.2026</a:t>
            </a:fld>
            <a:endParaRPr lang="da-DK"/>
          </a:p>
        </p:txBody>
      </p:sp>
      <p:sp>
        <p:nvSpPr>
          <p:cNvPr id="5" name="Pladsholder til sidefod 4">
            <a:extLst>
              <a:ext uri="{FF2B5EF4-FFF2-40B4-BE49-F238E27FC236}">
                <a16:creationId xmlns:a16="http://schemas.microsoft.com/office/drawing/2014/main" id="{DD80B916-8F85-B8D3-8017-9F4727F2B49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D0DD8E9-7DB0-5817-5A79-AA3FE42331B3}"/>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772198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96680-A7DC-4D92-B7E5-9562856924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DK"/>
          </a:p>
        </p:txBody>
      </p:sp>
      <p:sp>
        <p:nvSpPr>
          <p:cNvPr id="3" name="Subtitle 2">
            <a:extLst>
              <a:ext uri="{FF2B5EF4-FFF2-40B4-BE49-F238E27FC236}">
                <a16:creationId xmlns:a16="http://schemas.microsoft.com/office/drawing/2014/main" id="{E48C20D3-714E-4166-82C7-FBB0004DA4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DK"/>
          </a:p>
        </p:txBody>
      </p:sp>
    </p:spTree>
    <p:extLst>
      <p:ext uri="{BB962C8B-B14F-4D97-AF65-F5344CB8AC3E}">
        <p14:creationId xmlns:p14="http://schemas.microsoft.com/office/powerpoint/2010/main" val="34488507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3C6E8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dirty="0"/>
              <a:t>Click to edit Master title style</a:t>
            </a:r>
            <a:endParaRPr lang="en-DK"/>
          </a:p>
        </p:txBody>
      </p:sp>
      <p:sp>
        <p:nvSpPr>
          <p:cNvPr id="4" name="Content Placeholder 2">
            <a:extLst>
              <a:ext uri="{FF2B5EF4-FFF2-40B4-BE49-F238E27FC236}">
                <a16:creationId xmlns:a16="http://schemas.microsoft.com/office/drawing/2014/main" id="{1C69690B-D970-ABE9-A27F-821909161E43}"/>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3468351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4" name="Content Placeholder 2">
            <a:extLst>
              <a:ext uri="{FF2B5EF4-FFF2-40B4-BE49-F238E27FC236}">
                <a16:creationId xmlns:a16="http://schemas.microsoft.com/office/drawing/2014/main" id="{5DC2DF2F-A76D-0D5F-310D-9FEEAC4CB2E6}"/>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15228158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4" name="Content Placeholder 2">
            <a:extLst>
              <a:ext uri="{FF2B5EF4-FFF2-40B4-BE49-F238E27FC236}">
                <a16:creationId xmlns:a16="http://schemas.microsoft.com/office/drawing/2014/main" id="{7C5D5E83-192E-BB9B-3962-A2DDBA8FB118}"/>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pic>
        <p:nvPicPr>
          <p:cNvPr id="5" name="Billede 4">
            <a:extLst>
              <a:ext uri="{FF2B5EF4-FFF2-40B4-BE49-F238E27FC236}">
                <a16:creationId xmlns:a16="http://schemas.microsoft.com/office/drawing/2014/main" id="{62F4721B-8390-3B02-BB97-3938FC50D878}"/>
              </a:ext>
            </a:extLst>
          </p:cNvPr>
          <p:cNvPicPr>
            <a:picLocks noChangeAspect="1"/>
          </p:cNvPicPr>
          <p:nvPr userDrawn="1"/>
        </p:nvPicPr>
        <p:blipFill>
          <a:blip r:embed="rId2"/>
          <a:stretch>
            <a:fillRect/>
          </a:stretch>
        </p:blipFill>
        <p:spPr>
          <a:xfrm>
            <a:off x="221221" y="6289267"/>
            <a:ext cx="1718791" cy="382629"/>
          </a:xfrm>
          <a:prstGeom prst="rect">
            <a:avLst/>
          </a:prstGeom>
        </p:spPr>
      </p:pic>
    </p:spTree>
    <p:extLst>
      <p:ext uri="{BB962C8B-B14F-4D97-AF65-F5344CB8AC3E}">
        <p14:creationId xmlns:p14="http://schemas.microsoft.com/office/powerpoint/2010/main" val="503967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3" name="Content Placeholder 2">
            <a:extLst>
              <a:ext uri="{FF2B5EF4-FFF2-40B4-BE49-F238E27FC236}">
                <a16:creationId xmlns:a16="http://schemas.microsoft.com/office/drawing/2014/main" id="{5C952ECE-3428-4820-ADB3-518EB0A04AEE}"/>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4011335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77382-6E13-4AC1-99BA-D2BD606516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DK"/>
          </a:p>
        </p:txBody>
      </p:sp>
      <p:sp>
        <p:nvSpPr>
          <p:cNvPr id="3" name="Text Placeholder 2">
            <a:extLst>
              <a:ext uri="{FF2B5EF4-FFF2-40B4-BE49-F238E27FC236}">
                <a16:creationId xmlns:a16="http://schemas.microsoft.com/office/drawing/2014/main" id="{69B2A8F9-A971-4FA7-9509-BF437719F5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381812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E5228-B458-4C81-AEFF-64A31A75E941}"/>
              </a:ext>
            </a:extLst>
          </p:cNvPr>
          <p:cNvSpPr>
            <a:spLocks noGrp="1"/>
          </p:cNvSpPr>
          <p:nvPr>
            <p:ph type="title"/>
          </p:nvPr>
        </p:nvSpPr>
        <p:spPr/>
        <p:txBody>
          <a:bodyPr/>
          <a:lstStyle/>
          <a:p>
            <a:r>
              <a:rPr lang="en-US"/>
              <a:t>Click to edit Master title style</a:t>
            </a:r>
            <a:endParaRPr lang="en-DK"/>
          </a:p>
        </p:txBody>
      </p:sp>
      <p:sp>
        <p:nvSpPr>
          <p:cNvPr id="3" name="Content Placeholder 2">
            <a:extLst>
              <a:ext uri="{FF2B5EF4-FFF2-40B4-BE49-F238E27FC236}">
                <a16:creationId xmlns:a16="http://schemas.microsoft.com/office/drawing/2014/main" id="{DD5E7BE6-5240-4F10-8565-872609B17B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4" name="Content Placeholder 3">
            <a:extLst>
              <a:ext uri="{FF2B5EF4-FFF2-40B4-BE49-F238E27FC236}">
                <a16:creationId xmlns:a16="http://schemas.microsoft.com/office/drawing/2014/main" id="{5B232C83-4992-4ECB-A91E-ED7B5B0B6D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Tree>
    <p:extLst>
      <p:ext uri="{BB962C8B-B14F-4D97-AF65-F5344CB8AC3E}">
        <p14:creationId xmlns:p14="http://schemas.microsoft.com/office/powerpoint/2010/main" val="1721624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13514-DA7D-40C9-964F-A2779490FD28}"/>
              </a:ext>
            </a:extLst>
          </p:cNvPr>
          <p:cNvSpPr>
            <a:spLocks noGrp="1"/>
          </p:cNvSpPr>
          <p:nvPr>
            <p:ph type="title"/>
          </p:nvPr>
        </p:nvSpPr>
        <p:spPr>
          <a:xfrm>
            <a:off x="839788" y="365125"/>
            <a:ext cx="10515600" cy="1325563"/>
          </a:xfrm>
        </p:spPr>
        <p:txBody>
          <a:bodyPr/>
          <a:lstStyle/>
          <a:p>
            <a:r>
              <a:rPr lang="en-US"/>
              <a:t>Click to edit Master title style</a:t>
            </a:r>
            <a:endParaRPr lang="en-DK"/>
          </a:p>
        </p:txBody>
      </p:sp>
      <p:sp>
        <p:nvSpPr>
          <p:cNvPr id="3" name="Text Placeholder 2">
            <a:extLst>
              <a:ext uri="{FF2B5EF4-FFF2-40B4-BE49-F238E27FC236}">
                <a16:creationId xmlns:a16="http://schemas.microsoft.com/office/drawing/2014/main" id="{68D886F4-AB9A-4F97-9489-BCF12FE0AC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D83838-7C97-4358-AB42-68B604E2AC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5" name="Text Placeholder 4">
            <a:extLst>
              <a:ext uri="{FF2B5EF4-FFF2-40B4-BE49-F238E27FC236}">
                <a16:creationId xmlns:a16="http://schemas.microsoft.com/office/drawing/2014/main" id="{D6DF9973-0B71-4C32-9D49-5462843F19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699776-502C-4A2C-9AF2-3E83266704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Tree>
    <p:extLst>
      <p:ext uri="{BB962C8B-B14F-4D97-AF65-F5344CB8AC3E}">
        <p14:creationId xmlns:p14="http://schemas.microsoft.com/office/powerpoint/2010/main" val="33522628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68187-8B2A-4A43-B917-F77A373E170E}"/>
              </a:ext>
            </a:extLst>
          </p:cNvPr>
          <p:cNvSpPr>
            <a:spLocks noGrp="1"/>
          </p:cNvSpPr>
          <p:nvPr>
            <p:ph type="title"/>
          </p:nvPr>
        </p:nvSpPr>
        <p:spPr/>
        <p:txBody>
          <a:bodyPr/>
          <a:lstStyle/>
          <a:p>
            <a:r>
              <a:rPr lang="en-US"/>
              <a:t>Click to edit Master title style</a:t>
            </a:r>
            <a:endParaRPr lang="en-DK"/>
          </a:p>
        </p:txBody>
      </p:sp>
    </p:spTree>
    <p:extLst>
      <p:ext uri="{BB962C8B-B14F-4D97-AF65-F5344CB8AC3E}">
        <p14:creationId xmlns:p14="http://schemas.microsoft.com/office/powerpoint/2010/main" val="10058844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78438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B8F2A-3C10-4604-914B-A12EFC6ED3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DK"/>
          </a:p>
        </p:txBody>
      </p:sp>
      <p:sp>
        <p:nvSpPr>
          <p:cNvPr id="3" name="Content Placeholder 2">
            <a:extLst>
              <a:ext uri="{FF2B5EF4-FFF2-40B4-BE49-F238E27FC236}">
                <a16:creationId xmlns:a16="http://schemas.microsoft.com/office/drawing/2014/main" id="{049289F2-59CA-42AD-B7FF-FF0123DA80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4" name="Text Placeholder 3">
            <a:extLst>
              <a:ext uri="{FF2B5EF4-FFF2-40B4-BE49-F238E27FC236}">
                <a16:creationId xmlns:a16="http://schemas.microsoft.com/office/drawing/2014/main" id="{8557D764-70DA-4ECC-AEB9-CA9249D298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078768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2D4B2-29E0-42E4-B50F-E7AF560CC8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DK"/>
          </a:p>
        </p:txBody>
      </p:sp>
      <p:sp>
        <p:nvSpPr>
          <p:cNvPr id="3" name="Picture Placeholder 2">
            <a:extLst>
              <a:ext uri="{FF2B5EF4-FFF2-40B4-BE49-F238E27FC236}">
                <a16:creationId xmlns:a16="http://schemas.microsoft.com/office/drawing/2014/main" id="{C2278309-11CC-4A70-985E-D8086540CC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DK"/>
          </a:p>
        </p:txBody>
      </p:sp>
      <p:sp>
        <p:nvSpPr>
          <p:cNvPr id="4" name="Text Placeholder 3">
            <a:extLst>
              <a:ext uri="{FF2B5EF4-FFF2-40B4-BE49-F238E27FC236}">
                <a16:creationId xmlns:a16="http://schemas.microsoft.com/office/drawing/2014/main" id="{ACEA8E7D-2103-46C7-9527-FA5EB2F3C9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4862573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96680-A7DC-4D92-B7E5-9562856924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DK"/>
          </a:p>
        </p:txBody>
      </p:sp>
      <p:sp>
        <p:nvSpPr>
          <p:cNvPr id="3" name="Subtitle 2">
            <a:extLst>
              <a:ext uri="{FF2B5EF4-FFF2-40B4-BE49-F238E27FC236}">
                <a16:creationId xmlns:a16="http://schemas.microsoft.com/office/drawing/2014/main" id="{E48C20D3-714E-4166-82C7-FBB0004DA4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DK"/>
          </a:p>
        </p:txBody>
      </p:sp>
      <p:pic>
        <p:nvPicPr>
          <p:cNvPr id="4" name="Pladsholder til indhold 13" descr="Et billede, der indeholder pallet, vektorgrafik, clipart&#10;&#10;Automatisk genereret beskrivelse">
            <a:extLst>
              <a:ext uri="{FF2B5EF4-FFF2-40B4-BE49-F238E27FC236}">
                <a16:creationId xmlns:a16="http://schemas.microsoft.com/office/drawing/2014/main" id="{41E1DC30-C051-B3EC-06F7-A16FF3D6518B}"/>
              </a:ext>
            </a:extLst>
          </p:cNvPr>
          <p:cNvPicPr>
            <a:picLocks noChangeAspect="1"/>
          </p:cNvPicPr>
          <p:nvPr userDrawn="1"/>
        </p:nvPicPr>
        <p:blipFill>
          <a:blip r:embed="rId2">
            <a:alphaModFix/>
          </a:blip>
          <a:stretch>
            <a:fillRect/>
          </a:stretch>
        </p:blipFill>
        <p:spPr>
          <a:xfrm>
            <a:off x="10404388" y="0"/>
            <a:ext cx="1355105" cy="1365777"/>
          </a:xfrm>
          <a:prstGeom prst="rect">
            <a:avLst/>
          </a:prstGeom>
          <a:effectLst>
            <a:reflection stA="0" endPos="65000" dist="50800" dir="5400000" sy="-100000" algn="bl" rotWithShape="0"/>
          </a:effectLst>
        </p:spPr>
      </p:pic>
    </p:spTree>
    <p:extLst>
      <p:ext uri="{BB962C8B-B14F-4D97-AF65-F5344CB8AC3E}">
        <p14:creationId xmlns:p14="http://schemas.microsoft.com/office/powerpoint/2010/main" val="40635862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dirty="0"/>
              <a:t>Click to edit Master title style</a:t>
            </a:r>
            <a:endParaRPr lang="en-DK"/>
          </a:p>
        </p:txBody>
      </p:sp>
      <p:sp>
        <p:nvSpPr>
          <p:cNvPr id="4" name="Content Placeholder 2">
            <a:extLst>
              <a:ext uri="{FF2B5EF4-FFF2-40B4-BE49-F238E27FC236}">
                <a16:creationId xmlns:a16="http://schemas.microsoft.com/office/drawing/2014/main" id="{1C69690B-D970-ABE9-A27F-821909161E43}"/>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pic>
        <p:nvPicPr>
          <p:cNvPr id="3" name="Pladsholder til indhold 7">
            <a:extLst>
              <a:ext uri="{FF2B5EF4-FFF2-40B4-BE49-F238E27FC236}">
                <a16:creationId xmlns:a16="http://schemas.microsoft.com/office/drawing/2014/main" id="{7F3C9786-7AED-23A2-6232-B457C8041533}"/>
              </a:ext>
            </a:extLst>
          </p:cNvPr>
          <p:cNvPicPr>
            <a:picLocks noChangeAspect="1"/>
          </p:cNvPicPr>
          <p:nvPr userDrawn="1"/>
        </p:nvPicPr>
        <p:blipFill>
          <a:blip r:embed="rId2">
            <a:alphaModFix/>
          </a:blip>
          <a:stretch>
            <a:fillRect/>
          </a:stretch>
        </p:blipFill>
        <p:spPr>
          <a:xfrm rot="5400000">
            <a:off x="10703908" y="2762637"/>
            <a:ext cx="1482255" cy="1493926"/>
          </a:xfrm>
          <a:prstGeom prst="rect">
            <a:avLst/>
          </a:prstGeom>
        </p:spPr>
      </p:pic>
      <p:pic>
        <p:nvPicPr>
          <p:cNvPr id="6" name="Billede 5">
            <a:extLst>
              <a:ext uri="{FF2B5EF4-FFF2-40B4-BE49-F238E27FC236}">
                <a16:creationId xmlns:a16="http://schemas.microsoft.com/office/drawing/2014/main" id="{87C253F7-0B84-72F0-4B6C-463F1EB7E9BB}"/>
              </a:ext>
            </a:extLst>
          </p:cNvPr>
          <p:cNvPicPr>
            <a:picLocks noChangeAspect="1"/>
          </p:cNvPicPr>
          <p:nvPr userDrawn="1"/>
        </p:nvPicPr>
        <p:blipFill>
          <a:blip r:embed="rId3"/>
          <a:stretch>
            <a:fillRect/>
          </a:stretch>
        </p:blipFill>
        <p:spPr>
          <a:xfrm>
            <a:off x="349802" y="6147172"/>
            <a:ext cx="2266659" cy="504592"/>
          </a:xfrm>
          <a:prstGeom prst="rect">
            <a:avLst/>
          </a:prstGeom>
        </p:spPr>
      </p:pic>
    </p:spTree>
    <p:extLst>
      <p:ext uri="{BB962C8B-B14F-4D97-AF65-F5344CB8AC3E}">
        <p14:creationId xmlns:p14="http://schemas.microsoft.com/office/powerpoint/2010/main" val="34907671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4" name="Content Placeholder 2">
            <a:extLst>
              <a:ext uri="{FF2B5EF4-FFF2-40B4-BE49-F238E27FC236}">
                <a16:creationId xmlns:a16="http://schemas.microsoft.com/office/drawing/2014/main" id="{5DC2DF2F-A76D-0D5F-310D-9FEEAC4CB2E6}"/>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39446634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A5BEB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4" name="Content Placeholder 2">
            <a:extLst>
              <a:ext uri="{FF2B5EF4-FFF2-40B4-BE49-F238E27FC236}">
                <a16:creationId xmlns:a16="http://schemas.microsoft.com/office/drawing/2014/main" id="{7C5D5E83-192E-BB9B-3962-A2DDBA8FB118}"/>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pic>
        <p:nvPicPr>
          <p:cNvPr id="3" name="Pladsholder til indhold 13" descr="Et billede, der indeholder pallet, vektorgrafik, clipart&#10;&#10;Automatisk genereret beskrivelse">
            <a:extLst>
              <a:ext uri="{FF2B5EF4-FFF2-40B4-BE49-F238E27FC236}">
                <a16:creationId xmlns:a16="http://schemas.microsoft.com/office/drawing/2014/main" id="{F28AC416-D4F5-59C9-C5D6-B552F60C72D8}"/>
              </a:ext>
            </a:extLst>
          </p:cNvPr>
          <p:cNvPicPr>
            <a:picLocks noChangeAspect="1"/>
          </p:cNvPicPr>
          <p:nvPr userDrawn="1"/>
        </p:nvPicPr>
        <p:blipFill>
          <a:blip r:embed="rId2">
            <a:alphaModFix/>
          </a:blip>
          <a:stretch>
            <a:fillRect/>
          </a:stretch>
        </p:blipFill>
        <p:spPr>
          <a:xfrm rot="10800000">
            <a:off x="9842169" y="5599204"/>
            <a:ext cx="1217128" cy="1226712"/>
          </a:xfrm>
          <a:prstGeom prst="rect">
            <a:avLst/>
          </a:prstGeom>
        </p:spPr>
      </p:pic>
    </p:spTree>
    <p:extLst>
      <p:ext uri="{BB962C8B-B14F-4D97-AF65-F5344CB8AC3E}">
        <p14:creationId xmlns:p14="http://schemas.microsoft.com/office/powerpoint/2010/main" val="2650722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3C6E8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3" name="Content Placeholder 2">
            <a:extLst>
              <a:ext uri="{FF2B5EF4-FFF2-40B4-BE49-F238E27FC236}">
                <a16:creationId xmlns:a16="http://schemas.microsoft.com/office/drawing/2014/main" id="{5C952ECE-3428-4820-ADB3-518EB0A04AEE}"/>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8754009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77382-6E13-4AC1-99BA-D2BD606516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DK"/>
          </a:p>
        </p:txBody>
      </p:sp>
      <p:sp>
        <p:nvSpPr>
          <p:cNvPr id="3" name="Text Placeholder 2">
            <a:extLst>
              <a:ext uri="{FF2B5EF4-FFF2-40B4-BE49-F238E27FC236}">
                <a16:creationId xmlns:a16="http://schemas.microsoft.com/office/drawing/2014/main" id="{69B2A8F9-A971-4FA7-9509-BF437719F5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0508802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E5228-B458-4C81-AEFF-64A31A75E941}"/>
              </a:ext>
            </a:extLst>
          </p:cNvPr>
          <p:cNvSpPr>
            <a:spLocks noGrp="1"/>
          </p:cNvSpPr>
          <p:nvPr>
            <p:ph type="title"/>
          </p:nvPr>
        </p:nvSpPr>
        <p:spPr/>
        <p:txBody>
          <a:bodyPr/>
          <a:lstStyle/>
          <a:p>
            <a:r>
              <a:rPr lang="en-US"/>
              <a:t>Click to edit Master title style</a:t>
            </a:r>
            <a:endParaRPr lang="en-DK"/>
          </a:p>
        </p:txBody>
      </p:sp>
      <p:sp>
        <p:nvSpPr>
          <p:cNvPr id="3" name="Content Placeholder 2">
            <a:extLst>
              <a:ext uri="{FF2B5EF4-FFF2-40B4-BE49-F238E27FC236}">
                <a16:creationId xmlns:a16="http://schemas.microsoft.com/office/drawing/2014/main" id="{DD5E7BE6-5240-4F10-8565-872609B17B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4" name="Content Placeholder 3">
            <a:extLst>
              <a:ext uri="{FF2B5EF4-FFF2-40B4-BE49-F238E27FC236}">
                <a16:creationId xmlns:a16="http://schemas.microsoft.com/office/drawing/2014/main" id="{5B232C83-4992-4ECB-A91E-ED7B5B0B6D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pic>
        <p:nvPicPr>
          <p:cNvPr id="5" name="Pladsholder til indhold 13" descr="Et billede, der indeholder pallet, vektorgrafik, clipart&#10;&#10;Automatisk genereret beskrivelse">
            <a:extLst>
              <a:ext uri="{FF2B5EF4-FFF2-40B4-BE49-F238E27FC236}">
                <a16:creationId xmlns:a16="http://schemas.microsoft.com/office/drawing/2014/main" id="{B4AD499F-4EE9-CD54-88A6-84E613C85D83}"/>
              </a:ext>
            </a:extLst>
          </p:cNvPr>
          <p:cNvPicPr>
            <a:picLocks noChangeAspect="1"/>
          </p:cNvPicPr>
          <p:nvPr userDrawn="1"/>
        </p:nvPicPr>
        <p:blipFill>
          <a:blip r:embed="rId2">
            <a:alphaModFix/>
          </a:blip>
          <a:stretch>
            <a:fillRect/>
          </a:stretch>
        </p:blipFill>
        <p:spPr>
          <a:xfrm rot="10800000">
            <a:off x="9842169" y="5599204"/>
            <a:ext cx="1217128" cy="1226712"/>
          </a:xfrm>
          <a:prstGeom prst="rect">
            <a:avLst/>
          </a:prstGeom>
        </p:spPr>
      </p:pic>
    </p:spTree>
    <p:extLst>
      <p:ext uri="{BB962C8B-B14F-4D97-AF65-F5344CB8AC3E}">
        <p14:creationId xmlns:p14="http://schemas.microsoft.com/office/powerpoint/2010/main" val="20154587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13514-DA7D-40C9-964F-A2779490FD28}"/>
              </a:ext>
            </a:extLst>
          </p:cNvPr>
          <p:cNvSpPr>
            <a:spLocks noGrp="1"/>
          </p:cNvSpPr>
          <p:nvPr>
            <p:ph type="title"/>
          </p:nvPr>
        </p:nvSpPr>
        <p:spPr>
          <a:xfrm>
            <a:off x="839788" y="365125"/>
            <a:ext cx="10515600" cy="1325563"/>
          </a:xfrm>
        </p:spPr>
        <p:txBody>
          <a:bodyPr/>
          <a:lstStyle/>
          <a:p>
            <a:r>
              <a:rPr lang="en-US"/>
              <a:t>Click to edit Master title style</a:t>
            </a:r>
            <a:endParaRPr lang="en-DK"/>
          </a:p>
        </p:txBody>
      </p:sp>
      <p:sp>
        <p:nvSpPr>
          <p:cNvPr id="3" name="Text Placeholder 2">
            <a:extLst>
              <a:ext uri="{FF2B5EF4-FFF2-40B4-BE49-F238E27FC236}">
                <a16:creationId xmlns:a16="http://schemas.microsoft.com/office/drawing/2014/main" id="{68D886F4-AB9A-4F97-9489-BCF12FE0AC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D83838-7C97-4358-AB42-68B604E2AC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5" name="Text Placeholder 4">
            <a:extLst>
              <a:ext uri="{FF2B5EF4-FFF2-40B4-BE49-F238E27FC236}">
                <a16:creationId xmlns:a16="http://schemas.microsoft.com/office/drawing/2014/main" id="{D6DF9973-0B71-4C32-9D49-5462843F19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699776-502C-4A2C-9AF2-3E83266704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pic>
        <p:nvPicPr>
          <p:cNvPr id="7" name="Pladsholder til indhold 7">
            <a:extLst>
              <a:ext uri="{FF2B5EF4-FFF2-40B4-BE49-F238E27FC236}">
                <a16:creationId xmlns:a16="http://schemas.microsoft.com/office/drawing/2014/main" id="{322990A4-261E-0164-41DA-DFA5E8E7A769}"/>
              </a:ext>
            </a:extLst>
          </p:cNvPr>
          <p:cNvPicPr>
            <a:picLocks noChangeAspect="1"/>
          </p:cNvPicPr>
          <p:nvPr userDrawn="1"/>
        </p:nvPicPr>
        <p:blipFill>
          <a:blip r:embed="rId2">
            <a:alphaModFix/>
          </a:blip>
          <a:stretch>
            <a:fillRect/>
          </a:stretch>
        </p:blipFill>
        <p:spPr>
          <a:xfrm rot="5400000">
            <a:off x="10703908" y="2762637"/>
            <a:ext cx="1482255" cy="1493926"/>
          </a:xfrm>
          <a:prstGeom prst="rect">
            <a:avLst/>
          </a:prstGeom>
        </p:spPr>
      </p:pic>
    </p:spTree>
    <p:extLst>
      <p:ext uri="{BB962C8B-B14F-4D97-AF65-F5344CB8AC3E}">
        <p14:creationId xmlns:p14="http://schemas.microsoft.com/office/powerpoint/2010/main" val="14945031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68187-8B2A-4A43-B917-F77A373E170E}"/>
              </a:ext>
            </a:extLst>
          </p:cNvPr>
          <p:cNvSpPr>
            <a:spLocks noGrp="1"/>
          </p:cNvSpPr>
          <p:nvPr>
            <p:ph type="title"/>
          </p:nvPr>
        </p:nvSpPr>
        <p:spPr/>
        <p:txBody>
          <a:bodyPr/>
          <a:lstStyle/>
          <a:p>
            <a:r>
              <a:rPr lang="en-US"/>
              <a:t>Click to edit Master title style</a:t>
            </a:r>
            <a:endParaRPr lang="en-DK"/>
          </a:p>
        </p:txBody>
      </p:sp>
      <p:pic>
        <p:nvPicPr>
          <p:cNvPr id="4" name="Pladsholder til indhold 11" descr="Et billede, der indeholder poolbal, sport, poolbord, bord&#10;&#10;Automatisk genereret beskrivelse">
            <a:extLst>
              <a:ext uri="{FF2B5EF4-FFF2-40B4-BE49-F238E27FC236}">
                <a16:creationId xmlns:a16="http://schemas.microsoft.com/office/drawing/2014/main" id="{1E9B9158-DCD3-A579-9936-6CE640AED595}"/>
              </a:ext>
            </a:extLst>
          </p:cNvPr>
          <p:cNvPicPr>
            <a:picLocks noChangeAspect="1"/>
          </p:cNvPicPr>
          <p:nvPr userDrawn="1"/>
        </p:nvPicPr>
        <p:blipFill>
          <a:blip r:embed="rId2"/>
          <a:stretch>
            <a:fillRect/>
          </a:stretch>
        </p:blipFill>
        <p:spPr>
          <a:xfrm>
            <a:off x="2070062" y="2506662"/>
            <a:ext cx="7804464" cy="4351338"/>
          </a:xfrm>
          <a:prstGeom prst="rect">
            <a:avLst/>
          </a:prstGeom>
        </p:spPr>
      </p:pic>
    </p:spTree>
    <p:extLst>
      <p:ext uri="{BB962C8B-B14F-4D97-AF65-F5344CB8AC3E}">
        <p14:creationId xmlns:p14="http://schemas.microsoft.com/office/powerpoint/2010/main" val="40060524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78100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B8F2A-3C10-4604-914B-A12EFC6ED3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DK"/>
          </a:p>
        </p:txBody>
      </p:sp>
      <p:sp>
        <p:nvSpPr>
          <p:cNvPr id="3" name="Content Placeholder 2">
            <a:extLst>
              <a:ext uri="{FF2B5EF4-FFF2-40B4-BE49-F238E27FC236}">
                <a16:creationId xmlns:a16="http://schemas.microsoft.com/office/drawing/2014/main" id="{049289F2-59CA-42AD-B7FF-FF0123DA80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4" name="Text Placeholder 3">
            <a:extLst>
              <a:ext uri="{FF2B5EF4-FFF2-40B4-BE49-F238E27FC236}">
                <a16:creationId xmlns:a16="http://schemas.microsoft.com/office/drawing/2014/main" id="{8557D764-70DA-4ECC-AEB9-CA9249D298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7258573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2D4B2-29E0-42E4-B50F-E7AF560CC8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DK"/>
          </a:p>
        </p:txBody>
      </p:sp>
      <p:sp>
        <p:nvSpPr>
          <p:cNvPr id="3" name="Picture Placeholder 2">
            <a:extLst>
              <a:ext uri="{FF2B5EF4-FFF2-40B4-BE49-F238E27FC236}">
                <a16:creationId xmlns:a16="http://schemas.microsoft.com/office/drawing/2014/main" id="{C2278309-11CC-4A70-985E-D8086540CC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DK"/>
          </a:p>
        </p:txBody>
      </p:sp>
      <p:sp>
        <p:nvSpPr>
          <p:cNvPr id="4" name="Text Placeholder 3">
            <a:extLst>
              <a:ext uri="{FF2B5EF4-FFF2-40B4-BE49-F238E27FC236}">
                <a16:creationId xmlns:a16="http://schemas.microsoft.com/office/drawing/2014/main" id="{ACEA8E7D-2103-46C7-9527-FA5EB2F3C9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510967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55C80A91-A0A6-7F70-042C-A21471FBDE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B7D1F0C-7C86-5B1A-30E8-EE47EB890A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5D18E87-A768-1DE6-330D-71CBD7D463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32863D-B8C1-3842-8CA3-16DE45B5C11C}" type="datetime1">
              <a:rPr lang="da-DK" smtClean="0"/>
              <a:t>14.09.2026</a:t>
            </a:fld>
            <a:endParaRPr lang="da-DK"/>
          </a:p>
        </p:txBody>
      </p:sp>
      <p:sp>
        <p:nvSpPr>
          <p:cNvPr id="5" name="Pladsholder til sidefod 4">
            <a:extLst>
              <a:ext uri="{FF2B5EF4-FFF2-40B4-BE49-F238E27FC236}">
                <a16:creationId xmlns:a16="http://schemas.microsoft.com/office/drawing/2014/main" id="{1F5B6988-4F8B-0ED9-82CE-D7F6C0864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6233965C-79E0-43A2-61B6-B51F752D26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710F0F-0A71-6A48-AAD6-EB3A077EE618}" type="slidenum">
              <a:rPr lang="da-DK" smtClean="0"/>
              <a:t>‹nr.›</a:t>
            </a:fld>
            <a:endParaRPr lang="da-DK"/>
          </a:p>
        </p:txBody>
      </p:sp>
    </p:spTree>
    <p:extLst>
      <p:ext uri="{BB962C8B-B14F-4D97-AF65-F5344CB8AC3E}">
        <p14:creationId xmlns:p14="http://schemas.microsoft.com/office/powerpoint/2010/main" val="33304518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D2D2BE"/>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8677FC-3B76-4271-BEF9-CD05A10BC5ED}"/>
              </a:ext>
            </a:extLst>
          </p:cNvPr>
          <p:cNvSpPr>
            <a:spLocks noGrp="1"/>
          </p:cNvSpPr>
          <p:nvPr>
            <p:ph type="title"/>
          </p:nvPr>
        </p:nvSpPr>
        <p:spPr>
          <a:xfrm>
            <a:off x="838200" y="365125"/>
            <a:ext cx="10515600" cy="642717"/>
          </a:xfrm>
          <a:prstGeom prst="rect">
            <a:avLst/>
          </a:prstGeom>
        </p:spPr>
        <p:txBody>
          <a:bodyPr vert="horz" lIns="91440" tIns="45720" rIns="91440" bIns="45720" rtlCol="0" anchor="ctr">
            <a:normAutofit/>
          </a:bodyPr>
          <a:lstStyle/>
          <a:p>
            <a:r>
              <a:rPr lang="en-US" dirty="0"/>
              <a:t>Click to edit Master title style</a:t>
            </a:r>
            <a:endParaRPr lang="en-DK" dirty="0"/>
          </a:p>
        </p:txBody>
      </p:sp>
      <p:sp>
        <p:nvSpPr>
          <p:cNvPr id="3" name="Text Placeholder 2">
            <a:extLst>
              <a:ext uri="{FF2B5EF4-FFF2-40B4-BE49-F238E27FC236}">
                <a16:creationId xmlns:a16="http://schemas.microsoft.com/office/drawing/2014/main" id="{867F0F68-B51B-4FF2-9866-14BB7020634C}"/>
              </a:ext>
            </a:extLst>
          </p:cNvPr>
          <p:cNvSpPr>
            <a:spLocks noGrp="1"/>
          </p:cNvSpPr>
          <p:nvPr>
            <p:ph type="body" idx="1"/>
          </p:nvPr>
        </p:nvSpPr>
        <p:spPr>
          <a:xfrm>
            <a:off x="838200" y="1161356"/>
            <a:ext cx="10515600" cy="483230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pic>
        <p:nvPicPr>
          <p:cNvPr id="7" name="Picture 6" descr="Text&#10;&#10;Description automatically generated">
            <a:extLst>
              <a:ext uri="{FF2B5EF4-FFF2-40B4-BE49-F238E27FC236}">
                <a16:creationId xmlns:a16="http://schemas.microsoft.com/office/drawing/2014/main" id="{04CDD368-D5D0-4B24-B186-D6217D5EC92B}"/>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64080" y="6147172"/>
            <a:ext cx="2224501" cy="553386"/>
          </a:xfrm>
          <a:prstGeom prst="rect">
            <a:avLst/>
          </a:prstGeom>
        </p:spPr>
      </p:pic>
      <p:pic>
        <p:nvPicPr>
          <p:cNvPr id="4" name="Billede 3" descr="Et billede, der indeholder skærmbillede, Farverigt, cirkel, Grafik&#10;&#10;Automatisk genereret beskrivelse">
            <a:extLst>
              <a:ext uri="{FF2B5EF4-FFF2-40B4-BE49-F238E27FC236}">
                <a16:creationId xmlns:a16="http://schemas.microsoft.com/office/drawing/2014/main" id="{10147447-73FD-60F3-3829-D451E155BD93}"/>
              </a:ext>
            </a:extLst>
          </p:cNvPr>
          <p:cNvPicPr>
            <a:picLocks noChangeAspect="1"/>
          </p:cNvPicPr>
          <p:nvPr userDrawn="1"/>
        </p:nvPicPr>
        <p:blipFill>
          <a:blip r:embed="rId15"/>
          <a:stretch>
            <a:fillRect/>
          </a:stretch>
        </p:blipFill>
        <p:spPr>
          <a:xfrm>
            <a:off x="8448261" y="88813"/>
            <a:ext cx="3657468" cy="2010816"/>
          </a:xfrm>
          <a:prstGeom prst="rect">
            <a:avLst/>
          </a:prstGeom>
        </p:spPr>
      </p:pic>
    </p:spTree>
    <p:extLst>
      <p:ext uri="{BB962C8B-B14F-4D97-AF65-F5344CB8AC3E}">
        <p14:creationId xmlns:p14="http://schemas.microsoft.com/office/powerpoint/2010/main" val="5956183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D2D2BE"/>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8677FC-3B76-4271-BEF9-CD05A10BC5ED}"/>
              </a:ext>
            </a:extLst>
          </p:cNvPr>
          <p:cNvSpPr>
            <a:spLocks noGrp="1"/>
          </p:cNvSpPr>
          <p:nvPr>
            <p:ph type="title"/>
          </p:nvPr>
        </p:nvSpPr>
        <p:spPr>
          <a:xfrm>
            <a:off x="838200" y="365125"/>
            <a:ext cx="10515600" cy="642717"/>
          </a:xfrm>
          <a:prstGeom prst="rect">
            <a:avLst/>
          </a:prstGeom>
        </p:spPr>
        <p:txBody>
          <a:bodyPr vert="horz" lIns="91440" tIns="45720" rIns="91440" bIns="45720" rtlCol="0" anchor="ctr">
            <a:normAutofit/>
          </a:bodyPr>
          <a:lstStyle/>
          <a:p>
            <a:r>
              <a:rPr lang="en-US" dirty="0"/>
              <a:t>Click to edit Master title style</a:t>
            </a:r>
            <a:endParaRPr lang="en-DK" dirty="0"/>
          </a:p>
        </p:txBody>
      </p:sp>
      <p:sp>
        <p:nvSpPr>
          <p:cNvPr id="3" name="Text Placeholder 2">
            <a:extLst>
              <a:ext uri="{FF2B5EF4-FFF2-40B4-BE49-F238E27FC236}">
                <a16:creationId xmlns:a16="http://schemas.microsoft.com/office/drawing/2014/main" id="{867F0F68-B51B-4FF2-9866-14BB7020634C}"/>
              </a:ext>
            </a:extLst>
          </p:cNvPr>
          <p:cNvSpPr>
            <a:spLocks noGrp="1"/>
          </p:cNvSpPr>
          <p:nvPr>
            <p:ph type="body" idx="1"/>
          </p:nvPr>
        </p:nvSpPr>
        <p:spPr>
          <a:xfrm>
            <a:off x="838200" y="1161356"/>
            <a:ext cx="10515600" cy="483230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pic>
        <p:nvPicPr>
          <p:cNvPr id="7" name="Picture 6" descr="Text&#10;&#10;Description automatically generated">
            <a:extLst>
              <a:ext uri="{FF2B5EF4-FFF2-40B4-BE49-F238E27FC236}">
                <a16:creationId xmlns:a16="http://schemas.microsoft.com/office/drawing/2014/main" id="{04CDD368-D5D0-4B24-B186-D6217D5EC92B}"/>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64080" y="6147172"/>
            <a:ext cx="2224501" cy="553386"/>
          </a:xfrm>
          <a:prstGeom prst="rect">
            <a:avLst/>
          </a:prstGeom>
        </p:spPr>
      </p:pic>
    </p:spTree>
    <p:extLst>
      <p:ext uri="{BB962C8B-B14F-4D97-AF65-F5344CB8AC3E}">
        <p14:creationId xmlns:p14="http://schemas.microsoft.com/office/powerpoint/2010/main" val="223172578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sv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godtarbejdsmiljo.dk/trivsel/vold-og-trusler-paa-arbejdspladsen/digital-chikane/faciliteringsfilm-digital-chikane" TargetMode="External"/><Relationship Id="rId5" Type="http://schemas.openxmlformats.org/officeDocument/2006/relationships/hyperlink" Target="http://www.godtarbejdsmilj&#248;.dk/digitalchikane" TargetMode="Externa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hyperlink" Target="https://www.godtarbejdsmiljo.dk/trivsel/vold-og-trusler-paa-arbejdspladsen/digital-chikane/faktakort-digital-chikane"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Symmetri, design, mønster&#10;&#10;AI-genereret indhold kan være ukorrekt.">
            <a:extLst>
              <a:ext uri="{FF2B5EF4-FFF2-40B4-BE49-F238E27FC236}">
                <a16:creationId xmlns:a16="http://schemas.microsoft.com/office/drawing/2014/main" id="{F252C3F8-7349-1653-B094-499C76E90066}"/>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11" name="Rektangel 10">
            <a:extLst>
              <a:ext uri="{FF2B5EF4-FFF2-40B4-BE49-F238E27FC236}">
                <a16:creationId xmlns:a16="http://schemas.microsoft.com/office/drawing/2014/main" id="{5B173E5A-4717-A8E1-32DE-17BA50C34E62}"/>
              </a:ext>
            </a:extLst>
          </p:cNvPr>
          <p:cNvSpPr/>
          <p:nvPr/>
        </p:nvSpPr>
        <p:spPr>
          <a:xfrm>
            <a:off x="482600" y="462455"/>
            <a:ext cx="11709400" cy="6395545"/>
          </a:xfrm>
          <a:prstGeom prst="rect">
            <a:avLst/>
          </a:prstGeom>
          <a:solidFill>
            <a:srgbClr val="EB5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sp>
        <p:nvSpPr>
          <p:cNvPr id="2" name="Titel 1">
            <a:extLst>
              <a:ext uri="{FF2B5EF4-FFF2-40B4-BE49-F238E27FC236}">
                <a16:creationId xmlns:a16="http://schemas.microsoft.com/office/drawing/2014/main" id="{7A3AA725-5ECE-4BFB-04AC-AECA4B57F7BA}"/>
              </a:ext>
            </a:extLst>
          </p:cNvPr>
          <p:cNvSpPr>
            <a:spLocks noGrp="1"/>
          </p:cNvSpPr>
          <p:nvPr>
            <p:ph type="ctrTitle"/>
          </p:nvPr>
        </p:nvSpPr>
        <p:spPr>
          <a:xfrm>
            <a:off x="1415134" y="3507960"/>
            <a:ext cx="4904299" cy="1229690"/>
          </a:xfrm>
        </p:spPr>
        <p:txBody>
          <a:bodyPr>
            <a:normAutofit fontScale="90000"/>
          </a:bodyPr>
          <a:lstStyle/>
          <a:p>
            <a:pPr algn="l"/>
            <a:r>
              <a:rPr lang="da-DK" b="1" dirty="0">
                <a:solidFill>
                  <a:schemeClr val="bg1"/>
                </a:solidFill>
                <a:latin typeface="Klavika Md" panose="02000000000000000000" pitchFamily="2" charset="0"/>
              </a:rPr>
              <a:t>Digital chikane skal forebygges og håndteres</a:t>
            </a:r>
          </a:p>
        </p:txBody>
      </p:sp>
      <p:pic>
        <p:nvPicPr>
          <p:cNvPr id="7" name="Grafik 6">
            <a:extLst>
              <a:ext uri="{FF2B5EF4-FFF2-40B4-BE49-F238E27FC236}">
                <a16:creationId xmlns:a16="http://schemas.microsoft.com/office/drawing/2014/main" id="{2A52270C-72AA-55A9-1A75-E4CC1DD2DB5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6555" y="5971552"/>
            <a:ext cx="2705100" cy="596900"/>
          </a:xfrm>
          <a:prstGeom prst="rect">
            <a:avLst/>
          </a:prstGeom>
        </p:spPr>
      </p:pic>
      <p:pic>
        <p:nvPicPr>
          <p:cNvPr id="6" name="Billede 5" descr="Et billede, der indeholder skærmbillede, Farverigt, lilla/violet&#10;&#10;AI-genereret indhold kan være ukorrekt.">
            <a:extLst>
              <a:ext uri="{FF2B5EF4-FFF2-40B4-BE49-F238E27FC236}">
                <a16:creationId xmlns:a16="http://schemas.microsoft.com/office/drawing/2014/main" id="{0EFCEDCE-D97E-1330-01D6-80D6892A1EA1}"/>
              </a:ext>
            </a:extLst>
          </p:cNvPr>
          <p:cNvPicPr>
            <a:picLocks noChangeAspect="1"/>
          </p:cNvPicPr>
          <p:nvPr/>
        </p:nvPicPr>
        <p:blipFill>
          <a:blip r:embed="rId5">
            <a:extLst>
              <a:ext uri="{28A0092B-C50C-407E-A947-70E740481C1C}">
                <a14:useLocalDpi xmlns:a14="http://schemas.microsoft.com/office/drawing/2010/main" val="0"/>
              </a:ext>
            </a:extLst>
          </a:blip>
          <a:srcRect l="57385" t="75636" r="29645" b="5131"/>
          <a:stretch>
            <a:fillRect/>
          </a:stretch>
        </p:blipFill>
        <p:spPr>
          <a:xfrm>
            <a:off x="5962685" y="1415594"/>
            <a:ext cx="3136195" cy="3135323"/>
          </a:xfrm>
          <a:prstGeom prst="rect">
            <a:avLst/>
          </a:prstGeom>
        </p:spPr>
      </p:pic>
      <p:pic>
        <p:nvPicPr>
          <p:cNvPr id="8" name="Billede 7" descr="Et billede, der indeholder skærmbillede, Farverigt, lilla/violet&#10;&#10;AI-genereret indhold kan være ukorrekt.">
            <a:extLst>
              <a:ext uri="{FF2B5EF4-FFF2-40B4-BE49-F238E27FC236}">
                <a16:creationId xmlns:a16="http://schemas.microsoft.com/office/drawing/2014/main" id="{0FB19C43-8075-4A6A-B08F-223725F6237D}"/>
              </a:ext>
            </a:extLst>
          </p:cNvPr>
          <p:cNvPicPr>
            <a:picLocks noChangeAspect="1"/>
          </p:cNvPicPr>
          <p:nvPr/>
        </p:nvPicPr>
        <p:blipFill>
          <a:blip r:embed="rId5">
            <a:extLst>
              <a:ext uri="{28A0092B-C50C-407E-A947-70E740481C1C}">
                <a14:useLocalDpi xmlns:a14="http://schemas.microsoft.com/office/drawing/2010/main" val="0"/>
              </a:ext>
            </a:extLst>
          </a:blip>
          <a:srcRect l="27738" t="75636" r="58365" b="3751"/>
          <a:stretch>
            <a:fillRect/>
          </a:stretch>
        </p:blipFill>
        <p:spPr>
          <a:xfrm>
            <a:off x="8023463" y="2983256"/>
            <a:ext cx="3170818" cy="3170818"/>
          </a:xfrm>
          <a:prstGeom prst="rect">
            <a:avLst/>
          </a:prstGeom>
        </p:spPr>
      </p:pic>
      <p:pic>
        <p:nvPicPr>
          <p:cNvPr id="10" name="Billede 9" descr="Et billede, der indeholder skærmbillede, Farverigt, lilla/violet&#10;&#10;AI-genereret indhold kan være ukorrekt.">
            <a:extLst>
              <a:ext uri="{FF2B5EF4-FFF2-40B4-BE49-F238E27FC236}">
                <a16:creationId xmlns:a16="http://schemas.microsoft.com/office/drawing/2014/main" id="{B50B98E5-3E64-32AF-556B-0AE834B33152}"/>
              </a:ext>
            </a:extLst>
          </p:cNvPr>
          <p:cNvPicPr>
            <a:picLocks noChangeAspect="1"/>
          </p:cNvPicPr>
          <p:nvPr/>
        </p:nvPicPr>
        <p:blipFill>
          <a:blip r:embed="rId5">
            <a:extLst>
              <a:ext uri="{28A0092B-C50C-407E-A947-70E740481C1C}">
                <a14:useLocalDpi xmlns:a14="http://schemas.microsoft.com/office/drawing/2010/main" val="0"/>
              </a:ext>
            </a:extLst>
          </a:blip>
          <a:srcRect l="40709" t="78755" r="42615" b="3380"/>
          <a:stretch>
            <a:fillRect/>
          </a:stretch>
        </p:blipFill>
        <p:spPr>
          <a:xfrm>
            <a:off x="8559057" y="958682"/>
            <a:ext cx="3423026" cy="2472187"/>
          </a:xfrm>
          <a:prstGeom prst="rect">
            <a:avLst/>
          </a:prstGeom>
        </p:spPr>
      </p:pic>
    </p:spTree>
    <p:extLst>
      <p:ext uri="{BB962C8B-B14F-4D97-AF65-F5344CB8AC3E}">
        <p14:creationId xmlns:p14="http://schemas.microsoft.com/office/powerpoint/2010/main" val="413488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710BD-D0A4-9EE4-C65C-BA9A7A9CC07D}"/>
            </a:ext>
          </a:extLst>
        </p:cNvPr>
        <p:cNvGrpSpPr/>
        <p:nvPr/>
      </p:nvGrpSpPr>
      <p:grpSpPr>
        <a:xfrm>
          <a:off x="0" y="0"/>
          <a:ext cx="0" cy="0"/>
          <a:chOff x="0" y="0"/>
          <a:chExt cx="0" cy="0"/>
        </a:xfrm>
      </p:grpSpPr>
      <p:pic>
        <p:nvPicPr>
          <p:cNvPr id="19" name="Billede 18" descr="Et billede, der indeholder Symmetri, design, mønster&#10;&#10;AI-genereret indhold kan være ukorrekt.">
            <a:extLst>
              <a:ext uri="{FF2B5EF4-FFF2-40B4-BE49-F238E27FC236}">
                <a16:creationId xmlns:a16="http://schemas.microsoft.com/office/drawing/2014/main" id="{F55D29A2-A3FF-8A1D-144A-C117933CCB07}"/>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5" name="Rektangel 4">
            <a:extLst>
              <a:ext uri="{FF2B5EF4-FFF2-40B4-BE49-F238E27FC236}">
                <a16:creationId xmlns:a16="http://schemas.microsoft.com/office/drawing/2014/main" id="{6D533BB7-95D4-3F13-046A-330F00F2CDCA}"/>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6" name="Billede 5" descr="Et billede, der indeholder sort, mørke, sort-hvid&#10;&#10;Indhold genereret af kunstig intelligens kan være forkert.">
            <a:extLst>
              <a:ext uri="{FF2B5EF4-FFF2-40B4-BE49-F238E27FC236}">
                <a16:creationId xmlns:a16="http://schemas.microsoft.com/office/drawing/2014/main" id="{C60BE809-F23D-6469-EEF1-BA1F6175F4F8}"/>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579677E9-283A-B348-F30C-C3C604F6C3F5}"/>
              </a:ext>
            </a:extLst>
          </p:cNvPr>
          <p:cNvSpPr>
            <a:spLocks noGrp="1"/>
          </p:cNvSpPr>
          <p:nvPr>
            <p:ph type="sldNum" sz="quarter" idx="12"/>
          </p:nvPr>
        </p:nvSpPr>
        <p:spPr/>
        <p:txBody>
          <a:bodyPr/>
          <a:lstStyle/>
          <a:p>
            <a:fld id="{2A710F0F-0A71-6A48-AAD6-EB3A077EE618}" type="slidenum">
              <a:rPr lang="da-DK" smtClean="0"/>
              <a:t>2</a:t>
            </a:fld>
            <a:endParaRPr lang="da-DK"/>
          </a:p>
        </p:txBody>
      </p:sp>
      <p:sp>
        <p:nvSpPr>
          <p:cNvPr id="10" name="Titel 2">
            <a:extLst>
              <a:ext uri="{FF2B5EF4-FFF2-40B4-BE49-F238E27FC236}">
                <a16:creationId xmlns:a16="http://schemas.microsoft.com/office/drawing/2014/main" id="{C58E87C7-B517-4CC7-EE2E-1A6E09813BFF}"/>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Hvorfor snakke om håndtering og forebyggelse af digital chikane?</a:t>
            </a:r>
          </a:p>
        </p:txBody>
      </p:sp>
      <p:pic>
        <p:nvPicPr>
          <p:cNvPr id="20" name="Billede 19" descr="Et billede, der indeholder skærmbillede, Farverigt, lilla/violet&#10;&#10;AI-genereret indhold kan være ukorrekt.">
            <a:extLst>
              <a:ext uri="{FF2B5EF4-FFF2-40B4-BE49-F238E27FC236}">
                <a16:creationId xmlns:a16="http://schemas.microsoft.com/office/drawing/2014/main" id="{5C57A8C0-CB20-7160-F193-1754D77BAEE6}"/>
              </a:ext>
            </a:extLst>
          </p:cNvPr>
          <p:cNvPicPr>
            <a:picLocks noChangeAspect="1"/>
          </p:cNvPicPr>
          <p:nvPr/>
        </p:nvPicPr>
        <p:blipFill>
          <a:blip r:embed="rId5">
            <a:extLst>
              <a:ext uri="{28A0092B-C50C-407E-A947-70E740481C1C}">
                <a14:useLocalDpi xmlns:a14="http://schemas.microsoft.com/office/drawing/2010/main" val="0"/>
              </a:ext>
            </a:extLst>
          </a:blip>
          <a:srcRect l="22982" r="66292" b="84091"/>
          <a:stretch>
            <a:fillRect/>
          </a:stretch>
        </p:blipFill>
        <p:spPr>
          <a:xfrm>
            <a:off x="1557892" y="3789040"/>
            <a:ext cx="1796949" cy="1796942"/>
          </a:xfrm>
          <a:prstGeom prst="rect">
            <a:avLst/>
          </a:prstGeom>
        </p:spPr>
      </p:pic>
      <p:pic>
        <p:nvPicPr>
          <p:cNvPr id="21" name="Billede 20">
            <a:extLst>
              <a:ext uri="{FF2B5EF4-FFF2-40B4-BE49-F238E27FC236}">
                <a16:creationId xmlns:a16="http://schemas.microsoft.com/office/drawing/2014/main" id="{EE71387E-595B-A4D5-4F19-0B5970CB8D47}"/>
              </a:ext>
            </a:extLst>
          </p:cNvPr>
          <p:cNvPicPr>
            <a:picLocks noChangeAspect="1"/>
          </p:cNvPicPr>
          <p:nvPr/>
        </p:nvPicPr>
        <p:blipFill>
          <a:blip r:embed="rId5">
            <a:extLst>
              <a:ext uri="{28A0092B-C50C-407E-A947-70E740481C1C}">
                <a14:useLocalDpi xmlns:a14="http://schemas.microsoft.com/office/drawing/2010/main" val="0"/>
              </a:ext>
            </a:extLst>
          </a:blip>
          <a:srcRect l="88883" t="42653" b="42230"/>
          <a:stretch>
            <a:fillRect/>
          </a:stretch>
        </p:blipFill>
        <p:spPr>
          <a:xfrm>
            <a:off x="6456040" y="3551028"/>
            <a:ext cx="2219761" cy="2034954"/>
          </a:xfrm>
          <a:prstGeom prst="rect">
            <a:avLst/>
          </a:prstGeom>
        </p:spPr>
      </p:pic>
      <p:sp>
        <p:nvSpPr>
          <p:cNvPr id="22" name="Tekstfelt 21">
            <a:extLst>
              <a:ext uri="{FF2B5EF4-FFF2-40B4-BE49-F238E27FC236}">
                <a16:creationId xmlns:a16="http://schemas.microsoft.com/office/drawing/2014/main" id="{7AFA6C49-1FEB-1097-E77F-FCCE67513CA8}"/>
              </a:ext>
            </a:extLst>
          </p:cNvPr>
          <p:cNvSpPr txBox="1"/>
          <p:nvPr/>
        </p:nvSpPr>
        <p:spPr>
          <a:xfrm>
            <a:off x="1199457" y="2362242"/>
            <a:ext cx="3384375" cy="830997"/>
          </a:xfrm>
          <a:prstGeom prst="rect">
            <a:avLst/>
          </a:prstGeom>
          <a:noFill/>
        </p:spPr>
        <p:txBody>
          <a:bodyPr wrap="square">
            <a:spAutoFit/>
          </a:bodyPr>
          <a:lstStyle/>
          <a:p>
            <a:r>
              <a:rPr lang="da-DK" sz="2400" dirty="0">
                <a:latin typeface="Klavika Lt" panose="020B0506040000020004" pitchFamily="34" charset="0"/>
              </a:rPr>
              <a:t>1)</a:t>
            </a:r>
            <a:r>
              <a:rPr lang="da-DK" sz="2400" i="1" dirty="0">
                <a:latin typeface="Klavika Lt" panose="020B0506040000020004" pitchFamily="34" charset="0"/>
              </a:rPr>
              <a:t> </a:t>
            </a:r>
            <a:r>
              <a:rPr lang="da-DK" sz="2400" dirty="0">
                <a:latin typeface="Klavika Lt" panose="020B0506040000020004" pitchFamily="34" charset="0"/>
              </a:rPr>
              <a:t>Skal vores arbejdsplads sætte nye tiltag i gang?</a:t>
            </a:r>
          </a:p>
        </p:txBody>
      </p:sp>
      <p:sp>
        <p:nvSpPr>
          <p:cNvPr id="23" name="Pladsholder til indhold 4">
            <a:extLst>
              <a:ext uri="{FF2B5EF4-FFF2-40B4-BE49-F238E27FC236}">
                <a16:creationId xmlns:a16="http://schemas.microsoft.com/office/drawing/2014/main" id="{AE1C7853-7254-8046-7B6F-161D35697125}"/>
              </a:ext>
            </a:extLst>
          </p:cNvPr>
          <p:cNvSpPr txBox="1">
            <a:spLocks/>
          </p:cNvSpPr>
          <p:nvPr/>
        </p:nvSpPr>
        <p:spPr>
          <a:xfrm>
            <a:off x="5750876" y="2362242"/>
            <a:ext cx="3992563" cy="1087583"/>
          </a:xfrm>
          <a:prstGeom prst="rect">
            <a:avLst/>
          </a:prstGeom>
        </p:spPr>
        <p:txBody>
          <a:bodyPr vert="horz" lIns="91440" tIns="45720" rIns="91440" bIns="45720" rtlCol="0">
            <a:normAutofit/>
          </a:bodyPr>
          <a:lstStyle>
            <a:lvl1pPr marL="457200" indent="-457200" algn="l" defTabSz="914400" rtl="0" eaLnBrk="1" latinLnBrk="0" hangingPunct="1">
              <a:spcBef>
                <a:spcPct val="20000"/>
              </a:spcBef>
              <a:buFontTx/>
              <a:buBlip>
                <a:blip r:embed="rId6"/>
              </a:buBlip>
              <a:defRPr sz="2200" kern="1200">
                <a:solidFill>
                  <a:schemeClr val="tx1"/>
                </a:solidFill>
                <a:latin typeface="Klavika Lt" panose="020B0506040000020004" pitchFamily="34" charset="0"/>
                <a:ea typeface="+mn-ea"/>
                <a:cs typeface="+mn-cs"/>
              </a:defRPr>
            </a:lvl1pPr>
            <a:lvl2pPr marL="742950" indent="-285750" algn="l" defTabSz="914400" rtl="0" eaLnBrk="1" latinLnBrk="0" hangingPunct="1">
              <a:spcBef>
                <a:spcPct val="20000"/>
              </a:spcBef>
              <a:buFontTx/>
              <a:buBlip>
                <a:blip r:embed="rId6"/>
              </a:buBlip>
              <a:defRPr sz="2000" kern="1200">
                <a:solidFill>
                  <a:schemeClr val="tx1"/>
                </a:solidFill>
                <a:latin typeface="Klavika Lt" panose="020B0506040000020004" pitchFamily="34" charset="0"/>
                <a:ea typeface="+mn-ea"/>
                <a:cs typeface="+mn-cs"/>
              </a:defRPr>
            </a:lvl2pPr>
            <a:lvl3pPr marL="1143000" indent="-228600" algn="l" defTabSz="914400" rtl="0" eaLnBrk="1" latinLnBrk="0" hangingPunct="1">
              <a:spcBef>
                <a:spcPct val="20000"/>
              </a:spcBef>
              <a:buFontTx/>
              <a:buBlip>
                <a:blip r:embed="rId6"/>
              </a:buBlip>
              <a:defRPr sz="1800" kern="1200">
                <a:solidFill>
                  <a:schemeClr val="tx1"/>
                </a:solidFill>
                <a:latin typeface="Klavika Lt" panose="020B0506040000020004" pitchFamily="34" charset="0"/>
                <a:ea typeface="+mn-ea"/>
                <a:cs typeface="+mn-cs"/>
              </a:defRPr>
            </a:lvl3pPr>
            <a:lvl4pPr marL="1600200" indent="-228600" algn="l" defTabSz="914400" rtl="0" eaLnBrk="1" latinLnBrk="0" hangingPunct="1">
              <a:spcBef>
                <a:spcPct val="20000"/>
              </a:spcBef>
              <a:buFontTx/>
              <a:buBlip>
                <a:blip r:embed="rId6"/>
              </a:buBlip>
              <a:defRPr sz="1600" kern="1200">
                <a:solidFill>
                  <a:schemeClr val="tx1"/>
                </a:solidFill>
                <a:latin typeface="Klavika Lt" panose="020B0506040000020004" pitchFamily="34" charset="0"/>
                <a:ea typeface="+mn-ea"/>
                <a:cs typeface="+mn-cs"/>
              </a:defRPr>
            </a:lvl4pPr>
            <a:lvl5pPr marL="2057400" indent="-228600" algn="l" defTabSz="914400" rtl="0" eaLnBrk="1" latinLnBrk="0" hangingPunct="1">
              <a:spcBef>
                <a:spcPct val="20000"/>
              </a:spcBef>
              <a:buFontTx/>
              <a:buBlip>
                <a:blip r:embed="rId6"/>
              </a:buBlip>
              <a:defRPr sz="1400" kern="1200">
                <a:solidFill>
                  <a:schemeClr val="tx1"/>
                </a:solidFill>
                <a:latin typeface="Klavika Lt" panose="020B05060400000200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a-DK" sz="2400" dirty="0"/>
              <a:t>2) Hvad skal vi konkret gøre, hvis vi oplever digital chikane?</a:t>
            </a:r>
          </a:p>
        </p:txBody>
      </p:sp>
    </p:spTree>
    <p:extLst>
      <p:ext uri="{BB962C8B-B14F-4D97-AF65-F5344CB8AC3E}">
        <p14:creationId xmlns:p14="http://schemas.microsoft.com/office/powerpoint/2010/main" val="1904706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8D8F9-4D59-CC06-7CB2-663C8FB18243}"/>
            </a:ext>
          </a:extLst>
        </p:cNvPr>
        <p:cNvGrpSpPr/>
        <p:nvPr/>
      </p:nvGrpSpPr>
      <p:grpSpPr>
        <a:xfrm>
          <a:off x="0" y="0"/>
          <a:ext cx="0" cy="0"/>
          <a:chOff x="0" y="0"/>
          <a:chExt cx="0" cy="0"/>
        </a:xfrm>
      </p:grpSpPr>
      <p:pic>
        <p:nvPicPr>
          <p:cNvPr id="8" name="Billede 7" descr="Et billede, der indeholder Symmetri, design, mønster&#10;&#10;AI-genereret indhold kan være ukorrekt.">
            <a:extLst>
              <a:ext uri="{FF2B5EF4-FFF2-40B4-BE49-F238E27FC236}">
                <a16:creationId xmlns:a16="http://schemas.microsoft.com/office/drawing/2014/main" id="{FEECF995-A879-EA9F-94A9-1089E48F2531}"/>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10" name="Rektangel 9">
            <a:extLst>
              <a:ext uri="{FF2B5EF4-FFF2-40B4-BE49-F238E27FC236}">
                <a16:creationId xmlns:a16="http://schemas.microsoft.com/office/drawing/2014/main" id="{174C23C3-F768-67EF-CDCE-CAC8A7FD7423}"/>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1" name="Billede 10" descr="Et billede, der indeholder sort, mørke, sort-hvid&#10;&#10;Indhold genereret af kunstig intelligens kan være forkert.">
            <a:extLst>
              <a:ext uri="{FF2B5EF4-FFF2-40B4-BE49-F238E27FC236}">
                <a16:creationId xmlns:a16="http://schemas.microsoft.com/office/drawing/2014/main" id="{37AAE787-D5EB-71AA-D2AC-2276C2DC42CF}"/>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C0F8EE95-1F3F-D6C0-42C2-35A1DDB09B0B}"/>
              </a:ext>
            </a:extLst>
          </p:cNvPr>
          <p:cNvSpPr>
            <a:spLocks noGrp="1"/>
          </p:cNvSpPr>
          <p:nvPr>
            <p:ph type="sldNum" sz="quarter" idx="12"/>
          </p:nvPr>
        </p:nvSpPr>
        <p:spPr/>
        <p:txBody>
          <a:bodyPr/>
          <a:lstStyle/>
          <a:p>
            <a:fld id="{2A710F0F-0A71-6A48-AAD6-EB3A077EE618}" type="slidenum">
              <a:rPr lang="da-DK" smtClean="0"/>
              <a:t>3</a:t>
            </a:fld>
            <a:endParaRPr lang="da-DK"/>
          </a:p>
        </p:txBody>
      </p:sp>
      <p:sp>
        <p:nvSpPr>
          <p:cNvPr id="5" name="Titel 2">
            <a:extLst>
              <a:ext uri="{FF2B5EF4-FFF2-40B4-BE49-F238E27FC236}">
                <a16:creationId xmlns:a16="http://schemas.microsoft.com/office/drawing/2014/main" id="{DAFCFE8D-9A1E-2813-7AA2-DFACC12CBD3D}"/>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Vi skal igennem fem dele</a:t>
            </a:r>
          </a:p>
        </p:txBody>
      </p:sp>
      <p:sp>
        <p:nvSpPr>
          <p:cNvPr id="6" name="Pladsholder til indhold 1">
            <a:extLst>
              <a:ext uri="{FF2B5EF4-FFF2-40B4-BE49-F238E27FC236}">
                <a16:creationId xmlns:a16="http://schemas.microsoft.com/office/drawing/2014/main" id="{E0DE4920-1585-7B73-F843-4557B2EF02E9}"/>
              </a:ext>
            </a:extLst>
          </p:cNvPr>
          <p:cNvSpPr txBox="1">
            <a:spLocks/>
          </p:cNvSpPr>
          <p:nvPr/>
        </p:nvSpPr>
        <p:spPr>
          <a:xfrm>
            <a:off x="960000" y="2204865"/>
            <a:ext cx="4919976" cy="38884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latin typeface="Klavika Lt" panose="02000000000000000000" pitchFamily="2" charset="0"/>
              </a:rPr>
              <a:t>Hvordan kan digital chikane forebygges og håndteres?</a:t>
            </a:r>
          </a:p>
          <a:p>
            <a:r>
              <a:rPr lang="da-DK" dirty="0">
                <a:latin typeface="Klavika Lt" panose="02000000000000000000" pitchFamily="2" charset="0"/>
              </a:rPr>
              <a:t>Spilleregler for samtalen</a:t>
            </a:r>
            <a:endParaRPr lang="da-US" dirty="0">
              <a:latin typeface="Klavika Lt" panose="02000000000000000000" pitchFamily="2" charset="0"/>
            </a:endParaRPr>
          </a:p>
          <a:p>
            <a:r>
              <a:rPr lang="da-DK" dirty="0">
                <a:latin typeface="Klavika Lt" panose="02000000000000000000" pitchFamily="2" charset="0"/>
              </a:rPr>
              <a:t>Snak i grupperne</a:t>
            </a:r>
            <a:endParaRPr lang="da-US" dirty="0">
              <a:latin typeface="Klavika Lt" panose="02000000000000000000" pitchFamily="2" charset="0"/>
            </a:endParaRPr>
          </a:p>
          <a:p>
            <a:r>
              <a:rPr lang="da-DK" dirty="0">
                <a:latin typeface="Klavika Lt" panose="02000000000000000000" pitchFamily="2" charset="0"/>
              </a:rPr>
              <a:t>Fremlæggelse af pointer fra jeres snakke</a:t>
            </a:r>
            <a:endParaRPr lang="da-US" dirty="0">
              <a:latin typeface="Klavika Lt" panose="02000000000000000000" pitchFamily="2" charset="0"/>
            </a:endParaRPr>
          </a:p>
          <a:p>
            <a:r>
              <a:rPr lang="da-DK" dirty="0">
                <a:latin typeface="Klavika Lt" panose="02000000000000000000" pitchFamily="2" charset="0"/>
              </a:rPr>
              <a:t>Fælles opsamling</a:t>
            </a:r>
            <a:endParaRPr lang="da-US" dirty="0">
              <a:latin typeface="Klavika Lt" panose="02000000000000000000" pitchFamily="2" charset="0"/>
            </a:endParaRPr>
          </a:p>
        </p:txBody>
      </p:sp>
      <p:pic>
        <p:nvPicPr>
          <p:cNvPr id="3" name="Billede 2">
            <a:extLst>
              <a:ext uri="{FF2B5EF4-FFF2-40B4-BE49-F238E27FC236}">
                <a16:creationId xmlns:a16="http://schemas.microsoft.com/office/drawing/2014/main" id="{647E8BAF-F1CC-2198-9F95-9DE9F6CEB874}"/>
              </a:ext>
            </a:extLst>
          </p:cNvPr>
          <p:cNvPicPr>
            <a:picLocks noChangeAspect="1"/>
          </p:cNvPicPr>
          <p:nvPr/>
        </p:nvPicPr>
        <p:blipFill>
          <a:blip r:embed="rId5"/>
          <a:stretch>
            <a:fillRect/>
          </a:stretch>
        </p:blipFill>
        <p:spPr>
          <a:xfrm>
            <a:off x="5040168" y="778222"/>
            <a:ext cx="5957455" cy="5957455"/>
          </a:xfrm>
          <a:prstGeom prst="rect">
            <a:avLst/>
          </a:prstGeom>
        </p:spPr>
      </p:pic>
    </p:spTree>
    <p:extLst>
      <p:ext uri="{BB962C8B-B14F-4D97-AF65-F5344CB8AC3E}">
        <p14:creationId xmlns:p14="http://schemas.microsoft.com/office/powerpoint/2010/main" val="4218393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A44FE-6AF9-8906-DFC5-ACF3E6810747}"/>
            </a:ext>
          </a:extLst>
        </p:cNvPr>
        <p:cNvGrpSpPr/>
        <p:nvPr/>
      </p:nvGrpSpPr>
      <p:grpSpPr>
        <a:xfrm>
          <a:off x="0" y="0"/>
          <a:ext cx="0" cy="0"/>
          <a:chOff x="0" y="0"/>
          <a:chExt cx="0" cy="0"/>
        </a:xfrm>
      </p:grpSpPr>
      <p:pic>
        <p:nvPicPr>
          <p:cNvPr id="9" name="Billede 8" descr="Et billede, der indeholder Symmetri, design, mønster&#10;&#10;AI-genereret indhold kan være ukorrekt.">
            <a:extLst>
              <a:ext uri="{FF2B5EF4-FFF2-40B4-BE49-F238E27FC236}">
                <a16:creationId xmlns:a16="http://schemas.microsoft.com/office/drawing/2014/main" id="{D2DD755A-3DDF-0BCD-57AB-8BBF5CD4F68E}"/>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10" name="Rektangel 9">
            <a:extLst>
              <a:ext uri="{FF2B5EF4-FFF2-40B4-BE49-F238E27FC236}">
                <a16:creationId xmlns:a16="http://schemas.microsoft.com/office/drawing/2014/main" id="{FD661F91-7ABA-0690-D17B-F3D103A5FB23}"/>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1" name="Billede 10" descr="Et billede, der indeholder sort, mørke, sort-hvid&#10;&#10;Indhold genereret af kunstig intelligens kan være forkert.">
            <a:extLst>
              <a:ext uri="{FF2B5EF4-FFF2-40B4-BE49-F238E27FC236}">
                <a16:creationId xmlns:a16="http://schemas.microsoft.com/office/drawing/2014/main" id="{173611EC-D503-CDFD-AF96-AA3EDD1CE451}"/>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1A2E4FF5-7351-AD7F-7567-9BC53D048FCE}"/>
              </a:ext>
            </a:extLst>
          </p:cNvPr>
          <p:cNvSpPr>
            <a:spLocks noGrp="1"/>
          </p:cNvSpPr>
          <p:nvPr>
            <p:ph type="sldNum" sz="quarter" idx="12"/>
          </p:nvPr>
        </p:nvSpPr>
        <p:spPr/>
        <p:txBody>
          <a:bodyPr/>
          <a:lstStyle/>
          <a:p>
            <a:fld id="{2A710F0F-0A71-6A48-AAD6-EB3A077EE618}" type="slidenum">
              <a:rPr lang="da-DK" smtClean="0"/>
              <a:t>4</a:t>
            </a:fld>
            <a:endParaRPr lang="da-DK"/>
          </a:p>
        </p:txBody>
      </p:sp>
      <p:sp>
        <p:nvSpPr>
          <p:cNvPr id="5" name="Titel 2">
            <a:extLst>
              <a:ext uri="{FF2B5EF4-FFF2-40B4-BE49-F238E27FC236}">
                <a16:creationId xmlns:a16="http://schemas.microsoft.com/office/drawing/2014/main" id="{7348C6E8-332F-1666-D8F1-F5D3721B09A0}"/>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Hvad mener vi, når vi taler om at forebygge og håndtere digital chikane?</a:t>
            </a:r>
          </a:p>
        </p:txBody>
      </p:sp>
      <p:sp>
        <p:nvSpPr>
          <p:cNvPr id="6" name="Pladsholder til indhold 1">
            <a:extLst>
              <a:ext uri="{FF2B5EF4-FFF2-40B4-BE49-F238E27FC236}">
                <a16:creationId xmlns:a16="http://schemas.microsoft.com/office/drawing/2014/main" id="{4762E5AD-F6AC-7964-16B8-4A29D52B2BFF}"/>
              </a:ext>
            </a:extLst>
          </p:cNvPr>
          <p:cNvSpPr txBox="1">
            <a:spLocks/>
          </p:cNvSpPr>
          <p:nvPr/>
        </p:nvSpPr>
        <p:spPr>
          <a:xfrm>
            <a:off x="959999" y="2204865"/>
            <a:ext cx="6576874" cy="38884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2400" dirty="0">
                <a:latin typeface="Klavika Lt" panose="02000000000000000000" pitchFamily="2" charset="0"/>
              </a:rPr>
              <a:t>Arbejdspladsen skal derfor forebygge og håndtere digital chikane som et arbejdsmiljøproblem på lige fod med alle andre former for psykisk vold. </a:t>
            </a:r>
          </a:p>
          <a:p>
            <a:r>
              <a:rPr lang="da-DK" sz="2400" dirty="0">
                <a:latin typeface="Klavika Md" panose="02000000000000000000" pitchFamily="2" charset="0"/>
              </a:rPr>
              <a:t>Retningslinjer og politikker: Hvem gør hvad, hvornår og hvordan? </a:t>
            </a:r>
          </a:p>
          <a:p>
            <a:r>
              <a:rPr lang="da-DK" sz="2400" dirty="0">
                <a:latin typeface="Klavika Md" panose="02000000000000000000" pitchFamily="2" charset="0"/>
              </a:rPr>
              <a:t>Som udgangspunkt bør der være nul-tolerance over for chikane, men der kan være særlige forhold, som påvirker, hvornår og hvordan man skal reagere. </a:t>
            </a:r>
          </a:p>
          <a:p>
            <a:endParaRPr lang="da-DK" sz="2400" dirty="0">
              <a:latin typeface="Klavika Md" panose="02000000000000000000" pitchFamily="2" charset="0"/>
            </a:endParaRPr>
          </a:p>
        </p:txBody>
      </p:sp>
      <p:pic>
        <p:nvPicPr>
          <p:cNvPr id="8" name="Billede 7">
            <a:extLst>
              <a:ext uri="{FF2B5EF4-FFF2-40B4-BE49-F238E27FC236}">
                <a16:creationId xmlns:a16="http://schemas.microsoft.com/office/drawing/2014/main" id="{A9813139-3F5D-1B11-7286-04B9CFCE9F9F}"/>
              </a:ext>
            </a:extLst>
          </p:cNvPr>
          <p:cNvPicPr>
            <a:picLocks noChangeAspect="1"/>
          </p:cNvPicPr>
          <p:nvPr/>
        </p:nvPicPr>
        <p:blipFill>
          <a:blip r:embed="rId5"/>
          <a:srcRect l="13444" t="13195" r="13927" b="10937"/>
          <a:stretch>
            <a:fillRect/>
          </a:stretch>
        </p:blipFill>
        <p:spPr>
          <a:xfrm>
            <a:off x="8028122" y="2204865"/>
            <a:ext cx="2479729" cy="3002771"/>
          </a:xfrm>
          <a:prstGeom prst="rect">
            <a:avLst/>
          </a:prstGeom>
        </p:spPr>
      </p:pic>
    </p:spTree>
    <p:extLst>
      <p:ext uri="{BB962C8B-B14F-4D97-AF65-F5344CB8AC3E}">
        <p14:creationId xmlns:p14="http://schemas.microsoft.com/office/powerpoint/2010/main" val="2158516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248F2-6702-8938-FF49-38FB22C88467}"/>
            </a:ext>
          </a:extLst>
        </p:cNvPr>
        <p:cNvGrpSpPr/>
        <p:nvPr/>
      </p:nvGrpSpPr>
      <p:grpSpPr>
        <a:xfrm>
          <a:off x="0" y="0"/>
          <a:ext cx="0" cy="0"/>
          <a:chOff x="0" y="0"/>
          <a:chExt cx="0" cy="0"/>
        </a:xfrm>
      </p:grpSpPr>
      <p:pic>
        <p:nvPicPr>
          <p:cNvPr id="9" name="Billede 8" descr="Et billede, der indeholder Symmetri, design, mønster&#10;&#10;AI-genereret indhold kan være ukorrekt.">
            <a:extLst>
              <a:ext uri="{FF2B5EF4-FFF2-40B4-BE49-F238E27FC236}">
                <a16:creationId xmlns:a16="http://schemas.microsoft.com/office/drawing/2014/main" id="{8EA28886-1C66-79CE-E5F5-9C5B9538FD97}"/>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11" name="Rektangel 10">
            <a:extLst>
              <a:ext uri="{FF2B5EF4-FFF2-40B4-BE49-F238E27FC236}">
                <a16:creationId xmlns:a16="http://schemas.microsoft.com/office/drawing/2014/main" id="{742BB538-7C69-8806-C1D6-BD932157BD15}"/>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5" name="Billede 14" descr="Et billede, der indeholder sort, mørke, sort-hvid&#10;&#10;Indhold genereret af kunstig intelligens kan være forkert.">
            <a:extLst>
              <a:ext uri="{FF2B5EF4-FFF2-40B4-BE49-F238E27FC236}">
                <a16:creationId xmlns:a16="http://schemas.microsoft.com/office/drawing/2014/main" id="{90A862B1-A7F7-A52A-CFDC-8B0D3B62274A}"/>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6242B941-1CBB-A2A9-3A0D-E28242AA285B}"/>
              </a:ext>
            </a:extLst>
          </p:cNvPr>
          <p:cNvSpPr>
            <a:spLocks noGrp="1"/>
          </p:cNvSpPr>
          <p:nvPr>
            <p:ph type="sldNum" sz="quarter" idx="12"/>
          </p:nvPr>
        </p:nvSpPr>
        <p:spPr/>
        <p:txBody>
          <a:bodyPr/>
          <a:lstStyle/>
          <a:p>
            <a:fld id="{2A710F0F-0A71-6A48-AAD6-EB3A077EE618}" type="slidenum">
              <a:rPr lang="da-DK" smtClean="0"/>
              <a:t>5</a:t>
            </a:fld>
            <a:endParaRPr lang="da-DK"/>
          </a:p>
        </p:txBody>
      </p:sp>
      <p:sp>
        <p:nvSpPr>
          <p:cNvPr id="5" name="Titel 2">
            <a:extLst>
              <a:ext uri="{FF2B5EF4-FFF2-40B4-BE49-F238E27FC236}">
                <a16:creationId xmlns:a16="http://schemas.microsoft.com/office/drawing/2014/main" id="{F9CE6798-2C5F-86F1-DB9C-0C1642E663C6}"/>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Hvordan kan digital chikane forebygges?</a:t>
            </a:r>
          </a:p>
        </p:txBody>
      </p:sp>
      <p:sp>
        <p:nvSpPr>
          <p:cNvPr id="6" name="Pladsholder til indhold 1">
            <a:extLst>
              <a:ext uri="{FF2B5EF4-FFF2-40B4-BE49-F238E27FC236}">
                <a16:creationId xmlns:a16="http://schemas.microsoft.com/office/drawing/2014/main" id="{CF57E556-4D46-2ED0-F05D-D449F1E2839E}"/>
              </a:ext>
            </a:extLst>
          </p:cNvPr>
          <p:cNvSpPr txBox="1">
            <a:spLocks/>
          </p:cNvSpPr>
          <p:nvPr/>
        </p:nvSpPr>
        <p:spPr>
          <a:xfrm>
            <a:off x="959999" y="2013480"/>
            <a:ext cx="5352025" cy="45068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400" dirty="0">
                <a:latin typeface="Klavika Lt" panose="02000000000000000000" pitchFamily="2" charset="0"/>
              </a:rPr>
              <a:t>Digital chikane kan bl.a. forebygges ved:</a:t>
            </a:r>
          </a:p>
          <a:p>
            <a:r>
              <a:rPr lang="da-DK" sz="2400" dirty="0">
                <a:latin typeface="Klavika Lt" panose="02000000000000000000" pitchFamily="2" charset="0"/>
              </a:rPr>
              <a:t>god konflikthåndtering </a:t>
            </a:r>
          </a:p>
          <a:p>
            <a:r>
              <a:rPr lang="da-DK" sz="2400" dirty="0">
                <a:latin typeface="Klavika Lt" panose="02000000000000000000" pitchFamily="2" charset="0"/>
              </a:rPr>
              <a:t>at alle kender og overholder fælles retningslinjer for sikker digital adfærd</a:t>
            </a:r>
          </a:p>
          <a:p>
            <a:r>
              <a:rPr lang="da-DK" sz="2400" dirty="0">
                <a:latin typeface="Klavika Lt" panose="02000000000000000000" pitchFamily="2" charset="0"/>
              </a:rPr>
              <a:t>eller ved ikke at oplyse ansattes efternavne</a:t>
            </a:r>
            <a:br>
              <a:rPr lang="da-DK" sz="2400" dirty="0">
                <a:latin typeface="Klavika Lt" panose="02000000000000000000" pitchFamily="2" charset="0"/>
              </a:rPr>
            </a:br>
            <a:endParaRPr lang="da-DK" sz="2400" dirty="0">
              <a:latin typeface="Klavika Lt" panose="02000000000000000000" pitchFamily="2" charset="0"/>
            </a:endParaRPr>
          </a:p>
          <a:p>
            <a:pPr marL="0" indent="0">
              <a:buNone/>
            </a:pPr>
            <a:r>
              <a:rPr lang="da-DK" sz="2400" dirty="0"/>
              <a:t>Vurdér løbende, om der er brug for flere tiltag for at kunne forebygge nye former for digital chikane på arbejdspladsen </a:t>
            </a:r>
            <a:endParaRPr lang="da-DK" sz="2400" dirty="0">
              <a:latin typeface="Klavika Lt" panose="02000000000000000000" pitchFamily="2" charset="0"/>
            </a:endParaRPr>
          </a:p>
          <a:p>
            <a:endParaRPr lang="da-DK" sz="2400" dirty="0">
              <a:latin typeface="Klavika Lt" panose="02000000000000000000" pitchFamily="2" charset="0"/>
            </a:endParaRPr>
          </a:p>
          <a:p>
            <a:endParaRPr lang="da-DK" sz="2400" dirty="0">
              <a:latin typeface="Klavika Lt" panose="02000000000000000000" pitchFamily="2" charset="0"/>
            </a:endParaRPr>
          </a:p>
        </p:txBody>
      </p:sp>
      <p:pic>
        <p:nvPicPr>
          <p:cNvPr id="3" name="Billede 2">
            <a:extLst>
              <a:ext uri="{FF2B5EF4-FFF2-40B4-BE49-F238E27FC236}">
                <a16:creationId xmlns:a16="http://schemas.microsoft.com/office/drawing/2014/main" id="{6459303D-738A-FB02-71E5-3E7BE2159CAB}"/>
              </a:ext>
            </a:extLst>
          </p:cNvPr>
          <p:cNvPicPr>
            <a:picLocks noChangeAspect="1"/>
          </p:cNvPicPr>
          <p:nvPr/>
        </p:nvPicPr>
        <p:blipFill>
          <a:blip r:embed="rId5"/>
          <a:srcRect b="20342"/>
          <a:stretch>
            <a:fillRect/>
          </a:stretch>
        </p:blipFill>
        <p:spPr>
          <a:xfrm>
            <a:off x="6167539" y="1173645"/>
            <a:ext cx="5334000" cy="4248960"/>
          </a:xfrm>
          <a:prstGeom prst="rect">
            <a:avLst/>
          </a:prstGeom>
        </p:spPr>
      </p:pic>
    </p:spTree>
    <p:extLst>
      <p:ext uri="{BB962C8B-B14F-4D97-AF65-F5344CB8AC3E}">
        <p14:creationId xmlns:p14="http://schemas.microsoft.com/office/powerpoint/2010/main" val="3185052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248F2-6702-8938-FF49-38FB22C88467}"/>
            </a:ext>
          </a:extLst>
        </p:cNvPr>
        <p:cNvGrpSpPr/>
        <p:nvPr/>
      </p:nvGrpSpPr>
      <p:grpSpPr>
        <a:xfrm>
          <a:off x="0" y="0"/>
          <a:ext cx="0" cy="0"/>
          <a:chOff x="0" y="0"/>
          <a:chExt cx="0" cy="0"/>
        </a:xfrm>
      </p:grpSpPr>
      <p:pic>
        <p:nvPicPr>
          <p:cNvPr id="10" name="Billede 9" descr="Et billede, der indeholder Symmetri, design, mønster&#10;&#10;AI-genereret indhold kan være ukorrekt.">
            <a:extLst>
              <a:ext uri="{FF2B5EF4-FFF2-40B4-BE49-F238E27FC236}">
                <a16:creationId xmlns:a16="http://schemas.microsoft.com/office/drawing/2014/main" id="{B9DC0890-B92F-4104-B468-113AAA5DB86A}"/>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11" name="Rektangel 10">
            <a:extLst>
              <a:ext uri="{FF2B5EF4-FFF2-40B4-BE49-F238E27FC236}">
                <a16:creationId xmlns:a16="http://schemas.microsoft.com/office/drawing/2014/main" id="{DB436D48-063D-F8A1-1AB6-5B22B4D4E20A}"/>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5" name="Billede 14" descr="Et billede, der indeholder sort, mørke, sort-hvid&#10;&#10;Indhold genereret af kunstig intelligens kan være forkert.">
            <a:extLst>
              <a:ext uri="{FF2B5EF4-FFF2-40B4-BE49-F238E27FC236}">
                <a16:creationId xmlns:a16="http://schemas.microsoft.com/office/drawing/2014/main" id="{64465F4D-94ED-9439-1CB1-1EC54963A6D3}"/>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6242B941-1CBB-A2A9-3A0D-E28242AA285B}"/>
              </a:ext>
            </a:extLst>
          </p:cNvPr>
          <p:cNvSpPr>
            <a:spLocks noGrp="1"/>
          </p:cNvSpPr>
          <p:nvPr>
            <p:ph type="sldNum" sz="quarter" idx="12"/>
          </p:nvPr>
        </p:nvSpPr>
        <p:spPr/>
        <p:txBody>
          <a:bodyPr/>
          <a:lstStyle/>
          <a:p>
            <a:fld id="{2A710F0F-0A71-6A48-AAD6-EB3A077EE618}" type="slidenum">
              <a:rPr lang="da-DK" smtClean="0"/>
              <a:t>6</a:t>
            </a:fld>
            <a:endParaRPr lang="da-DK"/>
          </a:p>
        </p:txBody>
      </p:sp>
      <p:sp>
        <p:nvSpPr>
          <p:cNvPr id="5" name="Titel 2">
            <a:extLst>
              <a:ext uri="{FF2B5EF4-FFF2-40B4-BE49-F238E27FC236}">
                <a16:creationId xmlns:a16="http://schemas.microsoft.com/office/drawing/2014/main" id="{F9CE6798-2C5F-86F1-DB9C-0C1642E663C6}"/>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Hvordan kan digital chikane håndteres?</a:t>
            </a:r>
          </a:p>
        </p:txBody>
      </p:sp>
      <p:sp>
        <p:nvSpPr>
          <p:cNvPr id="6" name="Pladsholder til indhold 1">
            <a:extLst>
              <a:ext uri="{FF2B5EF4-FFF2-40B4-BE49-F238E27FC236}">
                <a16:creationId xmlns:a16="http://schemas.microsoft.com/office/drawing/2014/main" id="{CF57E556-4D46-2ED0-F05D-D449F1E2839E}"/>
              </a:ext>
            </a:extLst>
          </p:cNvPr>
          <p:cNvSpPr txBox="1">
            <a:spLocks/>
          </p:cNvSpPr>
          <p:nvPr/>
        </p:nvSpPr>
        <p:spPr>
          <a:xfrm>
            <a:off x="959999" y="2562706"/>
            <a:ext cx="5136001" cy="38884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2400" dirty="0">
                <a:latin typeface="Klavika Lt" panose="02000000000000000000" pitchFamily="2" charset="0"/>
              </a:rPr>
              <a:t>Digital chikane er ikke et individuelt problem. </a:t>
            </a:r>
          </a:p>
          <a:p>
            <a:r>
              <a:rPr lang="da-DK" sz="2400" dirty="0">
                <a:latin typeface="Klavika Lt" panose="02000000000000000000" pitchFamily="2" charset="0"/>
              </a:rPr>
              <a:t>Den ansatte skal føle sig set, hørt og opleve at blive taget seriøst.</a:t>
            </a:r>
          </a:p>
          <a:p>
            <a:r>
              <a:rPr lang="da-DK" sz="2400" dirty="0">
                <a:latin typeface="Klavika Lt" panose="02000000000000000000" pitchFamily="2" charset="0"/>
              </a:rPr>
              <a:t>Som kolleger kan I også støtte hinanden: Vis omsorg og forståelse, lyt og spørg ind til, hvad der skete.</a:t>
            </a:r>
          </a:p>
        </p:txBody>
      </p:sp>
      <p:pic>
        <p:nvPicPr>
          <p:cNvPr id="3" name="Billede 2">
            <a:extLst>
              <a:ext uri="{FF2B5EF4-FFF2-40B4-BE49-F238E27FC236}">
                <a16:creationId xmlns:a16="http://schemas.microsoft.com/office/drawing/2014/main" id="{152B5CB0-47F4-DFCC-34D1-4994676853E0}"/>
              </a:ext>
            </a:extLst>
          </p:cNvPr>
          <p:cNvPicPr>
            <a:picLocks noChangeAspect="1"/>
          </p:cNvPicPr>
          <p:nvPr/>
        </p:nvPicPr>
        <p:blipFill>
          <a:blip r:embed="rId5"/>
          <a:srcRect l="20362" t="23525" r="10699" b="21305"/>
          <a:stretch>
            <a:fillRect/>
          </a:stretch>
        </p:blipFill>
        <p:spPr>
          <a:xfrm>
            <a:off x="6730376" y="2020186"/>
            <a:ext cx="4727883" cy="3783544"/>
          </a:xfrm>
          <a:prstGeom prst="rect">
            <a:avLst/>
          </a:prstGeom>
        </p:spPr>
      </p:pic>
    </p:spTree>
    <p:extLst>
      <p:ext uri="{BB962C8B-B14F-4D97-AF65-F5344CB8AC3E}">
        <p14:creationId xmlns:p14="http://schemas.microsoft.com/office/powerpoint/2010/main" val="687188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248F2-6702-8938-FF49-38FB22C88467}"/>
            </a:ext>
          </a:extLst>
        </p:cNvPr>
        <p:cNvGrpSpPr/>
        <p:nvPr/>
      </p:nvGrpSpPr>
      <p:grpSpPr>
        <a:xfrm>
          <a:off x="0" y="0"/>
          <a:ext cx="0" cy="0"/>
          <a:chOff x="0" y="0"/>
          <a:chExt cx="0" cy="0"/>
        </a:xfrm>
      </p:grpSpPr>
      <p:pic>
        <p:nvPicPr>
          <p:cNvPr id="3" name="Billede 2" descr="Et billede, der indeholder Symmetri, design, mønster&#10;&#10;AI-genereret indhold kan være ukorrekt.">
            <a:extLst>
              <a:ext uri="{FF2B5EF4-FFF2-40B4-BE49-F238E27FC236}">
                <a16:creationId xmlns:a16="http://schemas.microsoft.com/office/drawing/2014/main" id="{4A99A204-2AFC-76C7-9152-9F50AFC0EE09}"/>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E7A9915A-EE0C-6E14-D798-34B03743A754}"/>
              </a:ext>
            </a:extLst>
          </p:cNvPr>
          <p:cNvSpPr>
            <a:spLocks noGrp="1"/>
          </p:cNvSpPr>
          <p:nvPr>
            <p:ph type="title"/>
          </p:nvPr>
        </p:nvSpPr>
        <p:spPr>
          <a:xfrm>
            <a:off x="838200" y="500062"/>
            <a:ext cx="10515600" cy="1325563"/>
          </a:xfrm>
        </p:spPr>
        <p:txBody>
          <a:bodyPr/>
          <a:lstStyle/>
          <a:p>
            <a:endParaRPr lang="da-DK" dirty="0"/>
          </a:p>
        </p:txBody>
      </p:sp>
      <p:sp>
        <p:nvSpPr>
          <p:cNvPr id="4" name="Pladsholder til slidenummer 3">
            <a:extLst>
              <a:ext uri="{FF2B5EF4-FFF2-40B4-BE49-F238E27FC236}">
                <a16:creationId xmlns:a16="http://schemas.microsoft.com/office/drawing/2014/main" id="{6242B941-1CBB-A2A9-3A0D-E28242AA285B}"/>
              </a:ext>
            </a:extLst>
          </p:cNvPr>
          <p:cNvSpPr>
            <a:spLocks noGrp="1"/>
          </p:cNvSpPr>
          <p:nvPr>
            <p:ph type="sldNum" sz="quarter" idx="12"/>
          </p:nvPr>
        </p:nvSpPr>
        <p:spPr/>
        <p:txBody>
          <a:bodyPr/>
          <a:lstStyle/>
          <a:p>
            <a:fld id="{2A710F0F-0A71-6A48-AAD6-EB3A077EE618}" type="slidenum">
              <a:rPr lang="da-DK" smtClean="0"/>
              <a:t>7</a:t>
            </a:fld>
            <a:endParaRPr lang="da-DK"/>
          </a:p>
        </p:txBody>
      </p:sp>
      <p:sp>
        <p:nvSpPr>
          <p:cNvPr id="8" name="Rektangel 7">
            <a:extLst>
              <a:ext uri="{FF2B5EF4-FFF2-40B4-BE49-F238E27FC236}">
                <a16:creationId xmlns:a16="http://schemas.microsoft.com/office/drawing/2014/main" id="{57F60FD9-3EE7-021A-B487-1909B4A16348}"/>
              </a:ext>
            </a:extLst>
          </p:cNvPr>
          <p:cNvSpPr/>
          <p:nvPr/>
        </p:nvSpPr>
        <p:spPr>
          <a:xfrm>
            <a:off x="482600" y="462455"/>
            <a:ext cx="11709400" cy="6395545"/>
          </a:xfrm>
          <a:prstGeom prst="rect">
            <a:avLst/>
          </a:prstGeom>
          <a:solidFill>
            <a:srgbClr val="EB5A0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sp>
        <p:nvSpPr>
          <p:cNvPr id="10" name="Tekstfelt 9">
            <a:extLst>
              <a:ext uri="{FF2B5EF4-FFF2-40B4-BE49-F238E27FC236}">
                <a16:creationId xmlns:a16="http://schemas.microsoft.com/office/drawing/2014/main" id="{C17CD4F4-3B33-5BC6-D605-B86489C22F91}"/>
              </a:ext>
            </a:extLst>
          </p:cNvPr>
          <p:cNvSpPr txBox="1"/>
          <p:nvPr/>
        </p:nvSpPr>
        <p:spPr>
          <a:xfrm>
            <a:off x="1442600" y="3861048"/>
            <a:ext cx="6504085" cy="1246495"/>
          </a:xfrm>
          <a:prstGeom prst="rect">
            <a:avLst/>
          </a:prstGeom>
          <a:noFill/>
        </p:spPr>
        <p:txBody>
          <a:bodyPr wrap="square" rtlCol="0">
            <a:spAutoFit/>
          </a:bodyPr>
          <a:lstStyle/>
          <a:p>
            <a:r>
              <a:rPr lang="da-US" sz="2500" dirty="0">
                <a:solidFill>
                  <a:schemeClr val="bg1"/>
                </a:solidFill>
                <a:latin typeface="Klavika Md" panose="02000000000000000000" pitchFamily="2" charset="0"/>
              </a:rPr>
              <a:t>Det er vigtigt, at I er enige om</a:t>
            </a:r>
            <a:r>
              <a:rPr lang="da-DK" sz="2500" dirty="0">
                <a:solidFill>
                  <a:schemeClr val="bg1"/>
                </a:solidFill>
                <a:latin typeface="Klavika Md" panose="02000000000000000000" pitchFamily="2" charset="0"/>
              </a:rPr>
              <a:t>, hvad der er okay – og hvad der ikke er okay – når I taler om følsomme emner. </a:t>
            </a:r>
            <a:endParaRPr lang="da-US" sz="2500" dirty="0">
              <a:solidFill>
                <a:schemeClr val="bg1"/>
              </a:solidFill>
              <a:latin typeface="Klavika Md" panose="02000000000000000000" pitchFamily="2" charset="0"/>
            </a:endParaRPr>
          </a:p>
        </p:txBody>
      </p:sp>
      <p:sp>
        <p:nvSpPr>
          <p:cNvPr id="11" name="Titel 1">
            <a:extLst>
              <a:ext uri="{FF2B5EF4-FFF2-40B4-BE49-F238E27FC236}">
                <a16:creationId xmlns:a16="http://schemas.microsoft.com/office/drawing/2014/main" id="{6EFDB340-6D94-2970-228E-795FED588B13}"/>
              </a:ext>
            </a:extLst>
          </p:cNvPr>
          <p:cNvSpPr txBox="1">
            <a:spLocks/>
          </p:cNvSpPr>
          <p:nvPr/>
        </p:nvSpPr>
        <p:spPr>
          <a:xfrm>
            <a:off x="1442600" y="2382107"/>
            <a:ext cx="7962900" cy="122969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b="1">
                <a:solidFill>
                  <a:schemeClr val="bg1"/>
                </a:solidFill>
                <a:latin typeface="Klavika Md" panose="02000000000000000000" pitchFamily="2" charset="0"/>
              </a:rPr>
              <a:t>Spilleregler for dialogen</a:t>
            </a:r>
            <a:endParaRPr lang="da-DK" b="1" dirty="0">
              <a:solidFill>
                <a:schemeClr val="bg1"/>
              </a:solidFill>
              <a:latin typeface="Klavika Md" panose="02000000000000000000" pitchFamily="2" charset="0"/>
            </a:endParaRPr>
          </a:p>
        </p:txBody>
      </p:sp>
    </p:spTree>
    <p:extLst>
      <p:ext uri="{BB962C8B-B14F-4D97-AF65-F5344CB8AC3E}">
        <p14:creationId xmlns:p14="http://schemas.microsoft.com/office/powerpoint/2010/main" val="2251930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248F2-6702-8938-FF49-38FB22C88467}"/>
            </a:ext>
          </a:extLst>
        </p:cNvPr>
        <p:cNvGrpSpPr/>
        <p:nvPr/>
      </p:nvGrpSpPr>
      <p:grpSpPr>
        <a:xfrm>
          <a:off x="0" y="0"/>
          <a:ext cx="0" cy="0"/>
          <a:chOff x="0" y="0"/>
          <a:chExt cx="0" cy="0"/>
        </a:xfrm>
      </p:grpSpPr>
      <p:pic>
        <p:nvPicPr>
          <p:cNvPr id="8" name="Billede 7" descr="Et billede, der indeholder Symmetri, design, mønster&#10;&#10;AI-genereret indhold kan være ukorrekt.">
            <a:extLst>
              <a:ext uri="{FF2B5EF4-FFF2-40B4-BE49-F238E27FC236}">
                <a16:creationId xmlns:a16="http://schemas.microsoft.com/office/drawing/2014/main" id="{491A87A7-65C4-11E6-7C65-76CBC8ACC328}"/>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10" name="Rektangel 9">
            <a:extLst>
              <a:ext uri="{FF2B5EF4-FFF2-40B4-BE49-F238E27FC236}">
                <a16:creationId xmlns:a16="http://schemas.microsoft.com/office/drawing/2014/main" id="{45CDFEF0-69A9-4443-5873-878E47281519}"/>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1" name="Billede 10" descr="Et billede, der indeholder sort, mørke, sort-hvid&#10;&#10;Indhold genereret af kunstig intelligens kan være forkert.">
            <a:extLst>
              <a:ext uri="{FF2B5EF4-FFF2-40B4-BE49-F238E27FC236}">
                <a16:creationId xmlns:a16="http://schemas.microsoft.com/office/drawing/2014/main" id="{12FF7E2E-C6C5-01D4-3B08-5F0E81621EB2}"/>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6242B941-1CBB-A2A9-3A0D-E28242AA285B}"/>
              </a:ext>
            </a:extLst>
          </p:cNvPr>
          <p:cNvSpPr>
            <a:spLocks noGrp="1"/>
          </p:cNvSpPr>
          <p:nvPr>
            <p:ph type="sldNum" sz="quarter" idx="12"/>
          </p:nvPr>
        </p:nvSpPr>
        <p:spPr/>
        <p:txBody>
          <a:bodyPr/>
          <a:lstStyle/>
          <a:p>
            <a:fld id="{2A710F0F-0A71-6A48-AAD6-EB3A077EE618}" type="slidenum">
              <a:rPr lang="da-DK" smtClean="0"/>
              <a:t>8</a:t>
            </a:fld>
            <a:endParaRPr lang="da-DK"/>
          </a:p>
        </p:txBody>
      </p:sp>
      <p:sp>
        <p:nvSpPr>
          <p:cNvPr id="3" name="Titel 2">
            <a:extLst>
              <a:ext uri="{FF2B5EF4-FFF2-40B4-BE49-F238E27FC236}">
                <a16:creationId xmlns:a16="http://schemas.microsoft.com/office/drawing/2014/main" id="{B8AB0B75-07D7-3642-A753-F3F3E7393EB4}"/>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Fem spilleregler for dialogen </a:t>
            </a:r>
          </a:p>
        </p:txBody>
      </p:sp>
      <p:sp>
        <p:nvSpPr>
          <p:cNvPr id="5" name="Pladsholder til indhold 1">
            <a:extLst>
              <a:ext uri="{FF2B5EF4-FFF2-40B4-BE49-F238E27FC236}">
                <a16:creationId xmlns:a16="http://schemas.microsoft.com/office/drawing/2014/main" id="{16729B3A-3B69-C426-A73C-C0E312520A41}"/>
              </a:ext>
            </a:extLst>
          </p:cNvPr>
          <p:cNvSpPr txBox="1">
            <a:spLocks/>
          </p:cNvSpPr>
          <p:nvPr/>
        </p:nvSpPr>
        <p:spPr>
          <a:xfrm>
            <a:off x="956775" y="1825625"/>
            <a:ext cx="7781707" cy="477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da-DK" sz="2400" dirty="0">
                <a:solidFill>
                  <a:srgbClr val="221E1F"/>
                </a:solidFill>
                <a:latin typeface="Klavika Lt" panose="02000000000000000000" pitchFamily="2" charset="0"/>
              </a:rPr>
              <a:t>Lad alle komme til orde, og lyt respektfuldt til hinanden.</a:t>
            </a:r>
          </a:p>
          <a:p>
            <a:pPr marL="457200" indent="-457200">
              <a:buFont typeface="+mj-lt"/>
              <a:buAutoNum type="arabicPeriod"/>
            </a:pPr>
            <a:r>
              <a:rPr lang="da-DK" sz="2400" dirty="0">
                <a:solidFill>
                  <a:srgbClr val="221E1F"/>
                </a:solidFill>
                <a:latin typeface="Klavika Lt" panose="02000000000000000000" pitchFamily="2" charset="0"/>
              </a:rPr>
              <a:t>Det er OK at sige pas.</a:t>
            </a:r>
          </a:p>
          <a:p>
            <a:pPr marL="457200" indent="-457200">
              <a:buFont typeface="+mj-lt"/>
              <a:buAutoNum type="arabicPeriod"/>
            </a:pPr>
            <a:r>
              <a:rPr lang="da-DK" sz="2400" dirty="0">
                <a:solidFill>
                  <a:srgbClr val="221E1F"/>
                </a:solidFill>
                <a:latin typeface="Klavika Lt" panose="02000000000000000000" pitchFamily="2" charset="0"/>
              </a:rPr>
              <a:t>Tal på egne vegne, og spørg ind fremfor at antage, </a:t>
            </a:r>
            <a:br>
              <a:rPr lang="da-DK" sz="2400" dirty="0">
                <a:solidFill>
                  <a:srgbClr val="221E1F"/>
                </a:solidFill>
                <a:latin typeface="Klavika Lt" panose="02000000000000000000" pitchFamily="2" charset="0"/>
              </a:rPr>
            </a:br>
            <a:r>
              <a:rPr lang="da-DK" sz="2400" dirty="0">
                <a:solidFill>
                  <a:srgbClr val="221E1F"/>
                </a:solidFill>
                <a:latin typeface="Klavika Lt" panose="02000000000000000000" pitchFamily="2" charset="0"/>
              </a:rPr>
              <a:t>hvad andre mener.</a:t>
            </a:r>
          </a:p>
          <a:p>
            <a:pPr marL="457200" indent="-457200">
              <a:buFont typeface="+mj-lt"/>
              <a:buAutoNum type="arabicPeriod"/>
            </a:pPr>
            <a:r>
              <a:rPr lang="da-DK" sz="2400" dirty="0">
                <a:solidFill>
                  <a:srgbClr val="221E1F"/>
                </a:solidFill>
                <a:latin typeface="Klavika Lt" panose="02000000000000000000" pitchFamily="2" charset="0"/>
              </a:rPr>
              <a:t>I skal ikke blive enige, men kunne rumme forskellige perspektiver.</a:t>
            </a:r>
          </a:p>
          <a:p>
            <a:pPr marL="457200" indent="-457200">
              <a:buFont typeface="+mj-lt"/>
              <a:buAutoNum type="arabicPeriod"/>
            </a:pPr>
            <a:r>
              <a:rPr lang="da-DK" sz="2400" dirty="0">
                <a:solidFill>
                  <a:srgbClr val="221E1F"/>
                </a:solidFill>
                <a:latin typeface="Klavika Lt" panose="02000000000000000000" pitchFamily="2" charset="0"/>
              </a:rPr>
              <a:t>Hold fortroligheden: Hvis I deler personlige oplevelser med hinanden, skal I aftale, om det må deles med andre – både i opsamlingen senere og efter mødet i dag</a:t>
            </a:r>
            <a:r>
              <a:rPr lang="da-US" sz="2400" dirty="0">
                <a:solidFill>
                  <a:srgbClr val="221E1F"/>
                </a:solidFill>
                <a:latin typeface="Klavika Lt" panose="02000000000000000000" pitchFamily="2" charset="0"/>
              </a:rPr>
              <a:t>.</a:t>
            </a:r>
          </a:p>
          <a:p>
            <a:pPr marL="0" indent="0">
              <a:buNone/>
            </a:pPr>
            <a:br>
              <a:rPr lang="da-DK" sz="2400" dirty="0">
                <a:solidFill>
                  <a:srgbClr val="221E1F"/>
                </a:solidFill>
                <a:latin typeface="Klavika Lt" panose="02000000000000000000" pitchFamily="2" charset="0"/>
              </a:rPr>
            </a:br>
            <a:r>
              <a:rPr lang="da-DK" sz="2400" dirty="0">
                <a:solidFill>
                  <a:srgbClr val="221E1F"/>
                </a:solidFill>
                <a:latin typeface="Klavika Lt" panose="02000000000000000000" pitchFamily="2" charset="0"/>
              </a:rPr>
              <a:t>I må gerne tilføje flere spilleregler.</a:t>
            </a:r>
          </a:p>
          <a:p>
            <a:endParaRPr lang="da-DK" sz="2400" dirty="0">
              <a:latin typeface="Klavika Lt" panose="02000000000000000000" pitchFamily="2" charset="0"/>
            </a:endParaRPr>
          </a:p>
        </p:txBody>
      </p:sp>
      <p:pic>
        <p:nvPicPr>
          <p:cNvPr id="6" name="Billede 5" descr="Et billede, der indeholder skærmbillede, Farverigt, lilla/violet&#10;&#10;AI-genereret indhold kan være ukorrekt.">
            <a:extLst>
              <a:ext uri="{FF2B5EF4-FFF2-40B4-BE49-F238E27FC236}">
                <a16:creationId xmlns:a16="http://schemas.microsoft.com/office/drawing/2014/main" id="{59E544CB-33F4-427B-7F67-44CC1AA67A76}"/>
              </a:ext>
            </a:extLst>
          </p:cNvPr>
          <p:cNvPicPr>
            <a:picLocks noChangeAspect="1"/>
          </p:cNvPicPr>
          <p:nvPr/>
        </p:nvPicPr>
        <p:blipFill>
          <a:blip r:embed="rId5">
            <a:extLst>
              <a:ext uri="{28A0092B-C50C-407E-A947-70E740481C1C}">
                <a14:useLocalDpi xmlns:a14="http://schemas.microsoft.com/office/drawing/2010/main" val="0"/>
              </a:ext>
            </a:extLst>
          </a:blip>
          <a:srcRect l="36842" t="2910" r="52040" b="86743"/>
          <a:stretch>
            <a:fillRect/>
          </a:stretch>
        </p:blipFill>
        <p:spPr>
          <a:xfrm>
            <a:off x="8469652" y="2508099"/>
            <a:ext cx="3672408" cy="2304256"/>
          </a:xfrm>
          <a:prstGeom prst="rect">
            <a:avLst/>
          </a:prstGeom>
        </p:spPr>
      </p:pic>
    </p:spTree>
    <p:extLst>
      <p:ext uri="{BB962C8B-B14F-4D97-AF65-F5344CB8AC3E}">
        <p14:creationId xmlns:p14="http://schemas.microsoft.com/office/powerpoint/2010/main" val="3707397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3E511-5B09-407B-60CD-96E218F14C42}"/>
            </a:ext>
          </a:extLst>
        </p:cNvPr>
        <p:cNvGrpSpPr/>
        <p:nvPr/>
      </p:nvGrpSpPr>
      <p:grpSpPr>
        <a:xfrm>
          <a:off x="0" y="0"/>
          <a:ext cx="0" cy="0"/>
          <a:chOff x="0" y="0"/>
          <a:chExt cx="0" cy="0"/>
        </a:xfrm>
      </p:grpSpPr>
      <p:pic>
        <p:nvPicPr>
          <p:cNvPr id="5" name="Billede 4" descr="Et billede, der indeholder Symmetri, design, mønster&#10;&#10;AI-genereret indhold kan være ukorrekt.">
            <a:extLst>
              <a:ext uri="{FF2B5EF4-FFF2-40B4-BE49-F238E27FC236}">
                <a16:creationId xmlns:a16="http://schemas.microsoft.com/office/drawing/2014/main" id="{CD63E8E2-7698-995C-0118-D391855DF987}"/>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6" name="Rektangel 5">
            <a:extLst>
              <a:ext uri="{FF2B5EF4-FFF2-40B4-BE49-F238E27FC236}">
                <a16:creationId xmlns:a16="http://schemas.microsoft.com/office/drawing/2014/main" id="{62AFDA29-FB8C-0DD2-54E2-40A47BDB8AF5}"/>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4" name="Billede 13" descr="Et billede, der indeholder sort, mørke, sort-hvid&#10;&#10;Indhold genereret af kunstig intelligens kan være forkert.">
            <a:extLst>
              <a:ext uri="{FF2B5EF4-FFF2-40B4-BE49-F238E27FC236}">
                <a16:creationId xmlns:a16="http://schemas.microsoft.com/office/drawing/2014/main" id="{F440D7DF-660A-92AD-6FA1-88C49A888C6E}"/>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4999800D-E012-450C-5EA7-2EFD839B0D27}"/>
              </a:ext>
            </a:extLst>
          </p:cNvPr>
          <p:cNvSpPr>
            <a:spLocks noGrp="1"/>
          </p:cNvSpPr>
          <p:nvPr>
            <p:ph type="sldNum" sz="quarter" idx="12"/>
          </p:nvPr>
        </p:nvSpPr>
        <p:spPr/>
        <p:txBody>
          <a:bodyPr/>
          <a:lstStyle/>
          <a:p>
            <a:fld id="{2A710F0F-0A71-6A48-AAD6-EB3A077EE618}" type="slidenum">
              <a:rPr lang="da-DK" smtClean="0"/>
              <a:t>9</a:t>
            </a:fld>
            <a:endParaRPr lang="da-DK"/>
          </a:p>
        </p:txBody>
      </p:sp>
      <p:sp>
        <p:nvSpPr>
          <p:cNvPr id="8" name="Titel 2">
            <a:extLst>
              <a:ext uri="{FF2B5EF4-FFF2-40B4-BE49-F238E27FC236}">
                <a16:creationId xmlns:a16="http://schemas.microsoft.com/office/drawing/2014/main" id="{323C2878-B052-7BF1-1811-F177A174A5FA}"/>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Snak i grupperne</a:t>
            </a:r>
          </a:p>
        </p:txBody>
      </p:sp>
      <p:sp>
        <p:nvSpPr>
          <p:cNvPr id="9" name="Pladsholder til indhold 1">
            <a:extLst>
              <a:ext uri="{FF2B5EF4-FFF2-40B4-BE49-F238E27FC236}">
                <a16:creationId xmlns:a16="http://schemas.microsoft.com/office/drawing/2014/main" id="{3F6F1436-F625-730E-8B32-E562C5331484}"/>
              </a:ext>
            </a:extLst>
          </p:cNvPr>
          <p:cNvSpPr txBox="1">
            <a:spLocks/>
          </p:cNvSpPr>
          <p:nvPr/>
        </p:nvSpPr>
        <p:spPr>
          <a:xfrm>
            <a:off x="960001" y="2085427"/>
            <a:ext cx="5612676" cy="477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da-DK" dirty="0"/>
              <a:t>Hvordan kan vi bedst håndtere episoder med digital chikane?</a:t>
            </a:r>
            <a:br>
              <a:rPr lang="da-DK" dirty="0"/>
            </a:br>
            <a:endParaRPr lang="da-DK" dirty="0"/>
          </a:p>
          <a:p>
            <a:pPr marL="514350" indent="-514350">
              <a:buFont typeface="+mj-lt"/>
              <a:buAutoNum type="arabicPeriod"/>
            </a:pPr>
            <a:r>
              <a:rPr lang="da-DK" dirty="0"/>
              <a:t>Hvad skal vi være opmærksomme på ift. at forebygge digital chikane på netop vores arbejdsplads?</a:t>
            </a:r>
            <a:br>
              <a:rPr lang="da-DK" dirty="0"/>
            </a:br>
            <a:endParaRPr lang="da-DK" dirty="0"/>
          </a:p>
          <a:p>
            <a:pPr marL="514350" indent="-514350">
              <a:buFont typeface="+mj-lt"/>
              <a:buAutoNum type="arabicPeriod"/>
            </a:pPr>
            <a:r>
              <a:rPr lang="da-DK" dirty="0"/>
              <a:t>Er der en klar plan for, hvad man skal gøre og hvem man skal gå til, hvis man oplever digital chikane?</a:t>
            </a:r>
          </a:p>
        </p:txBody>
      </p:sp>
      <p:grpSp>
        <p:nvGrpSpPr>
          <p:cNvPr id="11" name="Gruppe 10">
            <a:extLst>
              <a:ext uri="{FF2B5EF4-FFF2-40B4-BE49-F238E27FC236}">
                <a16:creationId xmlns:a16="http://schemas.microsoft.com/office/drawing/2014/main" id="{092C94D0-8192-9AE0-7171-7FBC2421BF13}"/>
              </a:ext>
            </a:extLst>
          </p:cNvPr>
          <p:cNvGrpSpPr/>
          <p:nvPr/>
        </p:nvGrpSpPr>
        <p:grpSpPr>
          <a:xfrm>
            <a:off x="7055728" y="4564143"/>
            <a:ext cx="4129215" cy="1551447"/>
            <a:chOff x="7176120" y="4523575"/>
            <a:chExt cx="4129215" cy="1551447"/>
          </a:xfrm>
        </p:grpSpPr>
        <p:pic>
          <p:nvPicPr>
            <p:cNvPr id="12" name="Billede 11">
              <a:extLst>
                <a:ext uri="{FF2B5EF4-FFF2-40B4-BE49-F238E27FC236}">
                  <a16:creationId xmlns:a16="http://schemas.microsoft.com/office/drawing/2014/main" id="{310B840D-A1FC-3A81-483D-9614C717B223}"/>
                </a:ext>
              </a:extLst>
            </p:cNvPr>
            <p:cNvPicPr>
              <a:picLocks noChangeAspect="1"/>
            </p:cNvPicPr>
            <p:nvPr/>
          </p:nvPicPr>
          <p:blipFill>
            <a:blip r:embed="rId5"/>
            <a:stretch>
              <a:fillRect/>
            </a:stretch>
          </p:blipFill>
          <p:spPr>
            <a:xfrm>
              <a:off x="7176120" y="4523575"/>
              <a:ext cx="4129215" cy="1551447"/>
            </a:xfrm>
            <a:prstGeom prst="rect">
              <a:avLst/>
            </a:prstGeom>
          </p:spPr>
        </p:pic>
        <p:sp>
          <p:nvSpPr>
            <p:cNvPr id="13" name="Rektangel 12">
              <a:extLst>
                <a:ext uri="{FF2B5EF4-FFF2-40B4-BE49-F238E27FC236}">
                  <a16:creationId xmlns:a16="http://schemas.microsoft.com/office/drawing/2014/main" id="{89220953-94A9-55A9-8763-5A7A934DE0C5}"/>
                </a:ext>
              </a:extLst>
            </p:cNvPr>
            <p:cNvSpPr/>
            <p:nvPr/>
          </p:nvSpPr>
          <p:spPr>
            <a:xfrm>
              <a:off x="7416903" y="4867250"/>
              <a:ext cx="3555721" cy="864096"/>
            </a:xfrm>
            <a:prstGeom prst="rect">
              <a:avLst/>
            </a:prstGeom>
            <a:solidFill>
              <a:srgbClr val="E370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a-US" sz="3100" b="1" dirty="0">
                  <a:solidFill>
                    <a:schemeClr val="tx1"/>
                  </a:solidFill>
                  <a:latin typeface="Klavika Bd" panose="02000000000000000000" pitchFamily="2" charset="0"/>
                </a:rPr>
                <a:t>Husk spillereglerne!</a:t>
              </a:r>
            </a:p>
          </p:txBody>
        </p:sp>
      </p:grpSp>
      <p:pic>
        <p:nvPicPr>
          <p:cNvPr id="2" name="Billede 1">
            <a:extLst>
              <a:ext uri="{FF2B5EF4-FFF2-40B4-BE49-F238E27FC236}">
                <a16:creationId xmlns:a16="http://schemas.microsoft.com/office/drawing/2014/main" id="{1BB3BBB7-35B0-5829-1CB9-54C1B98E5975}"/>
              </a:ext>
            </a:extLst>
          </p:cNvPr>
          <p:cNvPicPr>
            <a:picLocks noChangeAspect="1"/>
          </p:cNvPicPr>
          <p:nvPr/>
        </p:nvPicPr>
        <p:blipFill>
          <a:blip r:embed="rId6"/>
          <a:stretch>
            <a:fillRect/>
          </a:stretch>
        </p:blipFill>
        <p:spPr>
          <a:xfrm>
            <a:off x="5908922" y="-185541"/>
            <a:ext cx="5957455" cy="5957455"/>
          </a:xfrm>
          <a:prstGeom prst="rect">
            <a:avLst/>
          </a:prstGeom>
        </p:spPr>
      </p:pic>
    </p:spTree>
    <p:extLst>
      <p:ext uri="{BB962C8B-B14F-4D97-AF65-F5344CB8AC3E}">
        <p14:creationId xmlns:p14="http://schemas.microsoft.com/office/powerpoint/2010/main" val="3693516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6FF8C-F2E8-40C6-903C-BC1D34EFD0AE}"/>
            </a:ext>
          </a:extLst>
        </p:cNvPr>
        <p:cNvGrpSpPr/>
        <p:nvPr/>
      </p:nvGrpSpPr>
      <p:grpSpPr>
        <a:xfrm>
          <a:off x="0" y="0"/>
          <a:ext cx="0" cy="0"/>
          <a:chOff x="0" y="0"/>
          <a:chExt cx="0" cy="0"/>
        </a:xfrm>
      </p:grpSpPr>
      <p:pic>
        <p:nvPicPr>
          <p:cNvPr id="9" name="Billede 8" descr="Et billede, der indeholder Symmetri, design, mønster&#10;&#10;AI-genereret indhold kan være ukorrekt.">
            <a:extLst>
              <a:ext uri="{FF2B5EF4-FFF2-40B4-BE49-F238E27FC236}">
                <a16:creationId xmlns:a16="http://schemas.microsoft.com/office/drawing/2014/main" id="{C56359A5-F522-E625-C091-32DA3F5006E7}"/>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10" name="Rektangel 9">
            <a:extLst>
              <a:ext uri="{FF2B5EF4-FFF2-40B4-BE49-F238E27FC236}">
                <a16:creationId xmlns:a16="http://schemas.microsoft.com/office/drawing/2014/main" id="{02CC7853-7376-2936-2E92-D2115D25CBCB}"/>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1" name="Billede 10" descr="Et billede, der indeholder sort, mørke, sort-hvid&#10;&#10;Indhold genereret af kunstig intelligens kan være forkert.">
            <a:extLst>
              <a:ext uri="{FF2B5EF4-FFF2-40B4-BE49-F238E27FC236}">
                <a16:creationId xmlns:a16="http://schemas.microsoft.com/office/drawing/2014/main" id="{40333BB4-0AD2-B617-BE84-DD1617837164}"/>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7375200B-9582-794B-5FF4-85CF3040B9CD}"/>
              </a:ext>
            </a:extLst>
          </p:cNvPr>
          <p:cNvSpPr>
            <a:spLocks noGrp="1"/>
          </p:cNvSpPr>
          <p:nvPr>
            <p:ph type="sldNum" sz="quarter" idx="12"/>
          </p:nvPr>
        </p:nvSpPr>
        <p:spPr/>
        <p:txBody>
          <a:bodyPr/>
          <a:lstStyle/>
          <a:p>
            <a:fld id="{2A710F0F-0A71-6A48-AAD6-EB3A077EE618}" type="slidenum">
              <a:rPr lang="da-DK" smtClean="0"/>
              <a:t>10</a:t>
            </a:fld>
            <a:endParaRPr lang="da-DK"/>
          </a:p>
        </p:txBody>
      </p:sp>
      <p:sp>
        <p:nvSpPr>
          <p:cNvPr id="3" name="Titel 2">
            <a:extLst>
              <a:ext uri="{FF2B5EF4-FFF2-40B4-BE49-F238E27FC236}">
                <a16:creationId xmlns:a16="http://schemas.microsoft.com/office/drawing/2014/main" id="{D54A39B0-3E71-CD40-718F-EAC32AE4255B}"/>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Del jeres pointer med de andre grupper</a:t>
            </a:r>
          </a:p>
        </p:txBody>
      </p:sp>
      <p:sp>
        <p:nvSpPr>
          <p:cNvPr id="5" name="Pladsholder til indhold 1">
            <a:extLst>
              <a:ext uri="{FF2B5EF4-FFF2-40B4-BE49-F238E27FC236}">
                <a16:creationId xmlns:a16="http://schemas.microsoft.com/office/drawing/2014/main" id="{FA129423-D005-0C1B-4514-B930E0B6A26B}"/>
              </a:ext>
            </a:extLst>
          </p:cNvPr>
          <p:cNvSpPr txBox="1">
            <a:spLocks/>
          </p:cNvSpPr>
          <p:nvPr/>
        </p:nvSpPr>
        <p:spPr>
          <a:xfrm>
            <a:off x="960000" y="2445387"/>
            <a:ext cx="6300173" cy="477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da-DK" sz="2400" dirty="0">
                <a:solidFill>
                  <a:srgbClr val="221E1F"/>
                </a:solidFill>
                <a:latin typeface="Klavika Lt" panose="02000000000000000000" pitchFamily="2" charset="0"/>
              </a:rPr>
              <a:t>Nu skal I dele de pointer, I hver især har valgt ud, med hinanden.</a:t>
            </a:r>
          </a:p>
          <a:p>
            <a:pPr marL="0" lvl="0" indent="0">
              <a:buNone/>
            </a:pPr>
            <a:endParaRPr lang="da-US" sz="2400" dirty="0">
              <a:solidFill>
                <a:srgbClr val="221E1F"/>
              </a:solidFill>
              <a:latin typeface="Klavika Lt" panose="02000000000000000000" pitchFamily="2" charset="0"/>
            </a:endParaRPr>
          </a:p>
          <a:p>
            <a:pPr marL="0" indent="0">
              <a:buNone/>
            </a:pPr>
            <a:endParaRPr lang="da-DK" sz="2400" dirty="0">
              <a:latin typeface="Klavika Lt" panose="02000000000000000000" pitchFamily="2" charset="0"/>
            </a:endParaRPr>
          </a:p>
        </p:txBody>
      </p:sp>
      <p:pic>
        <p:nvPicPr>
          <p:cNvPr id="6" name="Billede 5">
            <a:extLst>
              <a:ext uri="{FF2B5EF4-FFF2-40B4-BE49-F238E27FC236}">
                <a16:creationId xmlns:a16="http://schemas.microsoft.com/office/drawing/2014/main" id="{850472E5-997F-E7C5-743E-EB24836709F5}"/>
              </a:ext>
            </a:extLst>
          </p:cNvPr>
          <p:cNvPicPr>
            <a:picLocks noChangeAspect="1"/>
          </p:cNvPicPr>
          <p:nvPr/>
        </p:nvPicPr>
        <p:blipFill>
          <a:blip r:embed="rId5">
            <a:extLst>
              <a:ext uri="{28A0092B-C50C-407E-A947-70E740481C1C}">
                <a14:useLocalDpi xmlns:a14="http://schemas.microsoft.com/office/drawing/2010/main" val="0"/>
              </a:ext>
            </a:extLst>
          </a:blip>
          <a:srcRect l="26087" t="17666" r="53321" b="67649"/>
          <a:stretch>
            <a:fillRect/>
          </a:stretch>
        </p:blipFill>
        <p:spPr>
          <a:xfrm>
            <a:off x="5152916" y="3209508"/>
            <a:ext cx="6079084" cy="2922637"/>
          </a:xfrm>
          <a:prstGeom prst="rect">
            <a:avLst/>
          </a:prstGeom>
        </p:spPr>
      </p:pic>
    </p:spTree>
    <p:extLst>
      <p:ext uri="{BB962C8B-B14F-4D97-AF65-F5344CB8AC3E}">
        <p14:creationId xmlns:p14="http://schemas.microsoft.com/office/powerpoint/2010/main" val="569285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206D3-391E-3424-D509-A70474440A9A}"/>
            </a:ext>
          </a:extLst>
        </p:cNvPr>
        <p:cNvGrpSpPr/>
        <p:nvPr/>
      </p:nvGrpSpPr>
      <p:grpSpPr>
        <a:xfrm>
          <a:off x="0" y="0"/>
          <a:ext cx="0" cy="0"/>
          <a:chOff x="0" y="0"/>
          <a:chExt cx="0" cy="0"/>
        </a:xfrm>
      </p:grpSpPr>
      <p:pic>
        <p:nvPicPr>
          <p:cNvPr id="3" name="Billede 2" descr="Et billede, der indeholder Symmetri, design, mønster&#10;&#10;AI-genereret indhold kan være ukorrekt.">
            <a:extLst>
              <a:ext uri="{FF2B5EF4-FFF2-40B4-BE49-F238E27FC236}">
                <a16:creationId xmlns:a16="http://schemas.microsoft.com/office/drawing/2014/main" id="{9B4BDB04-6331-4830-0E23-AF95AC1CDF51}"/>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5" name="Rektangel 4">
            <a:extLst>
              <a:ext uri="{FF2B5EF4-FFF2-40B4-BE49-F238E27FC236}">
                <a16:creationId xmlns:a16="http://schemas.microsoft.com/office/drawing/2014/main" id="{7CBF73A7-DF68-F382-E362-5CA91A1B4B6A}"/>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6" name="Billede 5" descr="Et billede, der indeholder sort, mørke, sort-hvid&#10;&#10;Indhold genereret af kunstig intelligens kan være forkert.">
            <a:extLst>
              <a:ext uri="{FF2B5EF4-FFF2-40B4-BE49-F238E27FC236}">
                <a16:creationId xmlns:a16="http://schemas.microsoft.com/office/drawing/2014/main" id="{09610FCC-D5C2-6452-F984-8DBFA03F7734}"/>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52712688-F2D7-FF46-B95E-696CFB1107D6}"/>
              </a:ext>
            </a:extLst>
          </p:cNvPr>
          <p:cNvSpPr>
            <a:spLocks noGrp="1"/>
          </p:cNvSpPr>
          <p:nvPr>
            <p:ph type="sldNum" sz="quarter" idx="12"/>
          </p:nvPr>
        </p:nvSpPr>
        <p:spPr/>
        <p:txBody>
          <a:bodyPr/>
          <a:lstStyle/>
          <a:p>
            <a:fld id="{2A710F0F-0A71-6A48-AAD6-EB3A077EE618}" type="slidenum">
              <a:rPr lang="da-DK" smtClean="0"/>
              <a:t>11</a:t>
            </a:fld>
            <a:endParaRPr lang="da-DK"/>
          </a:p>
        </p:txBody>
      </p:sp>
      <p:sp>
        <p:nvSpPr>
          <p:cNvPr id="8" name="Titel 2">
            <a:extLst>
              <a:ext uri="{FF2B5EF4-FFF2-40B4-BE49-F238E27FC236}">
                <a16:creationId xmlns:a16="http://schemas.microsoft.com/office/drawing/2014/main" id="{BB3C0E7F-5A46-6071-EF16-F802FAE1A509}"/>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Fælles opsamling</a:t>
            </a:r>
          </a:p>
        </p:txBody>
      </p:sp>
      <p:sp>
        <p:nvSpPr>
          <p:cNvPr id="9" name="Pladsholder til indhold 1">
            <a:extLst>
              <a:ext uri="{FF2B5EF4-FFF2-40B4-BE49-F238E27FC236}">
                <a16:creationId xmlns:a16="http://schemas.microsoft.com/office/drawing/2014/main" id="{23F9A289-77F5-97EF-A292-2BD9FF0D1792}"/>
              </a:ext>
            </a:extLst>
          </p:cNvPr>
          <p:cNvSpPr txBox="1">
            <a:spLocks/>
          </p:cNvSpPr>
          <p:nvPr/>
        </p:nvSpPr>
        <p:spPr>
          <a:xfrm>
            <a:off x="960001" y="3014347"/>
            <a:ext cx="5603360" cy="477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2400" dirty="0">
                <a:solidFill>
                  <a:srgbClr val="221E1F"/>
                </a:solidFill>
                <a:latin typeface="Klavika Lt" panose="02000000000000000000" pitchFamily="2" charset="0"/>
              </a:rPr>
              <a:t>Giver vores dialoger i dag anledning til, at vi skal gøre noget anderledes her og nu? </a:t>
            </a:r>
            <a:endParaRPr lang="da-US" sz="2400" dirty="0">
              <a:solidFill>
                <a:srgbClr val="221E1F"/>
              </a:solidFill>
              <a:latin typeface="Klavika Lt" panose="02000000000000000000" pitchFamily="2" charset="0"/>
            </a:endParaRPr>
          </a:p>
          <a:p>
            <a:pPr lvl="0"/>
            <a:r>
              <a:rPr lang="da-DK" sz="2400" dirty="0">
                <a:solidFill>
                  <a:srgbClr val="221E1F"/>
                </a:solidFill>
                <a:latin typeface="Klavika Lt" panose="02000000000000000000" pitchFamily="2" charset="0"/>
              </a:rPr>
              <a:t>Og i så fald hvad?</a:t>
            </a:r>
            <a:endParaRPr lang="da-US" sz="2400" dirty="0">
              <a:solidFill>
                <a:srgbClr val="221E1F"/>
              </a:solidFill>
              <a:latin typeface="Klavika Lt" panose="02000000000000000000" pitchFamily="2" charset="0"/>
            </a:endParaRPr>
          </a:p>
          <a:p>
            <a:pPr marL="0" lvl="0" indent="0">
              <a:buNone/>
            </a:pPr>
            <a:endParaRPr lang="da-DK" sz="2400" dirty="0">
              <a:solidFill>
                <a:srgbClr val="221E1F"/>
              </a:solidFill>
              <a:latin typeface="Klavika Lt" panose="02000000000000000000" pitchFamily="2" charset="0"/>
            </a:endParaRPr>
          </a:p>
          <a:p>
            <a:pPr marL="0" lvl="0" indent="0">
              <a:buNone/>
            </a:pPr>
            <a:endParaRPr lang="da-US" sz="2400" dirty="0">
              <a:solidFill>
                <a:srgbClr val="221E1F"/>
              </a:solidFill>
              <a:latin typeface="Klavika Lt" panose="02000000000000000000" pitchFamily="2" charset="0"/>
            </a:endParaRPr>
          </a:p>
          <a:p>
            <a:pPr marL="0" indent="0">
              <a:buNone/>
            </a:pPr>
            <a:endParaRPr lang="da-DK" sz="2400" dirty="0">
              <a:latin typeface="Klavika Lt" panose="02000000000000000000" pitchFamily="2" charset="0"/>
            </a:endParaRPr>
          </a:p>
        </p:txBody>
      </p:sp>
      <p:pic>
        <p:nvPicPr>
          <p:cNvPr id="10" name="Billede 9">
            <a:extLst>
              <a:ext uri="{FF2B5EF4-FFF2-40B4-BE49-F238E27FC236}">
                <a16:creationId xmlns:a16="http://schemas.microsoft.com/office/drawing/2014/main" id="{E42867F2-4FA7-38DB-A07C-8030052678AE}"/>
              </a:ext>
            </a:extLst>
          </p:cNvPr>
          <p:cNvPicPr>
            <a:picLocks noChangeAspect="1"/>
          </p:cNvPicPr>
          <p:nvPr/>
        </p:nvPicPr>
        <p:blipFill>
          <a:blip r:embed="rId5"/>
          <a:stretch>
            <a:fillRect/>
          </a:stretch>
        </p:blipFill>
        <p:spPr>
          <a:xfrm>
            <a:off x="7266514" y="1758998"/>
            <a:ext cx="3175000" cy="4140200"/>
          </a:xfrm>
          <a:prstGeom prst="rect">
            <a:avLst/>
          </a:prstGeom>
        </p:spPr>
      </p:pic>
    </p:spTree>
    <p:extLst>
      <p:ext uri="{BB962C8B-B14F-4D97-AF65-F5344CB8AC3E}">
        <p14:creationId xmlns:p14="http://schemas.microsoft.com/office/powerpoint/2010/main" val="2214544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03D75-CB46-FB69-8350-9A5F163857BF}"/>
            </a:ext>
          </a:extLst>
        </p:cNvPr>
        <p:cNvGrpSpPr/>
        <p:nvPr/>
      </p:nvGrpSpPr>
      <p:grpSpPr>
        <a:xfrm>
          <a:off x="0" y="0"/>
          <a:ext cx="0" cy="0"/>
          <a:chOff x="0" y="0"/>
          <a:chExt cx="0" cy="0"/>
        </a:xfrm>
      </p:grpSpPr>
      <p:pic>
        <p:nvPicPr>
          <p:cNvPr id="5" name="Billede 4" descr="Et billede, der indeholder Symmetri, design, mønster&#10;&#10;AI-genereret indhold kan være ukorrekt.">
            <a:extLst>
              <a:ext uri="{FF2B5EF4-FFF2-40B4-BE49-F238E27FC236}">
                <a16:creationId xmlns:a16="http://schemas.microsoft.com/office/drawing/2014/main" id="{86C5B7A3-097F-A7DE-C283-521916224972}"/>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11" name="Rektangel 10">
            <a:extLst>
              <a:ext uri="{FF2B5EF4-FFF2-40B4-BE49-F238E27FC236}">
                <a16:creationId xmlns:a16="http://schemas.microsoft.com/office/drawing/2014/main" id="{30C02289-2F0E-032D-3C9A-3534BEAB51B3}"/>
              </a:ext>
            </a:extLst>
          </p:cNvPr>
          <p:cNvSpPr/>
          <p:nvPr/>
        </p:nvSpPr>
        <p:spPr>
          <a:xfrm>
            <a:off x="482600" y="462455"/>
            <a:ext cx="11709400" cy="6395545"/>
          </a:xfrm>
          <a:prstGeom prst="rect">
            <a:avLst/>
          </a:prstGeom>
          <a:solidFill>
            <a:srgbClr val="EB5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dirty="0"/>
          </a:p>
        </p:txBody>
      </p:sp>
      <p:pic>
        <p:nvPicPr>
          <p:cNvPr id="7" name="Grafik 6">
            <a:extLst>
              <a:ext uri="{FF2B5EF4-FFF2-40B4-BE49-F238E27FC236}">
                <a16:creationId xmlns:a16="http://schemas.microsoft.com/office/drawing/2014/main" id="{441DFC31-BE53-E4BF-6C92-7D688B15AA7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6555" y="5971552"/>
            <a:ext cx="2705100" cy="596900"/>
          </a:xfrm>
          <a:prstGeom prst="rect">
            <a:avLst/>
          </a:prstGeom>
        </p:spPr>
      </p:pic>
      <p:pic>
        <p:nvPicPr>
          <p:cNvPr id="6" name="Billede 5" descr="Et billede, der indeholder skærmbillede, Farverigt, lilla/violet&#10;&#10;AI-genereret indhold kan være ukorrekt.">
            <a:extLst>
              <a:ext uri="{FF2B5EF4-FFF2-40B4-BE49-F238E27FC236}">
                <a16:creationId xmlns:a16="http://schemas.microsoft.com/office/drawing/2014/main" id="{55DD1D2C-9B43-CADF-30C9-8E9947F740DF}"/>
              </a:ext>
            </a:extLst>
          </p:cNvPr>
          <p:cNvPicPr>
            <a:picLocks noChangeAspect="1"/>
          </p:cNvPicPr>
          <p:nvPr/>
        </p:nvPicPr>
        <p:blipFill>
          <a:blip r:embed="rId5">
            <a:extLst>
              <a:ext uri="{28A0092B-C50C-407E-A947-70E740481C1C}">
                <a14:useLocalDpi xmlns:a14="http://schemas.microsoft.com/office/drawing/2010/main" val="0"/>
              </a:ext>
            </a:extLst>
          </a:blip>
          <a:srcRect l="57385" t="75636" r="29645" b="5131"/>
          <a:stretch>
            <a:fillRect/>
          </a:stretch>
        </p:blipFill>
        <p:spPr>
          <a:xfrm>
            <a:off x="5962685" y="1415594"/>
            <a:ext cx="3136195" cy="3135323"/>
          </a:xfrm>
          <a:prstGeom prst="rect">
            <a:avLst/>
          </a:prstGeom>
        </p:spPr>
      </p:pic>
      <p:pic>
        <p:nvPicPr>
          <p:cNvPr id="8" name="Billede 7" descr="Et billede, der indeholder skærmbillede, Farverigt, lilla/violet&#10;&#10;AI-genereret indhold kan være ukorrekt.">
            <a:extLst>
              <a:ext uri="{FF2B5EF4-FFF2-40B4-BE49-F238E27FC236}">
                <a16:creationId xmlns:a16="http://schemas.microsoft.com/office/drawing/2014/main" id="{7831CF14-9BC9-954C-AE67-B95A409B643C}"/>
              </a:ext>
            </a:extLst>
          </p:cNvPr>
          <p:cNvPicPr>
            <a:picLocks noChangeAspect="1"/>
          </p:cNvPicPr>
          <p:nvPr/>
        </p:nvPicPr>
        <p:blipFill>
          <a:blip r:embed="rId5">
            <a:extLst>
              <a:ext uri="{28A0092B-C50C-407E-A947-70E740481C1C}">
                <a14:useLocalDpi xmlns:a14="http://schemas.microsoft.com/office/drawing/2010/main" val="0"/>
              </a:ext>
            </a:extLst>
          </a:blip>
          <a:srcRect l="27738" t="75636" r="58365" b="3751"/>
          <a:stretch>
            <a:fillRect/>
          </a:stretch>
        </p:blipFill>
        <p:spPr>
          <a:xfrm>
            <a:off x="8023463" y="2983256"/>
            <a:ext cx="3170818" cy="3170818"/>
          </a:xfrm>
          <a:prstGeom prst="rect">
            <a:avLst/>
          </a:prstGeom>
        </p:spPr>
      </p:pic>
      <p:pic>
        <p:nvPicPr>
          <p:cNvPr id="10" name="Billede 9" descr="Et billede, der indeholder skærmbillede, Farverigt, lilla/violet&#10;&#10;AI-genereret indhold kan være ukorrekt.">
            <a:extLst>
              <a:ext uri="{FF2B5EF4-FFF2-40B4-BE49-F238E27FC236}">
                <a16:creationId xmlns:a16="http://schemas.microsoft.com/office/drawing/2014/main" id="{01103562-BD6A-E7B8-2F80-220201460584}"/>
              </a:ext>
            </a:extLst>
          </p:cNvPr>
          <p:cNvPicPr>
            <a:picLocks noChangeAspect="1"/>
          </p:cNvPicPr>
          <p:nvPr/>
        </p:nvPicPr>
        <p:blipFill>
          <a:blip r:embed="rId5">
            <a:extLst>
              <a:ext uri="{28A0092B-C50C-407E-A947-70E740481C1C}">
                <a14:useLocalDpi xmlns:a14="http://schemas.microsoft.com/office/drawing/2010/main" val="0"/>
              </a:ext>
            </a:extLst>
          </a:blip>
          <a:srcRect l="40709" t="78755" r="42615" b="3380"/>
          <a:stretch>
            <a:fillRect/>
          </a:stretch>
        </p:blipFill>
        <p:spPr>
          <a:xfrm>
            <a:off x="8559057" y="958682"/>
            <a:ext cx="3423026" cy="2472187"/>
          </a:xfrm>
          <a:prstGeom prst="rect">
            <a:avLst/>
          </a:prstGeom>
        </p:spPr>
      </p:pic>
      <p:sp>
        <p:nvSpPr>
          <p:cNvPr id="9" name="Tekstfelt 8">
            <a:extLst>
              <a:ext uri="{FF2B5EF4-FFF2-40B4-BE49-F238E27FC236}">
                <a16:creationId xmlns:a16="http://schemas.microsoft.com/office/drawing/2014/main" id="{1B88553A-98C6-70FB-4EA2-8F3B42D78B09}"/>
              </a:ext>
            </a:extLst>
          </p:cNvPr>
          <p:cNvSpPr txBox="1"/>
          <p:nvPr/>
        </p:nvSpPr>
        <p:spPr>
          <a:xfrm>
            <a:off x="1442601" y="3861048"/>
            <a:ext cx="5136000" cy="1246495"/>
          </a:xfrm>
          <a:prstGeom prst="rect">
            <a:avLst/>
          </a:prstGeom>
          <a:noFill/>
        </p:spPr>
        <p:txBody>
          <a:bodyPr wrap="square" rtlCol="0">
            <a:spAutoFit/>
          </a:bodyPr>
          <a:lstStyle/>
          <a:p>
            <a:r>
              <a:rPr lang="da-DK" sz="2500" dirty="0">
                <a:solidFill>
                  <a:schemeClr val="bg1"/>
                </a:solidFill>
                <a:latin typeface="Klavika Md" panose="02000000000000000000" pitchFamily="2" charset="0"/>
              </a:rPr>
              <a:t>Næste skridt: Arbejdsmiljøgruppen tager de gode pointer med videre.</a:t>
            </a:r>
          </a:p>
          <a:p>
            <a:endParaRPr lang="da-US" sz="2500" dirty="0">
              <a:solidFill>
                <a:schemeClr val="bg1"/>
              </a:solidFill>
              <a:latin typeface="Klavika Md" panose="02000000000000000000" pitchFamily="2" charset="0"/>
            </a:endParaRPr>
          </a:p>
        </p:txBody>
      </p:sp>
      <p:sp>
        <p:nvSpPr>
          <p:cNvPr id="12" name="Titel 1">
            <a:extLst>
              <a:ext uri="{FF2B5EF4-FFF2-40B4-BE49-F238E27FC236}">
                <a16:creationId xmlns:a16="http://schemas.microsoft.com/office/drawing/2014/main" id="{63A1B283-796C-69DE-D888-1CF86571BC92}"/>
              </a:ext>
            </a:extLst>
          </p:cNvPr>
          <p:cNvSpPr>
            <a:spLocks noGrp="1"/>
          </p:cNvSpPr>
          <p:nvPr>
            <p:ph type="ctrTitle"/>
          </p:nvPr>
        </p:nvSpPr>
        <p:spPr>
          <a:xfrm>
            <a:off x="1442600" y="2382107"/>
            <a:ext cx="7962900" cy="1229690"/>
          </a:xfrm>
        </p:spPr>
        <p:txBody>
          <a:bodyPr>
            <a:normAutofit/>
          </a:bodyPr>
          <a:lstStyle/>
          <a:p>
            <a:pPr algn="l"/>
            <a:r>
              <a:rPr lang="da-DK" b="1" dirty="0">
                <a:solidFill>
                  <a:schemeClr val="bg1"/>
                </a:solidFill>
                <a:latin typeface="Klavika Md" panose="02000000000000000000" pitchFamily="2" charset="0"/>
              </a:rPr>
              <a:t>Tak for i dag!</a:t>
            </a:r>
          </a:p>
        </p:txBody>
      </p:sp>
    </p:spTree>
    <p:extLst>
      <p:ext uri="{BB962C8B-B14F-4D97-AF65-F5344CB8AC3E}">
        <p14:creationId xmlns:p14="http://schemas.microsoft.com/office/powerpoint/2010/main" val="3318279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4B9EBFE-A7E5-C603-2909-04E588507A46}"/>
            </a:ext>
          </a:extLst>
        </p:cNvPr>
        <p:cNvGrpSpPr/>
        <p:nvPr/>
      </p:nvGrpSpPr>
      <p:grpSpPr>
        <a:xfrm>
          <a:off x="0" y="0"/>
          <a:ext cx="0" cy="0"/>
          <a:chOff x="0" y="0"/>
          <a:chExt cx="0" cy="0"/>
        </a:xfrm>
      </p:grpSpPr>
      <p:pic>
        <p:nvPicPr>
          <p:cNvPr id="6" name="Billede 5" descr="Et billede, der indeholder Symmetri, design, mønster&#10;&#10;AI-genereret indhold kan være ukorrekt.">
            <a:extLst>
              <a:ext uri="{FF2B5EF4-FFF2-40B4-BE49-F238E27FC236}">
                <a16:creationId xmlns:a16="http://schemas.microsoft.com/office/drawing/2014/main" id="{4F0BC11F-228E-D156-BF73-94338AEC8639}"/>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12" name="Rektangel 11">
            <a:extLst>
              <a:ext uri="{FF2B5EF4-FFF2-40B4-BE49-F238E27FC236}">
                <a16:creationId xmlns:a16="http://schemas.microsoft.com/office/drawing/2014/main" id="{5BCC67B9-97BB-295B-4879-D6A311A3D24B}"/>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3" name="Billede 12" descr="Et billede, der indeholder sort, mørke, sort-hvid&#10;&#10;Indhold genereret af kunstig intelligens kan være forkert.">
            <a:extLst>
              <a:ext uri="{FF2B5EF4-FFF2-40B4-BE49-F238E27FC236}">
                <a16:creationId xmlns:a16="http://schemas.microsoft.com/office/drawing/2014/main" id="{AE3A7506-2E80-354B-A337-4126D7FD4FDD}"/>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E9980EFA-25A9-A0B8-B835-1ABC1F2FEF99}"/>
              </a:ext>
            </a:extLst>
          </p:cNvPr>
          <p:cNvSpPr>
            <a:spLocks noGrp="1"/>
          </p:cNvSpPr>
          <p:nvPr>
            <p:ph type="sldNum" sz="quarter" idx="12"/>
          </p:nvPr>
        </p:nvSpPr>
        <p:spPr/>
        <p:txBody>
          <a:bodyPr/>
          <a:lstStyle/>
          <a:p>
            <a:fld id="{2A710F0F-0A71-6A48-AAD6-EB3A077EE618}" type="slidenum">
              <a:rPr lang="da-DK" smtClean="0"/>
              <a:t>13</a:t>
            </a:fld>
            <a:endParaRPr lang="da-DK"/>
          </a:p>
        </p:txBody>
      </p:sp>
      <p:sp>
        <p:nvSpPr>
          <p:cNvPr id="10" name="Titel 2">
            <a:extLst>
              <a:ext uri="{FF2B5EF4-FFF2-40B4-BE49-F238E27FC236}">
                <a16:creationId xmlns:a16="http://schemas.microsoft.com/office/drawing/2014/main" id="{9673A671-76C1-6842-5C6B-36DC854799AC}"/>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Få mere inspiration til forebyggelse og håndtering af digital chikane </a:t>
            </a:r>
          </a:p>
        </p:txBody>
      </p:sp>
      <p:sp>
        <p:nvSpPr>
          <p:cNvPr id="5" name="Pladsholder til indhold 1">
            <a:extLst>
              <a:ext uri="{FF2B5EF4-FFF2-40B4-BE49-F238E27FC236}">
                <a16:creationId xmlns:a16="http://schemas.microsoft.com/office/drawing/2014/main" id="{3F9B335E-BFB3-B289-85B2-2A0CFC0370E2}"/>
              </a:ext>
            </a:extLst>
          </p:cNvPr>
          <p:cNvSpPr txBox="1">
            <a:spLocks/>
          </p:cNvSpPr>
          <p:nvPr/>
        </p:nvSpPr>
        <p:spPr>
          <a:xfrm>
            <a:off x="960000" y="2288080"/>
            <a:ext cx="10272000" cy="38884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000" dirty="0">
                <a:latin typeface="Klavika Lt" panose="02000000000000000000" pitchFamily="2" charset="0"/>
              </a:rPr>
              <a:t>På </a:t>
            </a:r>
            <a:r>
              <a:rPr lang="da-DK" sz="2000" dirty="0">
                <a:latin typeface="Klavika Lt" panose="02000000000000000000" pitchFamily="2" charset="0"/>
                <a:hlinkClick r:id="rId5"/>
              </a:rPr>
              <a:t>www.godtarbejdsmiljø.dk/digitalchikane</a:t>
            </a:r>
            <a:r>
              <a:rPr lang="da-DK" sz="2000" dirty="0">
                <a:latin typeface="Klavika Lt" panose="02000000000000000000" pitchFamily="2" charset="0"/>
              </a:rPr>
              <a:t> kan I læse meget mere om – og få inspiration til – hvordan I sætter forebyggelsen i system, og hvordan I sikrer en hurtig og effektiv respons, hvis en medarbejder rammes af digital chikane.</a:t>
            </a:r>
            <a:br>
              <a:rPr lang="da-DK" sz="2000" dirty="0">
                <a:latin typeface="Klavika Lt" panose="02000000000000000000" pitchFamily="2" charset="0"/>
              </a:rPr>
            </a:br>
            <a:br>
              <a:rPr lang="da-DK" sz="2000" dirty="0">
                <a:latin typeface="Klavika Lt" panose="02000000000000000000" pitchFamily="2" charset="0"/>
              </a:rPr>
            </a:br>
            <a:r>
              <a:rPr lang="da-DK" sz="2000" dirty="0">
                <a:latin typeface="Klavika Lt" panose="02000000000000000000" pitchFamily="2" charset="0"/>
              </a:rPr>
              <a:t>Der findes også en faciliteringsfilm, som kan hjælpe jer med at sætte rammen for dialogen, og en PowerPoint-præsentation, som I kan bruge til at tale mere om, hvad digital chikane er.</a:t>
            </a:r>
            <a:br>
              <a:rPr lang="da-DK" sz="2000" dirty="0">
                <a:latin typeface="Klavika Lt" panose="02000000000000000000" pitchFamily="2" charset="0"/>
              </a:rPr>
            </a:br>
            <a:br>
              <a:rPr lang="da-DK" sz="2000" dirty="0">
                <a:latin typeface="Klavika Lt" panose="02000000000000000000" pitchFamily="2" charset="0"/>
              </a:rPr>
            </a:br>
            <a:r>
              <a:rPr lang="da-DK" sz="2000" dirty="0">
                <a:latin typeface="Klavika Lt" panose="02000000000000000000" pitchFamily="2" charset="0"/>
              </a:rPr>
              <a:t>I finder begge dele her: </a:t>
            </a:r>
            <a:r>
              <a:rPr lang="da-DK" sz="2000" dirty="0">
                <a:latin typeface="Klavika Lt" panose="02000000000000000000" pitchFamily="2" charset="0"/>
                <a:hlinkClick r:id="rId6"/>
              </a:rPr>
              <a:t>Faciliteringsfilm og PowerPoint: Digital chikane</a:t>
            </a:r>
            <a:endParaRPr lang="da-DK" sz="2000" dirty="0">
              <a:latin typeface="Klavika Lt" panose="02000000000000000000" pitchFamily="2" charset="0"/>
            </a:endParaRPr>
          </a:p>
          <a:p>
            <a:pPr marL="0" indent="0">
              <a:buNone/>
            </a:pPr>
            <a:endParaRPr lang="da-DK" sz="2000" dirty="0">
              <a:latin typeface="Klavika Lt" panose="02000000000000000000" pitchFamily="2" charset="0"/>
            </a:endParaRPr>
          </a:p>
        </p:txBody>
      </p:sp>
    </p:spTree>
    <p:extLst>
      <p:ext uri="{BB962C8B-B14F-4D97-AF65-F5344CB8AC3E}">
        <p14:creationId xmlns:p14="http://schemas.microsoft.com/office/powerpoint/2010/main" val="114950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0511678-A2AA-586E-6968-9B3661830254}"/>
            </a:ext>
          </a:extLst>
        </p:cNvPr>
        <p:cNvGrpSpPr/>
        <p:nvPr/>
      </p:nvGrpSpPr>
      <p:grpSpPr>
        <a:xfrm>
          <a:off x="0" y="0"/>
          <a:ext cx="0" cy="0"/>
          <a:chOff x="0" y="0"/>
          <a:chExt cx="0" cy="0"/>
        </a:xfrm>
      </p:grpSpPr>
      <p:pic>
        <p:nvPicPr>
          <p:cNvPr id="6" name="Billede 5" descr="Et billede, der indeholder Symmetri, design, mønster&#10;&#10;AI-genereret indhold kan være ukorrekt.">
            <a:extLst>
              <a:ext uri="{FF2B5EF4-FFF2-40B4-BE49-F238E27FC236}">
                <a16:creationId xmlns:a16="http://schemas.microsoft.com/office/drawing/2014/main" id="{8C2FCD15-5525-E2B5-9EC4-CD758E1FA41F}"/>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15" name="Rektangel 14">
            <a:extLst>
              <a:ext uri="{FF2B5EF4-FFF2-40B4-BE49-F238E27FC236}">
                <a16:creationId xmlns:a16="http://schemas.microsoft.com/office/drawing/2014/main" id="{79DCEA64-1AB6-DC1B-B14C-C85E41F78DA0}"/>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6" name="Billede 15" descr="Et billede, der indeholder sort, mørke, sort-hvid&#10;&#10;Indhold genereret af kunstig intelligens kan være forkert.">
            <a:extLst>
              <a:ext uri="{FF2B5EF4-FFF2-40B4-BE49-F238E27FC236}">
                <a16:creationId xmlns:a16="http://schemas.microsoft.com/office/drawing/2014/main" id="{0AB6B10B-2D38-9C18-FDF4-B31869153339}"/>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FF86C571-A307-C840-9148-87C3F4A096BB}"/>
              </a:ext>
            </a:extLst>
          </p:cNvPr>
          <p:cNvSpPr>
            <a:spLocks noGrp="1"/>
          </p:cNvSpPr>
          <p:nvPr>
            <p:ph type="sldNum" sz="quarter" idx="12"/>
          </p:nvPr>
        </p:nvSpPr>
        <p:spPr/>
        <p:txBody>
          <a:bodyPr/>
          <a:lstStyle/>
          <a:p>
            <a:fld id="{2A710F0F-0A71-6A48-AAD6-EB3A077EE618}" type="slidenum">
              <a:rPr lang="da-DK" smtClean="0"/>
              <a:t>14</a:t>
            </a:fld>
            <a:endParaRPr lang="da-DK"/>
          </a:p>
        </p:txBody>
      </p:sp>
      <p:sp>
        <p:nvSpPr>
          <p:cNvPr id="10" name="Titel 2">
            <a:extLst>
              <a:ext uri="{FF2B5EF4-FFF2-40B4-BE49-F238E27FC236}">
                <a16:creationId xmlns:a16="http://schemas.microsoft.com/office/drawing/2014/main" id="{B9B90E6F-7A06-FFAB-5048-BB022FE10C25}"/>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Få mere inspiration til forebyggelse og håndtering af digital chikane </a:t>
            </a:r>
          </a:p>
        </p:txBody>
      </p:sp>
      <p:sp>
        <p:nvSpPr>
          <p:cNvPr id="5" name="Pladsholder til indhold 1">
            <a:extLst>
              <a:ext uri="{FF2B5EF4-FFF2-40B4-BE49-F238E27FC236}">
                <a16:creationId xmlns:a16="http://schemas.microsoft.com/office/drawing/2014/main" id="{64A616E4-63B7-E911-5C34-9C6DE08B6FBE}"/>
              </a:ext>
            </a:extLst>
          </p:cNvPr>
          <p:cNvSpPr txBox="1">
            <a:spLocks/>
          </p:cNvSpPr>
          <p:nvPr/>
        </p:nvSpPr>
        <p:spPr>
          <a:xfrm>
            <a:off x="960000" y="2204865"/>
            <a:ext cx="6742699" cy="38884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000" dirty="0">
                <a:latin typeface="Klavika Lt" panose="02000000000000000000" pitchFamily="2" charset="0"/>
              </a:rPr>
              <a:t>Materialet her bygger BFA’s </a:t>
            </a:r>
            <a:r>
              <a:rPr lang="da-DK" sz="2000" dirty="0" err="1">
                <a:latin typeface="Klavika Lt" panose="02000000000000000000" pitchFamily="2" charset="0"/>
              </a:rPr>
              <a:t>faktakort</a:t>
            </a:r>
            <a:r>
              <a:rPr lang="da-DK" sz="2000" dirty="0">
                <a:latin typeface="Klavika Lt" panose="02000000000000000000" pitchFamily="2" charset="0"/>
              </a:rPr>
              <a:t>, som har til formål at hjælpe personalegruppen på arbejdspladser med at sætte gang i dialogen om digital chikane på arbejdspladsen.</a:t>
            </a:r>
          </a:p>
          <a:p>
            <a:pPr marL="0" indent="0">
              <a:buNone/>
            </a:pPr>
            <a:endParaRPr lang="da-DK" sz="2000" dirty="0">
              <a:latin typeface="Klavika Lt" panose="02000000000000000000" pitchFamily="2" charset="0"/>
            </a:endParaRPr>
          </a:p>
          <a:p>
            <a:pPr marL="0" indent="0">
              <a:buNone/>
            </a:pPr>
            <a:r>
              <a:rPr lang="da-DK" sz="2000" dirty="0">
                <a:latin typeface="Klavika Lt" panose="02000000000000000000" pitchFamily="2" charset="0"/>
              </a:rPr>
              <a:t>Der findes også to </a:t>
            </a:r>
            <a:r>
              <a:rPr lang="da-DK" sz="2000" dirty="0" err="1">
                <a:latin typeface="Klavika Lt" panose="02000000000000000000" pitchFamily="2" charset="0"/>
              </a:rPr>
              <a:t>faktakort</a:t>
            </a:r>
            <a:r>
              <a:rPr lang="da-DK" sz="2000" dirty="0">
                <a:latin typeface="Klavika Lt" panose="02000000000000000000" pitchFamily="2" charset="0"/>
              </a:rPr>
              <a:t> målrettet arbejdsmiljøgruppen, som tager sigte på de spørgsmål, der handler om lovgivning og anmeldelse af digital chikane.</a:t>
            </a:r>
          </a:p>
        </p:txBody>
      </p:sp>
      <p:pic>
        <p:nvPicPr>
          <p:cNvPr id="8" name="Billede 7">
            <a:extLst>
              <a:ext uri="{FF2B5EF4-FFF2-40B4-BE49-F238E27FC236}">
                <a16:creationId xmlns:a16="http://schemas.microsoft.com/office/drawing/2014/main" id="{F75B6072-FE09-6F16-8A00-81B5D79CC7D3}"/>
              </a:ext>
            </a:extLst>
          </p:cNvPr>
          <p:cNvPicPr>
            <a:picLocks noChangeAspect="1"/>
          </p:cNvPicPr>
          <p:nvPr/>
        </p:nvPicPr>
        <p:blipFill>
          <a:blip r:embed="rId5"/>
          <a:stretch>
            <a:fillRect/>
          </a:stretch>
        </p:blipFill>
        <p:spPr>
          <a:xfrm>
            <a:off x="8077527" y="1693112"/>
            <a:ext cx="2835320" cy="1998668"/>
          </a:xfrm>
          <a:prstGeom prst="rect">
            <a:avLst/>
          </a:prstGeom>
        </p:spPr>
      </p:pic>
      <p:pic>
        <p:nvPicPr>
          <p:cNvPr id="9" name="Billede 8">
            <a:extLst>
              <a:ext uri="{FF2B5EF4-FFF2-40B4-BE49-F238E27FC236}">
                <a16:creationId xmlns:a16="http://schemas.microsoft.com/office/drawing/2014/main" id="{1D30B7C1-D651-A411-C644-750C92634D7E}"/>
              </a:ext>
            </a:extLst>
          </p:cNvPr>
          <p:cNvPicPr>
            <a:picLocks noChangeAspect="1"/>
          </p:cNvPicPr>
          <p:nvPr/>
        </p:nvPicPr>
        <p:blipFill>
          <a:blip r:embed="rId6"/>
          <a:stretch>
            <a:fillRect/>
          </a:stretch>
        </p:blipFill>
        <p:spPr>
          <a:xfrm>
            <a:off x="8502828" y="2692446"/>
            <a:ext cx="2831744" cy="1998668"/>
          </a:xfrm>
          <a:prstGeom prst="rect">
            <a:avLst/>
          </a:prstGeom>
        </p:spPr>
      </p:pic>
      <p:sp>
        <p:nvSpPr>
          <p:cNvPr id="11" name="Tekstfelt 10">
            <a:extLst>
              <a:ext uri="{FF2B5EF4-FFF2-40B4-BE49-F238E27FC236}">
                <a16:creationId xmlns:a16="http://schemas.microsoft.com/office/drawing/2014/main" id="{01CCC77B-A1A3-B9BD-8869-0003CFFA8440}"/>
              </a:ext>
            </a:extLst>
          </p:cNvPr>
          <p:cNvSpPr txBox="1"/>
          <p:nvPr/>
        </p:nvSpPr>
        <p:spPr>
          <a:xfrm>
            <a:off x="960000" y="4952155"/>
            <a:ext cx="9098400" cy="1015663"/>
          </a:xfrm>
          <a:prstGeom prst="rect">
            <a:avLst/>
          </a:prstGeom>
          <a:noFill/>
        </p:spPr>
        <p:txBody>
          <a:bodyPr wrap="square" rtlCol="0">
            <a:spAutoFit/>
          </a:bodyPr>
          <a:lstStyle/>
          <a:p>
            <a:r>
              <a:rPr lang="da-DK" sz="2000" dirty="0" err="1">
                <a:latin typeface="Klavika Lt" panose="02000000000000000000" pitchFamily="2" charset="0"/>
              </a:rPr>
              <a:t>Faktakortene</a:t>
            </a:r>
            <a:r>
              <a:rPr lang="da-DK" sz="2000" dirty="0">
                <a:latin typeface="Klavika Lt" panose="02000000000000000000" pitchFamily="2" charset="0"/>
              </a:rPr>
              <a:t> er udviklet af BFA i samarbejde med Arbejdstilsynet og kan hentes her:</a:t>
            </a:r>
          </a:p>
          <a:p>
            <a:endParaRPr lang="da-DK" sz="2000" dirty="0">
              <a:latin typeface="Klavika Lt" panose="02000000000000000000" pitchFamily="2" charset="0"/>
            </a:endParaRPr>
          </a:p>
          <a:p>
            <a:r>
              <a:rPr lang="da-DK" sz="2000" dirty="0">
                <a:latin typeface="Klavika Lt" panose="02000000000000000000" pitchFamily="2" charset="0"/>
                <a:hlinkClick r:id="rId7"/>
              </a:rPr>
              <a:t>Faktakort om digital chikane</a:t>
            </a:r>
            <a:endParaRPr lang="da-DK" sz="2000" dirty="0">
              <a:latin typeface="Klavika Lt" panose="02000000000000000000" pitchFamily="2" charset="0"/>
            </a:endParaRPr>
          </a:p>
        </p:txBody>
      </p:sp>
    </p:spTree>
    <p:extLst>
      <p:ext uri="{BB962C8B-B14F-4D97-AF65-F5344CB8AC3E}">
        <p14:creationId xmlns:p14="http://schemas.microsoft.com/office/powerpoint/2010/main" val="387046843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0" id="{C3DD7B4C-0770-4441-A204-A0551DC77235}" vid="{364202E2-F17B-E84D-8349-AAD7D957B55F}"/>
    </a:ext>
  </a:extLst>
</a:theme>
</file>

<file path=ppt/theme/theme2.xml><?xml version="1.0" encoding="utf-8"?>
<a:theme xmlns:a="http://schemas.openxmlformats.org/drawingml/2006/main" name="1_Custom Design">
  <a:themeElements>
    <a:clrScheme name="Besøgsteam farvepalette">
      <a:dk1>
        <a:sysClr val="windowText" lastClr="000000"/>
      </a:dk1>
      <a:lt1>
        <a:sysClr val="window" lastClr="FFFFFF"/>
      </a:lt1>
      <a:dk2>
        <a:srgbClr val="3C6E87"/>
      </a:dk2>
      <a:lt2>
        <a:srgbClr val="F2F2F2"/>
      </a:lt2>
      <a:accent1>
        <a:srgbClr val="3C6E87"/>
      </a:accent1>
      <a:accent2>
        <a:srgbClr val="01A0A4"/>
      </a:accent2>
      <a:accent3>
        <a:srgbClr val="96C31E"/>
      </a:accent3>
      <a:accent4>
        <a:srgbClr val="95CDDC"/>
      </a:accent4>
      <a:accent5>
        <a:srgbClr val="D3D2BE"/>
      </a:accent5>
      <a:accent6>
        <a:srgbClr val="FFE264"/>
      </a:accent6>
      <a:hlink>
        <a:srgbClr val="EB5A0B"/>
      </a:hlink>
      <a:folHlink>
        <a:srgbClr val="F59B00"/>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0" id="{C3DD7B4C-0770-4441-A204-A0551DC77235}" vid="{6952F667-9BC4-A546-AF34-1217D7C49CAD}"/>
    </a:ext>
  </a:extLst>
</a:theme>
</file>

<file path=ppt/theme/theme3.xml><?xml version="1.0" encoding="utf-8"?>
<a:theme xmlns:a="http://schemas.openxmlformats.org/drawingml/2006/main" name="2_Custom Design">
  <a:themeElements>
    <a:clrScheme name="Besøgsteam farvepalette">
      <a:dk1>
        <a:sysClr val="windowText" lastClr="000000"/>
      </a:dk1>
      <a:lt1>
        <a:sysClr val="window" lastClr="FFFFFF"/>
      </a:lt1>
      <a:dk2>
        <a:srgbClr val="3C6E87"/>
      </a:dk2>
      <a:lt2>
        <a:srgbClr val="F2F2F2"/>
      </a:lt2>
      <a:accent1>
        <a:srgbClr val="3C6E87"/>
      </a:accent1>
      <a:accent2>
        <a:srgbClr val="01A0A4"/>
      </a:accent2>
      <a:accent3>
        <a:srgbClr val="96C31E"/>
      </a:accent3>
      <a:accent4>
        <a:srgbClr val="95CDDC"/>
      </a:accent4>
      <a:accent5>
        <a:srgbClr val="D3D2BE"/>
      </a:accent5>
      <a:accent6>
        <a:srgbClr val="FFE264"/>
      </a:accent6>
      <a:hlink>
        <a:srgbClr val="EB5A0B"/>
      </a:hlink>
      <a:folHlink>
        <a:srgbClr val="F59B00"/>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0" id="{C3DD7B4C-0770-4441-A204-A0551DC77235}" vid="{53BD649E-FAC4-664A-A83B-8B41492A9843}"/>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FCD202172A6954408F5BE23ABD884B73" ma:contentTypeVersion="16" ma:contentTypeDescription="Opret et nyt dokument." ma:contentTypeScope="" ma:versionID="0267e56b263dde5279ca1b9377d9104f">
  <xsd:schema xmlns:xsd="http://www.w3.org/2001/XMLSchema" xmlns:xs="http://www.w3.org/2001/XMLSchema" xmlns:p="http://schemas.microsoft.com/office/2006/metadata/properties" xmlns:ns2="92ecdea6-df05-4245-ad13-a4e077775315" xmlns:ns3="f614753d-56ab-4c42-bab7-4ccb035b48f7" targetNamespace="http://schemas.microsoft.com/office/2006/metadata/properties" ma:root="true" ma:fieldsID="21fd300d26e6f52c7d31ab7e286cd44d" ns2:_="" ns3:_="">
    <xsd:import namespace="92ecdea6-df05-4245-ad13-a4e077775315"/>
    <xsd:import namespace="f614753d-56ab-4c42-bab7-4ccb035b48f7"/>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OCR"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ecdea6-df05-4245-ad13-a4e0777753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ledmærker" ma:readOnly="false" ma:fieldId="{5cf76f15-5ced-4ddc-b409-7134ff3c332f}" ma:taxonomyMulti="true" ma:sspId="b059fb8e-7674-4007-8b0c-c8fa4fecaf58"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Location" ma:index="17" nillable="true" ma:displayName="Location" ma:descrip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14753d-56ab-4c42-bab7-4ccb035b48f7"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3d46600-f5e4-4530-b8c3-cef917336838}" ma:internalName="TaxCatchAll" ma:showField="CatchAllData" ma:web="f614753d-56ab-4c42-bab7-4ccb035b48f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614753d-56ab-4c42-bab7-4ccb035b48f7" xsi:nil="true"/>
    <lcf76f155ced4ddcb4097134ff3c332f xmlns="92ecdea6-df05-4245-ad13-a4e07777531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161D119-468F-494C-A5DD-E1454B40D1A4}">
  <ds:schemaRefs>
    <ds:schemaRef ds:uri="http://schemas.microsoft.com/sharepoint/v3/contenttype/forms"/>
  </ds:schemaRefs>
</ds:datastoreItem>
</file>

<file path=customXml/itemProps2.xml><?xml version="1.0" encoding="utf-8"?>
<ds:datastoreItem xmlns:ds="http://schemas.openxmlformats.org/officeDocument/2006/customXml" ds:itemID="{51F55EA0-CC46-4AEA-B4F3-42F160184A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ecdea6-df05-4245-ad13-a4e077775315"/>
    <ds:schemaRef ds:uri="f614753d-56ab-4c42-bab7-4ccb035b48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90E049C-A9AF-4684-BFD1-652CE6080942}">
  <ds:schemaRefs>
    <ds:schemaRef ds:uri="http://purl.org/dc/dcmitype/"/>
    <ds:schemaRef ds:uri="http://schemas.microsoft.com/office/infopath/2007/PartnerControls"/>
    <ds:schemaRef ds:uri="92ecdea6-df05-4245-ad13-a4e077775315"/>
    <ds:schemaRef ds:uri="http://schemas.microsoft.com/office/2006/documentManagement/types"/>
    <ds:schemaRef ds:uri="http://www.w3.org/XML/1998/namespace"/>
    <ds:schemaRef ds:uri="http://purl.org/dc/terms/"/>
    <ds:schemaRef ds:uri="http://schemas.microsoft.com/office/2006/metadata/properties"/>
    <ds:schemaRef ds:uri="http://purl.org/dc/elements/1.1/"/>
    <ds:schemaRef ds:uri="f614753d-56ab-4c42-bab7-4ccb035b48f7"/>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Office-tema</Template>
  <TotalTime>4127</TotalTime>
  <Words>2458</Words>
  <Application>Microsoft Macintosh PowerPoint</Application>
  <PresentationFormat>Widescreen</PresentationFormat>
  <Paragraphs>183</Paragraphs>
  <Slides>14</Slides>
  <Notes>14</Notes>
  <HiddenSlides>2</HiddenSlides>
  <MMClips>0</MMClips>
  <ScaleCrop>false</ScaleCrop>
  <HeadingPairs>
    <vt:vector size="6" baseType="variant">
      <vt:variant>
        <vt:lpstr>Benyttede skrifttyper</vt:lpstr>
      </vt:variant>
      <vt:variant>
        <vt:i4>6</vt:i4>
      </vt:variant>
      <vt:variant>
        <vt:lpstr>Tema</vt:lpstr>
      </vt:variant>
      <vt:variant>
        <vt:i4>3</vt:i4>
      </vt:variant>
      <vt:variant>
        <vt:lpstr>Slidetitler</vt:lpstr>
      </vt:variant>
      <vt:variant>
        <vt:i4>14</vt:i4>
      </vt:variant>
    </vt:vector>
  </HeadingPairs>
  <TitlesOfParts>
    <vt:vector size="23" baseType="lpstr">
      <vt:lpstr>Arial</vt:lpstr>
      <vt:lpstr>Calibri</vt:lpstr>
      <vt:lpstr>Calibri Light</vt:lpstr>
      <vt:lpstr>Klavika Bd</vt:lpstr>
      <vt:lpstr>Klavika Lt</vt:lpstr>
      <vt:lpstr>Klavika Md</vt:lpstr>
      <vt:lpstr>Office-tema</vt:lpstr>
      <vt:lpstr>1_Custom Design</vt:lpstr>
      <vt:lpstr>2_Custom Design</vt:lpstr>
      <vt:lpstr>Digital chikane skal forebygges og håndteres</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Tak for i dag!</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Catharina Evald Måseidvåg</dc:creator>
  <cp:lastModifiedBy>Katrine Brødsgaard</cp:lastModifiedBy>
  <cp:revision>3</cp:revision>
  <dcterms:created xsi:type="dcterms:W3CDTF">2025-12-11T11:35:33Z</dcterms:created>
  <dcterms:modified xsi:type="dcterms:W3CDTF">2026-09-14T13:39:43Z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0x010100FCD202172A6954408F5BE23ABD884B73</vt:lpwstr>
  </property>
  <property fmtid="{D5CDD505-2E9C-101B-9397-08002B2CF9AE}" pid="3" name="MediaServiceImageTags">
    <vt:lpwstr/>
  </property>
</Properties>
</file>