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4" r:id="rId7"/>
    <p:sldId id="263" r:id="rId8"/>
    <p:sldId id="262" r:id="rId9"/>
  </p:sldIdLst>
  <p:sldSz cx="12192000" cy="6858000"/>
  <p:notesSz cx="6797675" cy="992822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58E14-23EC-4C25-974C-48FA83988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978408"/>
            <a:ext cx="5021183" cy="5074226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FEDD4-20A1-49F6-9E3E-0B26B426BB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2167" y="3602038"/>
            <a:ext cx="5021183" cy="224458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22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0A32F-E6F3-4C2E-B9E3-E47868E42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A473-D82F-4EFF-9DF7-AE6D83C51288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06724-A87A-4231-BFD9-277482AF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0D1AF-36B8-4BB8-BD6A-71194F7B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FF94B3-6D3E-44FE-BB02-A9027C000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073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F6B8E-1D8E-4105-9BBB-D53AD24B7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825530-6629-4FEA-9670-EB21A2F5B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64C7A-A73F-46F5-BC33-696671DAE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2F1F0-FE2D-4C1C-B320-8CB9BE735F0F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B3CC0-B649-4509-A4B6-DF9D20EFA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ECCCA-3F2A-46F3-BF45-7C862FF1D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187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7BD47B-C187-494C-812F-46BE0040B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7995"/>
          </a:xfrm>
          <a:prstGeom prst="rect">
            <a:avLst/>
          </a:prstGeom>
          <a:solidFill>
            <a:schemeClr val="bg2">
              <a:lumMod val="9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50133B-2446-4168-AA17-653891066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62168" y="996791"/>
            <a:ext cx="5011962" cy="49569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06A9AD-2756-4C51-A958-6756301EB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7870" y="996791"/>
            <a:ext cx="5021183" cy="4956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2995D-CCEA-43AF-973B-8B6B56A56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B96C-10FD-4EBC-9029-9652B7535D02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029CF-BA62-4CCD-956E-FFA0B37B8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E0B3D-96AB-41B3-ABDD-5B0DE863D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18136A-0796-46EB-89BB-4C73C0258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01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3D8A-C68D-4CF9-9D15-3E09BCC09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4D94C-E537-4FF3-AAF8-A85F05C31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4B1D4-6731-4993-8609-16C1D3327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8474-CC00-4A95-9D50-A41C12D1EEC4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B7BBD-CEEB-4256-84B2-6D907E118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2A8B7-F430-4F4A-BB63-481F51E58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858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BAC1C-A332-4BA5-8C9C-FE0396C81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056" cy="4870974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8D137-710E-4125-B5E9-F63E7F1C9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7" y="3566639"/>
            <a:ext cx="5021183" cy="2279979"/>
          </a:xfrm>
        </p:spPr>
        <p:txBody>
          <a:bodyPr anchor="b">
            <a:normAutofit/>
          </a:bodyPr>
          <a:lstStyle>
            <a:lvl1pPr marL="0" indent="0">
              <a:buNone/>
              <a:defRPr sz="22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480C5-E9A6-425E-B050-03E444BE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8C8B4-7FBB-408F-BDB9-F0496874AFB2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B4831-6C0B-4E0B-A341-91E4C5D36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11EE6-252D-46DD-94DF-C42657EF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714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04B06-C54A-4B7B-B6D1-436428EAF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52076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23919-9A2F-4D97-8F31-6E35BD5975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63049" y="969264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DA345-F684-4BAA-A22C-E725B3A60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63049" y="3621849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99C52-9753-45D8-9646-CF31BB015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EE20-A5E2-47D3-8F6D-A2BA7AB2E093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95E57-622C-4199-940E-F5462E1AC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B7592-00E8-41EF-B749-2A5EA8E46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77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F4AA536-072F-4374-926E-17E038EC7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7995"/>
          </a:xfrm>
          <a:prstGeom prst="rect">
            <a:avLst/>
          </a:prstGeom>
          <a:solidFill>
            <a:schemeClr val="bg2">
              <a:lumMod val="9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291277-967B-4176-B40B-9EC360626994}"/>
              </a:ext>
            </a:extLst>
          </p:cNvPr>
          <p:cNvSpPr/>
          <p:nvPr/>
        </p:nvSpPr>
        <p:spPr>
          <a:xfrm>
            <a:off x="517869" y="508090"/>
            <a:ext cx="1115568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11C00-F7CB-4484-807A-D12745CD3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9" y="978119"/>
            <a:ext cx="11165481" cy="1073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AAA6E-E243-48B3-9585-3C1420B3E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7870" y="2178908"/>
            <a:ext cx="5020056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D01B8-0F2E-41A4-B21C-334393F6A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7870" y="2876085"/>
            <a:ext cx="5020056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89B23F-3E60-415A-9CE7-0928B5CFB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2168" y="2178908"/>
            <a:ext cx="5021182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223446-0CDC-402B-8D71-D9D29F6DF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62168" y="2876085"/>
            <a:ext cx="5021182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2B77D3-C6EC-4FFD-9E10-24E1AC542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70" y="6420414"/>
            <a:ext cx="2743200" cy="365125"/>
          </a:xfrm>
        </p:spPr>
        <p:txBody>
          <a:bodyPr/>
          <a:lstStyle/>
          <a:p>
            <a:fld id="{3382CF99-132F-413F-B7EF-71A5C33F2ED6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9DF31B-BD07-4DC2-95C2-B77E51AA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54CE5A-3A0A-4AAB-81D2-F1C20636E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11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16B8-52AB-412B-BBE7-B6BE698FA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F779C3-9D19-467E-A5D2-0920834D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AE06-98E0-4D9F-A059-92C3548821BB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72BB4-C8D8-4F74-9677-5AC979932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6B49B8-779F-4492-ABD9-96F0D042A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859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B976BF-9339-48D6-881A-280D15492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00CA-3DDC-4705-B840-978EF5EA0707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77605-C9C8-432E-9662-D7D410B15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2432B6-4A12-46EF-98A7-B5D50BD51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523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F191C-AF68-4230-A7B2-F8F07B486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F9F11-5FCF-4D7E-BA51-38CB84277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182" y="987423"/>
            <a:ext cx="502094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3B519B-06C0-41BC-95FB-FB1FE4363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61038"/>
            <a:ext cx="5020948" cy="2507949"/>
          </a:xfrm>
        </p:spPr>
        <p:txBody>
          <a:bodyPr>
            <a:normAutofit/>
          </a:bodyPr>
          <a:lstStyle>
            <a:lvl1pPr marL="0" indent="0">
              <a:buNone/>
              <a:defRPr sz="24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8B70C-015C-4832-AFF6-D033E0227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6D49-0BBA-4C5A-AD96-6448CA63451A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F1A6FB-8C14-46D1-90A5-0FF11DE78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2C585-6FA1-4E94-9C1C-A1DEDE551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984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98B43-D1CE-43F4-A367-EF1FE968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B73978-8CDF-4C0E-ABA1-7291A0347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62168" y="987425"/>
            <a:ext cx="502700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BECC62-ED45-451E-BEC5-A03C6A554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40442"/>
            <a:ext cx="5020948" cy="2528545"/>
          </a:xfrm>
        </p:spPr>
        <p:txBody>
          <a:bodyPr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A7A86-B983-4315-9312-936B4FCF7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B293-A316-472D-A8B4-6947CF1A12B7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2E88C0-25A5-46F9-AB35-EAD50E6B9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F9EA8-45AD-478E-8606-9328245BC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51E4AC6-B446-4768-97EF-CA4B8261433B}"/>
              </a:ext>
            </a:extLst>
          </p:cNvPr>
          <p:cNvCxnSpPr>
            <a:cxnSpLocks/>
          </p:cNvCxnSpPr>
          <p:nvPr/>
        </p:nvCxnSpPr>
        <p:spPr>
          <a:xfrm>
            <a:off x="11689174" y="2172428"/>
            <a:ext cx="0" cy="3354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720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61AD20-E240-4E6F-AF91-689F7AEEE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78801-35D1-4C19-BC2B-EAC7EE917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8" y="969264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82A45-C5B9-4575-8E28-A35767B4D7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7870" y="64204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734BCCD4-CEB1-405B-A443-DD9CBCBEA552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D0933-AA03-4018-8E37-004CFB9F61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7870" y="9771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F282A-DF4A-4A2D-9672-8F0F770A3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4317" y="6420414"/>
            <a:ext cx="637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FDF98CC-160E-494C-8C3C-8CDC5FA257DE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E57300-C7FF-4578-99A0-42B0295B123C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991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56C5C09-0043-4549-B800-2101B70D6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7E2F724-2FB3-4D1D-A730-739B8654C0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En farvet let pære med firma ikoner">
            <a:extLst>
              <a:ext uri="{FF2B5EF4-FFF2-40B4-BE49-F238E27FC236}">
                <a16:creationId xmlns:a16="http://schemas.microsoft.com/office/drawing/2014/main" id="{09D0A740-27E8-7C7D-7799-2F7D1C4402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1465" b="8178"/>
          <a:stretch/>
        </p:blipFill>
        <p:spPr>
          <a:xfrm>
            <a:off x="-2" y="-2"/>
            <a:ext cx="12192001" cy="6858001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5258519-0DB0-F1CB-A165-32D9147148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978408"/>
            <a:ext cx="5021182" cy="2334248"/>
          </a:xfrm>
        </p:spPr>
        <p:txBody>
          <a:bodyPr anchor="t">
            <a:noAutofit/>
          </a:bodyPr>
          <a:lstStyle/>
          <a:p>
            <a:r>
              <a:rPr lang="da-DK" sz="4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Husk arbejdsmiljøet, når I tager teknologi i brug</a:t>
            </a:r>
            <a:endParaRPr lang="da-DK" sz="4000" dirty="0">
              <a:solidFill>
                <a:schemeClr val="bg1"/>
              </a:solidFill>
            </a:endParaRP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634F1F18-EEDD-C113-306E-2D88F754B5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870" y="4482450"/>
            <a:ext cx="5040785" cy="1724029"/>
          </a:xfrm>
        </p:spPr>
        <p:txBody>
          <a:bodyPr anchor="t">
            <a:normAutofit/>
          </a:bodyPr>
          <a:lstStyle/>
          <a:p>
            <a:r>
              <a:rPr lang="da-DK" dirty="0">
                <a:solidFill>
                  <a:srgbClr val="FFFFFF"/>
                </a:solidFill>
              </a:rPr>
              <a:t>Erfaringer med velfærdsteknologiske løsninger fra Bostedet Vangeleddet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2C335F7-F61C-4EB4-80F2-4B1438FE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004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ED9FBC-5F13-B42D-8906-EBAA96AEB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rgbClr val="0070C0"/>
                </a:solidFill>
              </a:rPr>
              <a:t>Introduktion</a:t>
            </a:r>
            <a:br>
              <a:rPr lang="da-DK" dirty="0"/>
            </a:br>
            <a:r>
              <a:rPr lang="da-DK" dirty="0"/>
              <a:t>- </a:t>
            </a:r>
            <a:r>
              <a:rPr lang="da-DK" sz="3200" dirty="0"/>
              <a:t>Ny teknologi på Vangeleddet 2017-2022</a:t>
            </a:r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0C755B7C-F926-9824-F6CC-0E46FC8123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25519" y="1657350"/>
            <a:ext cx="3695700" cy="3495675"/>
          </a:xfrm>
        </p:spPr>
      </p:pic>
    </p:spTree>
    <p:extLst>
      <p:ext uri="{BB962C8B-B14F-4D97-AF65-F5344CB8AC3E}">
        <p14:creationId xmlns:p14="http://schemas.microsoft.com/office/powerpoint/2010/main" val="1746080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9">
            <a:extLst>
              <a:ext uri="{FF2B5EF4-FFF2-40B4-BE49-F238E27FC236}">
                <a16:creationId xmlns:a16="http://schemas.microsoft.com/office/drawing/2014/main" id="{ADE57300-C7FF-4578-99A0-42B0295B1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11">
            <a:extLst>
              <a:ext uri="{FF2B5EF4-FFF2-40B4-BE49-F238E27FC236}">
                <a16:creationId xmlns:a16="http://schemas.microsoft.com/office/drawing/2014/main" id="{F3FF94B3-6D3E-44FE-BB02-A9027C000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2" name="Rectangle 13">
            <a:extLst>
              <a:ext uri="{FF2B5EF4-FFF2-40B4-BE49-F238E27FC236}">
                <a16:creationId xmlns:a16="http://schemas.microsoft.com/office/drawing/2014/main" id="{CD7F9EC8-0E2C-4023-9DD1-73BEF6B80D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20F9C39-5275-31F9-66F2-A6782F4A4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1" y="978408"/>
            <a:ext cx="5037174" cy="3538174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>
                <a:solidFill>
                  <a:srgbClr val="0070C0"/>
                </a:solidFill>
              </a:rPr>
              <a:t>1.Nogle ser </a:t>
            </a:r>
            <a:r>
              <a:rPr lang="en-US" sz="3200" dirty="0" err="1">
                <a:solidFill>
                  <a:srgbClr val="0070C0"/>
                </a:solidFill>
              </a:rPr>
              <a:t>muligheder</a:t>
            </a:r>
            <a:br>
              <a:rPr lang="en-US" sz="3000" dirty="0"/>
            </a:br>
            <a:r>
              <a:rPr lang="en-US" sz="3000" dirty="0"/>
              <a:t>- Vision 2017</a:t>
            </a:r>
            <a:br>
              <a:rPr lang="en-US" sz="3000" dirty="0"/>
            </a:br>
            <a:r>
              <a:rPr lang="en-US" sz="3000" dirty="0"/>
              <a:t>- </a:t>
            </a:r>
            <a:r>
              <a:rPr lang="en-US" sz="3000" dirty="0" err="1"/>
              <a:t>Indflytning</a:t>
            </a:r>
            <a:r>
              <a:rPr lang="en-US" sz="3000" dirty="0"/>
              <a:t> marts 2018</a:t>
            </a:r>
            <a:br>
              <a:rPr lang="en-US" sz="3000" dirty="0"/>
            </a:br>
            <a:r>
              <a:rPr lang="en-US" sz="3000" dirty="0"/>
              <a:t>- </a:t>
            </a:r>
            <a:r>
              <a:rPr lang="en-US" sz="3000" dirty="0" err="1"/>
              <a:t>Beboere</a:t>
            </a:r>
            <a:r>
              <a:rPr lang="en-US" sz="3000" dirty="0"/>
              <a:t> og </a:t>
            </a:r>
            <a:r>
              <a:rPr lang="en-US" sz="3000" dirty="0" err="1"/>
              <a:t>personale</a:t>
            </a:r>
            <a:br>
              <a:rPr lang="en-US" sz="3000" dirty="0"/>
            </a:br>
            <a:r>
              <a:rPr lang="en-US" sz="3000" dirty="0"/>
              <a:t>- </a:t>
            </a:r>
            <a:r>
              <a:rPr lang="en-US" sz="3000" dirty="0" err="1"/>
              <a:t>Velfærdsteknologi</a:t>
            </a:r>
            <a:r>
              <a:rPr lang="en-US" sz="3000" dirty="0"/>
              <a:t> og VTU</a:t>
            </a:r>
            <a:br>
              <a:rPr lang="en-US" sz="3000" dirty="0"/>
            </a:br>
            <a:r>
              <a:rPr lang="en-US" sz="3000" dirty="0"/>
              <a:t>- </a:t>
            </a:r>
            <a:r>
              <a:rPr lang="en-US" sz="3000" dirty="0" err="1"/>
              <a:t>Arbejdsmiljøets</a:t>
            </a:r>
            <a:r>
              <a:rPr lang="en-US" sz="3000" dirty="0"/>
              <a:t> </a:t>
            </a:r>
            <a:r>
              <a:rPr lang="en-US" sz="3000" dirty="0" err="1"/>
              <a:t>betydning</a:t>
            </a:r>
            <a:br>
              <a:rPr lang="en-US" sz="3000" dirty="0"/>
            </a:br>
            <a:r>
              <a:rPr lang="en-US" sz="3000" dirty="0"/>
              <a:t>- Den </a:t>
            </a:r>
            <a:r>
              <a:rPr lang="en-US" sz="3000" dirty="0" err="1"/>
              <a:t>gode</a:t>
            </a:r>
            <a:r>
              <a:rPr lang="en-US" sz="3000" dirty="0"/>
              <a:t> </a:t>
            </a:r>
            <a:r>
              <a:rPr lang="en-US" sz="3000" dirty="0" err="1"/>
              <a:t>arbejdsplads</a:t>
            </a:r>
            <a:endParaRPr lang="en-US" sz="30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ACEB7BF-F8E5-4078-97E4-4276495F2B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A09D5A02-A454-69CD-0131-1DF9B10ED6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62168" y="2429641"/>
            <a:ext cx="5028284" cy="3658076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C0301BA4-10E6-44CC-9EEC-727EDF3BC4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740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8216A9-E2CC-CFA0-C6A9-225AEF406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4800" dirty="0">
                <a:solidFill>
                  <a:srgbClr val="0070C0"/>
                </a:solidFill>
              </a:rPr>
              <a:t>2. Vi undersøger muligheder</a:t>
            </a:r>
            <a:br>
              <a:rPr lang="da-DK" dirty="0"/>
            </a:br>
            <a:r>
              <a:rPr lang="da-DK" sz="3200" dirty="0"/>
              <a:t>-Fra projekt til integreret del</a:t>
            </a:r>
            <a:br>
              <a:rPr lang="da-DK" sz="3200" dirty="0"/>
            </a:br>
            <a:r>
              <a:rPr lang="da-DK" sz="3200" dirty="0"/>
              <a:t>- Udfordringer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3F768E5-AD4E-99DA-F4D3-D3CD9DE92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98421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F3449A-A76E-5B5A-020C-191660EED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600" dirty="0">
                <a:solidFill>
                  <a:srgbClr val="0070C0"/>
                </a:solidFill>
              </a:rPr>
              <a:t>3. Ledelsen beslutter</a:t>
            </a:r>
            <a:br>
              <a:rPr lang="da-DK" dirty="0"/>
            </a:br>
            <a:r>
              <a:rPr lang="da-DK" sz="3200" dirty="0"/>
              <a:t>- </a:t>
            </a:r>
            <a:r>
              <a:rPr lang="da-DK" sz="3200" dirty="0" err="1"/>
              <a:t>Re-organisering</a:t>
            </a:r>
            <a:r>
              <a:rPr lang="da-DK" sz="3200" dirty="0"/>
              <a:t> af VTU</a:t>
            </a:r>
            <a:br>
              <a:rPr lang="da-DK" sz="3200" dirty="0"/>
            </a:br>
            <a:r>
              <a:rPr lang="da-DK" sz="3200" dirty="0"/>
              <a:t>- Nye rammer for VTU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0FAED30-554B-450C-018D-BA91E6E39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74498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A46B05-CABD-2749-0135-529AACE19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Teknologien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tages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Arbejdet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med velfærdsteknologiske løsninger til at understøtte den socialpædagogiske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indsats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* Mini pulstjek 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* Spidskompetencer fremmer arbejdesmiljø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* Sidemandsoplæringen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* Kompentecer = arbejdesmiljø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arbejdesglæde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* CV for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Velfærdsteknologiske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løsninger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* QR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kode</a:t>
            </a:r>
            <a:endParaRPr lang="da-DK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ladsholder til indhold 5">
            <a:extLst>
              <a:ext uri="{FF2B5EF4-FFF2-40B4-BE49-F238E27FC236}">
                <a16:creationId xmlns:a16="http://schemas.microsoft.com/office/drawing/2014/main" id="{91687A25-88DC-AB0C-E700-2D526DC45A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730" t="23137" r="52404" b="27323"/>
          <a:stretch/>
        </p:blipFill>
        <p:spPr>
          <a:xfrm>
            <a:off x="8256403" y="3897258"/>
            <a:ext cx="2102591" cy="2102609"/>
          </a:xfrm>
          <a:prstGeom prst="rect">
            <a:avLst/>
          </a:prstGeom>
        </p:spPr>
      </p:pic>
      <p:pic>
        <p:nvPicPr>
          <p:cNvPr id="4" name="Billede 3">
            <a:extLst>
              <a:ext uri="{FF2B5EF4-FFF2-40B4-BE49-F238E27FC236}">
                <a16:creationId xmlns:a16="http://schemas.microsoft.com/office/drawing/2014/main" id="{015B9D20-85D2-4B39-89DC-77B2281FCCE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1716"/>
          <a:stretch/>
        </p:blipFill>
        <p:spPr>
          <a:xfrm>
            <a:off x="7154831" y="174319"/>
            <a:ext cx="4117947" cy="3239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600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6B191A-A694-33A1-F241-B243D6494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4000" dirty="0">
                <a:solidFill>
                  <a:srgbClr val="0070C0"/>
                </a:solidFill>
              </a:rPr>
              <a:t>5. Vores erfaringer</a:t>
            </a:r>
            <a:br>
              <a:rPr lang="da-DK" sz="4000" dirty="0">
                <a:solidFill>
                  <a:srgbClr val="0070C0"/>
                </a:solidFill>
              </a:rPr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r>
              <a:rPr lang="da-DK" sz="3200" dirty="0">
                <a:solidFill>
                  <a:srgbClr val="0070C0"/>
                </a:solidFill>
              </a:rPr>
              <a:t>Bedre arbejdsmiljø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8D41FB9-F659-E054-B9CB-0B442BC4727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da-DK" dirty="0"/>
              <a:t>Projekt Fremfærd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Baggrund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Forløb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Udbytte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D9FCAA0-C1AE-48AD-E87D-F10DD98D9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63024" y="3582257"/>
            <a:ext cx="5290751" cy="2555114"/>
          </a:xfrm>
        </p:spPr>
        <p:txBody>
          <a:bodyPr/>
          <a:lstStyle/>
          <a:p>
            <a:pPr algn="ctr"/>
            <a:r>
              <a:rPr lang="da-DK" dirty="0"/>
              <a:t>Implementeringsdelen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Planlægning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Faglig sparring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Ressourcer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Skabe nysgerrighed</a:t>
            </a:r>
          </a:p>
        </p:txBody>
      </p:sp>
      <p:sp>
        <p:nvSpPr>
          <p:cNvPr id="5" name="Pil: nedad 4">
            <a:extLst>
              <a:ext uri="{FF2B5EF4-FFF2-40B4-BE49-F238E27FC236}">
                <a16:creationId xmlns:a16="http://schemas.microsoft.com/office/drawing/2014/main" id="{3B2AE4BC-8002-0857-D4C7-063A33FF0E5E}"/>
              </a:ext>
            </a:extLst>
          </p:cNvPr>
          <p:cNvSpPr/>
          <p:nvPr/>
        </p:nvSpPr>
        <p:spPr>
          <a:xfrm>
            <a:off x="2866536" y="2038350"/>
            <a:ext cx="323850" cy="25551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Pil: højre 5">
            <a:extLst>
              <a:ext uri="{FF2B5EF4-FFF2-40B4-BE49-F238E27FC236}">
                <a16:creationId xmlns:a16="http://schemas.microsoft.com/office/drawing/2014/main" id="{9EA26630-6C35-7463-F106-ED8B84AC195B}"/>
              </a:ext>
            </a:extLst>
          </p:cNvPr>
          <p:cNvSpPr/>
          <p:nvPr/>
        </p:nvSpPr>
        <p:spPr>
          <a:xfrm>
            <a:off x="5867400" y="1171575"/>
            <a:ext cx="1190625" cy="161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Pil: bøjet til venstre 8">
            <a:extLst>
              <a:ext uri="{FF2B5EF4-FFF2-40B4-BE49-F238E27FC236}">
                <a16:creationId xmlns:a16="http://schemas.microsoft.com/office/drawing/2014/main" id="{CEECF6A3-F110-FDE1-8256-3B2950E219C8}"/>
              </a:ext>
            </a:extLst>
          </p:cNvPr>
          <p:cNvSpPr/>
          <p:nvPr/>
        </p:nvSpPr>
        <p:spPr>
          <a:xfrm>
            <a:off x="10558727" y="2432208"/>
            <a:ext cx="990722" cy="334092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285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EDDC5D-FFAA-E3FD-088C-C03E4DD53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5300" dirty="0">
                <a:solidFill>
                  <a:srgbClr val="0070C0"/>
                </a:solidFill>
              </a:rPr>
              <a:t>6. Evaluering</a:t>
            </a:r>
            <a:br>
              <a:rPr lang="da-DK" dirty="0"/>
            </a:br>
            <a:r>
              <a:rPr lang="da-DK" sz="3200" dirty="0"/>
              <a:t>- Tilpasning af løsninger</a:t>
            </a:r>
            <a:br>
              <a:rPr lang="da-DK" sz="3200" dirty="0"/>
            </a:br>
            <a:r>
              <a:rPr lang="da-DK" sz="3200" dirty="0"/>
              <a:t>- Den konstante proces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07764A4-C6A0-A7C7-3325-D30B05A92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59152489"/>
      </p:ext>
    </p:extLst>
  </p:cSld>
  <p:clrMapOvr>
    <a:masterClrMapping/>
  </p:clrMapOvr>
</p:sld>
</file>

<file path=ppt/theme/theme1.xml><?xml version="1.0" encoding="utf-8"?>
<a:theme xmlns:a="http://schemas.openxmlformats.org/drawingml/2006/main" name="GestaltVTI">
  <a:themeElements>
    <a:clrScheme name="AnalogousFromRegularSeedRightStep">
      <a:dk1>
        <a:srgbClr val="000000"/>
      </a:dk1>
      <a:lt1>
        <a:srgbClr val="FFFFFF"/>
      </a:lt1>
      <a:dk2>
        <a:srgbClr val="412724"/>
      </a:dk2>
      <a:lt2>
        <a:srgbClr val="E2E8E4"/>
      </a:lt2>
      <a:accent1>
        <a:srgbClr val="D739AE"/>
      </a:accent1>
      <a:accent2>
        <a:srgbClr val="C5275A"/>
      </a:accent2>
      <a:accent3>
        <a:srgbClr val="D74839"/>
      </a:accent3>
      <a:accent4>
        <a:srgbClr val="C57827"/>
      </a:accent4>
      <a:accent5>
        <a:srgbClr val="B0A72F"/>
      </a:accent5>
      <a:accent6>
        <a:srgbClr val="81B223"/>
      </a:accent6>
      <a:hlink>
        <a:srgbClr val="31944B"/>
      </a:hlink>
      <a:folHlink>
        <a:srgbClr val="7F7F7F"/>
      </a:folHlink>
    </a:clrScheme>
    <a:fontScheme name="Bierstadt">
      <a:majorFont>
        <a:latin typeface="Bierstadt"/>
        <a:ea typeface=""/>
        <a:cs typeface=""/>
      </a:majorFont>
      <a:minorFont>
        <a:latin typeface="Bierstad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staltVTI" id="{4F87C71D-53D1-4B71-BF97-FD0EA4B25665}" vid="{A110AFC4-8D8A-4C02-8885-7BA370B379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180</Words>
  <Application>Microsoft Office PowerPoint</Application>
  <PresentationFormat>Widescreen</PresentationFormat>
  <Paragraphs>18</Paragraphs>
  <Slides>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2" baseType="lpstr">
      <vt:lpstr>arial</vt:lpstr>
      <vt:lpstr>arial</vt:lpstr>
      <vt:lpstr>Bierstadt</vt:lpstr>
      <vt:lpstr>GestaltVTI</vt:lpstr>
      <vt:lpstr>Husk arbejdsmiljøet, når I tager teknologi i brug</vt:lpstr>
      <vt:lpstr>Introduktion - Ny teknologi på Vangeleddet 2017-2022</vt:lpstr>
      <vt:lpstr>1.Nogle ser muligheder - Vision 2017 - Indflytning marts 2018 - Beboere og personale - Velfærdsteknologi og VTU - Arbejdsmiljøets betydning - Den gode arbejdsplads</vt:lpstr>
      <vt:lpstr>2. Vi undersøger muligheder -Fra projekt til integreret del - Udfordringer</vt:lpstr>
      <vt:lpstr>3. Ledelsen beslutter - Re-organisering af VTU - Nye rammer for VTU</vt:lpstr>
      <vt:lpstr>4. Teknologien tages I brug    * Arbejdet med velfærdsteknologiske løsninger til at understøtte den socialpædagogiske indsats.  * Mini pulstjek   * Spidskompetencer fremmer arbejdesmiljø  * Sidemandsoplæringen  * Kompentecer = arbejdesmiljø og arbejdesglæde  * CV for Velfærdsteknologiske løsninger  * QR kode</vt:lpstr>
      <vt:lpstr>5. Vores erfaringer     Bedre arbejdsmiljø</vt:lpstr>
      <vt:lpstr>6. Evaluering - Tilpasning af løsninger - Den konstante proces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Morten Pondal Nielsen</dc:creator>
  <cp:lastModifiedBy>Morten Pondal Nielsen</cp:lastModifiedBy>
  <cp:revision>7</cp:revision>
  <cp:lastPrinted>2022-11-21T11:17:35Z</cp:lastPrinted>
  <dcterms:created xsi:type="dcterms:W3CDTF">2022-11-16T15:17:03Z</dcterms:created>
  <dcterms:modified xsi:type="dcterms:W3CDTF">2022-11-21T12:59:26Z</dcterms:modified>
</cp:coreProperties>
</file>