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 id="2147483673" r:id="rId6"/>
  </p:sldMasterIdLst>
  <p:notesMasterIdLst>
    <p:notesMasterId r:id="rId21"/>
  </p:notesMasterIdLst>
  <p:sldIdLst>
    <p:sldId id="256" r:id="rId7"/>
    <p:sldId id="430" r:id="rId8"/>
    <p:sldId id="432" r:id="rId9"/>
    <p:sldId id="433" r:id="rId10"/>
    <p:sldId id="434" r:id="rId11"/>
    <p:sldId id="435" r:id="rId12"/>
    <p:sldId id="444" r:id="rId13"/>
    <p:sldId id="437" r:id="rId14"/>
    <p:sldId id="438" r:id="rId15"/>
    <p:sldId id="439" r:id="rId16"/>
    <p:sldId id="440" r:id="rId17"/>
    <p:sldId id="445" r:id="rId18"/>
    <p:sldId id="442" r:id="rId19"/>
    <p:sldId id="443" r:id="rId2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928BCCDE-D7E5-804C-B1BD-E2E4DB69953B}">
          <p14:sldIdLst>
            <p14:sldId id="256"/>
            <p14:sldId id="430"/>
            <p14:sldId id="432"/>
            <p14:sldId id="433"/>
            <p14:sldId id="434"/>
            <p14:sldId id="435"/>
            <p14:sldId id="444"/>
            <p14:sldId id="437"/>
            <p14:sldId id="438"/>
            <p14:sldId id="439"/>
            <p14:sldId id="440"/>
            <p14:sldId id="445"/>
            <p14:sldId id="442"/>
            <p14:sldId id="44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1ED7A2-5293-66C2-5B56-5CD0D5D46045}" name="Lise Harlov" initials="LH" userId="S::lho@bfa.dk::bc443b64-da94-4593-a3b0-6c18c88b88f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51482"/>
    <a:srgbClr val="F1D7ED"/>
    <a:srgbClr val="D2D2BE"/>
    <a:srgbClr val="3C6E87"/>
    <a:srgbClr val="A5BEB9"/>
    <a:srgbClr val="EB5A0A"/>
    <a:srgbClr val="F59B00"/>
    <a:srgbClr val="00A3A7"/>
    <a:srgbClr val="AF0F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34"/>
    <p:restoredTop sz="78082"/>
  </p:normalViewPr>
  <p:slideViewPr>
    <p:cSldViewPr snapToGrid="0">
      <p:cViewPr varScale="1">
        <p:scale>
          <a:sx n="98" d="100"/>
          <a:sy n="98" d="100"/>
        </p:scale>
        <p:origin x="144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rine Brødsgaard" userId="12fdc271-1aca-4e13-a84f-46f26e9c435a" providerId="ADAL" clId="{2EF6400C-159F-592D-8F9B-EEE7083F9840}"/>
    <pc:docChg chg="modSld">
      <pc:chgData name="Katrine Brødsgaard" userId="12fdc271-1aca-4e13-a84f-46f26e9c435a" providerId="ADAL" clId="{2EF6400C-159F-592D-8F9B-EEE7083F9840}" dt="2026-09-14T13:45:21.057" v="1" actId="20577"/>
      <pc:docMkLst>
        <pc:docMk/>
      </pc:docMkLst>
      <pc:sldChg chg="modSp mod">
        <pc:chgData name="Katrine Brødsgaard" userId="12fdc271-1aca-4e13-a84f-46f26e9c435a" providerId="ADAL" clId="{2EF6400C-159F-592D-8F9B-EEE7083F9840}" dt="2026-09-14T13:45:21.057" v="1" actId="20577"/>
        <pc:sldMkLst>
          <pc:docMk/>
          <pc:sldMk cId="1904706557" sldId="430"/>
        </pc:sldMkLst>
        <pc:spChg chg="mod">
          <ac:chgData name="Katrine Brødsgaard" userId="12fdc271-1aca-4e13-a84f-46f26e9c435a" providerId="ADAL" clId="{2EF6400C-159F-592D-8F9B-EEE7083F9840}" dt="2026-09-14T13:45:21.057" v="1" actId="20577"/>
          <ac:spMkLst>
            <pc:docMk/>
            <pc:sldMk cId="1904706557" sldId="430"/>
            <ac:spMk id="5" creationId="{CDB9A5CD-25D6-8039-5EFD-8E10568D1E40}"/>
          </ac:spMkLst>
        </pc:spChg>
        <pc:spChg chg="mod">
          <ac:chgData name="Katrine Brødsgaard" userId="12fdc271-1aca-4e13-a84f-46f26e9c435a" providerId="ADAL" clId="{2EF6400C-159F-592D-8F9B-EEE7083F9840}" dt="2026-09-14T13:45:15.051" v="0" actId="1076"/>
          <ac:spMkLst>
            <pc:docMk/>
            <pc:sldMk cId="1904706557" sldId="430"/>
            <ac:spMk id="22" creationId="{2C15B1D3-4BE0-1E61-1450-300DC1E1CD0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7A8CDA-617C-8D4B-8FAF-1A62DFD6D3A0}" type="datetimeFigureOut">
              <a:rPr lang="da-DK" smtClean="0"/>
              <a:t>14.09.2026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A178F-7401-6E4D-A16C-285A52AF87FF}" type="slidenum">
              <a:rPr lang="da-DK" smtClean="0"/>
              <a:t>‹nr.›</a:t>
            </a:fld>
            <a:endParaRPr lang="da-DK"/>
          </a:p>
        </p:txBody>
      </p:sp>
    </p:spTree>
    <p:extLst>
      <p:ext uri="{BB962C8B-B14F-4D97-AF65-F5344CB8AC3E}">
        <p14:creationId xmlns:p14="http://schemas.microsoft.com/office/powerpoint/2010/main" val="1571466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Øvrig info til tovholder</a:t>
            </a:r>
          </a:p>
          <a:p>
            <a:pPr marL="0" indent="0">
              <a:buNone/>
            </a:pPr>
            <a:r>
              <a:rPr lang="da-DK" sz="2400" dirty="0"/>
              <a:t>Inden I går i gang, skal du som tovholder sikre, at</a:t>
            </a:r>
          </a:p>
          <a:p>
            <a:endParaRPr lang="da-DK" sz="2400" dirty="0"/>
          </a:p>
          <a:p>
            <a:r>
              <a:rPr lang="da-DK" sz="2400" dirty="0"/>
              <a:t>Deltagerne sidder sammen i grupper af 4-6 personer</a:t>
            </a:r>
            <a:endParaRPr lang="da-US" sz="2400" dirty="0"/>
          </a:p>
          <a:p>
            <a:r>
              <a:rPr lang="da-DK" sz="2400" dirty="0"/>
              <a:t>Følgende materiale er klar: </a:t>
            </a:r>
            <a:endParaRPr lang="da-US" sz="2400" dirty="0"/>
          </a:p>
          <a:p>
            <a:pPr lvl="1"/>
            <a:r>
              <a:rPr lang="da-DK" sz="2400" dirty="0"/>
              <a:t>Papir og skrivegrej til hver gruppe</a:t>
            </a:r>
            <a:endParaRPr lang="da-US" sz="2400" dirty="0"/>
          </a:p>
          <a:p>
            <a:pPr lvl="1"/>
            <a:r>
              <a:rPr lang="da-DK" sz="2400" dirty="0"/>
              <a:t>Et kort med spillereglerne til hver gruppe (printet)</a:t>
            </a:r>
            <a:endParaRPr lang="da-US" sz="2400" dirty="0"/>
          </a:p>
          <a:p>
            <a:pPr lvl="1"/>
            <a:r>
              <a:rPr lang="da-DK" sz="2400" dirty="0"/>
              <a:t>Flipover eller tavle til fælles opsamling</a:t>
            </a:r>
            <a:r>
              <a:rPr lang="da-US" sz="2400" dirty="0"/>
              <a:t> </a:t>
            </a:r>
            <a:endParaRPr lang="da-DK" sz="2400" dirty="0"/>
          </a:p>
          <a:p>
            <a:endParaRPr lang="da-DK" dirty="0"/>
          </a:p>
        </p:txBody>
      </p:sp>
      <p:sp>
        <p:nvSpPr>
          <p:cNvPr id="4" name="Pladsholder til slidenummer 3"/>
          <p:cNvSpPr>
            <a:spLocks noGrp="1"/>
          </p:cNvSpPr>
          <p:nvPr>
            <p:ph type="sldNum" sz="quarter" idx="5"/>
          </p:nvPr>
        </p:nvSpPr>
        <p:spPr/>
        <p:txBody>
          <a:bodyPr/>
          <a:lstStyle/>
          <a:p>
            <a:fld id="{BF6A178F-7401-6E4D-A16C-285A52AF87FF}" type="slidenum">
              <a:rPr lang="da-DK" smtClean="0"/>
              <a:t>1</a:t>
            </a:fld>
            <a:endParaRPr lang="da-DK"/>
          </a:p>
        </p:txBody>
      </p:sp>
    </p:spTree>
    <p:extLst>
      <p:ext uri="{BB962C8B-B14F-4D97-AF65-F5344CB8AC3E}">
        <p14:creationId xmlns:p14="http://schemas.microsoft.com/office/powerpoint/2010/main" val="2872413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endParaRPr lang="da-DK" sz="1200" kern="1200" dirty="0">
              <a:solidFill>
                <a:schemeClr val="tx2"/>
              </a:solidFill>
              <a:effectLst/>
              <a:latin typeface="+mn-lt"/>
              <a:ea typeface="+mn-ea"/>
              <a:cs typeface="+mn-cs"/>
            </a:endParaRPr>
          </a:p>
          <a:p>
            <a:endParaRPr lang="da-DK"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Velkommen til.</a:t>
            </a:r>
            <a:r>
              <a:rPr lang="da-US" sz="1200" i="1" kern="1200" dirty="0">
                <a:solidFill>
                  <a:schemeClr val="tx1"/>
                </a:solidFill>
                <a:effectLst/>
                <a:latin typeface="+mn-lt"/>
                <a:ea typeface="+mn-ea"/>
                <a:cs typeface="+mn-cs"/>
              </a:rPr>
              <a:t> </a:t>
            </a:r>
            <a:r>
              <a:rPr lang="da-DK" sz="1200" i="1" kern="1200" dirty="0">
                <a:solidFill>
                  <a:schemeClr val="tx1"/>
                </a:solidFill>
                <a:effectLst/>
                <a:latin typeface="+mn-lt"/>
                <a:ea typeface="+mn-ea"/>
                <a:cs typeface="+mn-cs"/>
              </a:rPr>
              <a:t>I dag skal vi tale om, hvordan vi forstår digital chikane på vores arbejdsplads.</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For at kunne forebygge digital chikane – og vide</a:t>
            </a:r>
            <a:r>
              <a:rPr lang="da-DK" sz="1200" b="0" i="1" kern="1200" dirty="0">
                <a:solidFill>
                  <a:schemeClr val="tx1"/>
                </a:solidFill>
                <a:effectLst/>
                <a:latin typeface="+mn-lt"/>
                <a:ea typeface="+mn-ea"/>
                <a:cs typeface="+mn-cs"/>
              </a:rPr>
              <a:t>, hvordan vi kan håndtere det – er det vigtigt, at vi har en fælles forståelse af, hvad digital chikane er, og i hvilke situationer vi kan risikere at opleve det..</a:t>
            </a:r>
            <a:endParaRPr lang="da-US" sz="1200" b="0" i="1" kern="1200" dirty="0">
              <a:solidFill>
                <a:schemeClr val="tx1"/>
              </a:solidFill>
              <a:effectLst/>
              <a:latin typeface="+mn-lt"/>
              <a:ea typeface="+mn-ea"/>
              <a:cs typeface="+mn-cs"/>
            </a:endParaRPr>
          </a:p>
          <a:p>
            <a:r>
              <a:rPr lang="da-DK" sz="1200" b="0" i="1" kern="1200" dirty="0">
                <a:solidFill>
                  <a:schemeClr val="tx1"/>
                </a:solidFill>
                <a:effectLst/>
                <a:latin typeface="+mn-lt"/>
                <a:ea typeface="+mn-ea"/>
                <a:cs typeface="+mn-cs"/>
              </a:rPr>
              <a:t> </a:t>
            </a:r>
            <a:endParaRPr lang="da-US" sz="1200" b="0" i="1" kern="1200" dirty="0">
              <a:solidFill>
                <a:schemeClr val="tx1"/>
              </a:solidFill>
              <a:effectLst/>
              <a:latin typeface="+mn-lt"/>
              <a:ea typeface="+mn-ea"/>
              <a:cs typeface="+mn-cs"/>
            </a:endParaRPr>
          </a:p>
          <a:p>
            <a:r>
              <a:rPr lang="da-DK" sz="1200" b="0" i="1" kern="1200" dirty="0">
                <a:solidFill>
                  <a:schemeClr val="tx1"/>
                </a:solidFill>
                <a:effectLst/>
                <a:latin typeface="+mn-lt"/>
                <a:ea typeface="+mn-ea"/>
                <a:cs typeface="+mn-cs"/>
              </a:rPr>
              <a:t>Selvom digital chikane er omfattet af blandt andet arbejdsmiljøloven er der mange gråzoner, og det kan være svært at vide, hvor grænserne går. Derfor er det vigtigt at gøre det naturligt at tale åbent om det.</a:t>
            </a:r>
          </a:p>
          <a:p>
            <a:endParaRPr lang="da-US" dirty="0"/>
          </a:p>
        </p:txBody>
      </p:sp>
      <p:sp>
        <p:nvSpPr>
          <p:cNvPr id="4" name="Pladsholder til slidenummer 3"/>
          <p:cNvSpPr>
            <a:spLocks noGrp="1"/>
          </p:cNvSpPr>
          <p:nvPr>
            <p:ph type="sldNum" sz="quarter" idx="5"/>
          </p:nvPr>
        </p:nvSpPr>
        <p:spPr/>
        <p:txBody>
          <a:bodyPr/>
          <a:lstStyle/>
          <a:p>
            <a:fld id="{BF6A178F-7401-6E4D-A16C-285A52AF87FF}" type="slidenum">
              <a:rPr lang="da-DK" smtClean="0"/>
              <a:t>2</a:t>
            </a:fld>
            <a:endParaRPr lang="da-DK"/>
          </a:p>
        </p:txBody>
      </p:sp>
    </p:spTree>
    <p:extLst>
      <p:ext uri="{BB962C8B-B14F-4D97-AF65-F5344CB8AC3E}">
        <p14:creationId xmlns:p14="http://schemas.microsoft.com/office/powerpoint/2010/main" val="3220111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2E47A-35C3-BAFB-D6C2-484445269C8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C5D0D23-28A1-E93D-94BC-FF819DDB93F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CB76AD5-E517-BC46-714E-F385D15C8C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endParaRPr lang="da-DK" sz="1200" kern="1200" dirty="0">
              <a:solidFill>
                <a:schemeClr val="tx2"/>
              </a:solidFill>
              <a:effectLst/>
              <a:latin typeface="+mn-lt"/>
              <a:ea typeface="+mn-ea"/>
              <a:cs typeface="+mn-cs"/>
            </a:endParaRPr>
          </a:p>
          <a:p>
            <a:endParaRPr lang="da-DK"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Vi skal igennem fem dele:</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pPr lvl="0"/>
            <a:r>
              <a:rPr lang="da-DK" sz="1200" i="1" kern="1200" dirty="0">
                <a:solidFill>
                  <a:schemeClr val="tx1"/>
                </a:solidFill>
                <a:effectLst/>
                <a:latin typeface="+mn-lt"/>
                <a:ea typeface="+mn-ea"/>
                <a:cs typeface="+mn-cs"/>
              </a:rPr>
              <a:t>1. Først får I nogle eksempler på, hvad digital chikane er – og hvor mange forskellige former for digital chikane, der faktisk findes.</a:t>
            </a:r>
            <a:endParaRPr lang="da-US" sz="1200" i="1" kern="1200" dirty="0">
              <a:solidFill>
                <a:schemeClr val="tx1"/>
              </a:solidFill>
              <a:effectLst/>
              <a:latin typeface="+mn-lt"/>
              <a:ea typeface="+mn-ea"/>
              <a:cs typeface="+mn-cs"/>
            </a:endParaRPr>
          </a:p>
          <a:p>
            <a:pPr lvl="0"/>
            <a:r>
              <a:rPr lang="da-US" sz="1200" i="1" kern="1200" dirty="0">
                <a:solidFill>
                  <a:schemeClr val="tx1"/>
                </a:solidFill>
                <a:effectLst/>
                <a:latin typeface="+mn-lt"/>
                <a:ea typeface="+mn-ea"/>
                <a:cs typeface="+mn-cs"/>
              </a:rPr>
              <a:t>2. </a:t>
            </a:r>
            <a:r>
              <a:rPr lang="da-DK" sz="1200" i="1" kern="1200" dirty="0">
                <a:solidFill>
                  <a:schemeClr val="tx1"/>
                </a:solidFill>
                <a:effectLst/>
                <a:latin typeface="+mn-lt"/>
                <a:ea typeface="+mn-ea"/>
                <a:cs typeface="+mn-cs"/>
              </a:rPr>
              <a:t>Så skal I tale om </a:t>
            </a:r>
            <a:r>
              <a:rPr lang="da-DK" sz="1200" b="0" i="1" kern="1200" dirty="0">
                <a:solidFill>
                  <a:schemeClr val="tx1"/>
                </a:solidFill>
                <a:effectLst/>
                <a:latin typeface="+mn-lt"/>
                <a:ea typeface="+mn-ea"/>
                <a:cs typeface="+mn-cs"/>
              </a:rPr>
              <a:t>spillereglerne for jeres dialog.</a:t>
            </a:r>
            <a:endParaRPr lang="da-US" sz="1200" b="0" i="1" kern="1200" dirty="0">
              <a:solidFill>
                <a:schemeClr val="tx1"/>
              </a:solidFill>
              <a:effectLst/>
              <a:latin typeface="+mn-lt"/>
              <a:ea typeface="+mn-ea"/>
              <a:cs typeface="+mn-cs"/>
            </a:endParaRPr>
          </a:p>
          <a:p>
            <a:pPr lvl="0"/>
            <a:r>
              <a:rPr lang="da-US" sz="1200" b="0" i="1" kern="1200" dirty="0">
                <a:solidFill>
                  <a:schemeClr val="tx1"/>
                </a:solidFill>
                <a:effectLst/>
                <a:latin typeface="+mn-lt"/>
                <a:ea typeface="+mn-ea"/>
                <a:cs typeface="+mn-cs"/>
              </a:rPr>
              <a:t>3. </a:t>
            </a:r>
            <a:r>
              <a:rPr lang="da-DK" sz="1200" b="0" i="1" kern="1200" dirty="0">
                <a:solidFill>
                  <a:schemeClr val="tx1"/>
                </a:solidFill>
                <a:effectLst/>
                <a:latin typeface="+mn-lt"/>
                <a:ea typeface="+mn-ea"/>
                <a:cs typeface="+mn-cs"/>
              </a:rPr>
              <a:t>Derefter taler I sammen i grupper om, hvad digital chikane er – og i hvilke situationer vi kan risikere at opleve digital chikane på vores arbejdsplads.</a:t>
            </a:r>
          </a:p>
          <a:p>
            <a:pPr lvl="0"/>
            <a:r>
              <a:rPr lang="da-DK" sz="1200" b="0" i="1" kern="1200" dirty="0">
                <a:solidFill>
                  <a:schemeClr val="tx1"/>
                </a:solidFill>
                <a:effectLst/>
                <a:latin typeface="+mn-lt"/>
                <a:ea typeface="+mn-ea"/>
                <a:cs typeface="+mn-cs"/>
              </a:rPr>
              <a:t>4. Efter det deler hver gruppe et par af deres pointer med de andre grupper. </a:t>
            </a:r>
          </a:p>
          <a:p>
            <a:pPr lvl="0"/>
            <a:r>
              <a:rPr lang="da-DK" sz="1200" b="0" i="1" kern="1200" dirty="0">
                <a:solidFill>
                  <a:schemeClr val="tx1"/>
                </a:solidFill>
                <a:effectLst/>
                <a:latin typeface="+mn-lt"/>
                <a:ea typeface="+mn-ea"/>
                <a:cs typeface="+mn-cs"/>
              </a:rPr>
              <a:t>5. Og til sidst samler vi op i fællesskab.</a:t>
            </a:r>
            <a:endParaRPr lang="da-US" sz="1200" b="0" i="1" kern="1200" dirty="0">
              <a:solidFill>
                <a:schemeClr val="tx1"/>
              </a:solidFill>
              <a:effectLst/>
              <a:latin typeface="+mn-lt"/>
              <a:ea typeface="+mn-ea"/>
              <a:cs typeface="+mn-cs"/>
            </a:endParaRPr>
          </a:p>
          <a:p>
            <a:endParaRPr lang="da-US" dirty="0"/>
          </a:p>
        </p:txBody>
      </p:sp>
      <p:sp>
        <p:nvSpPr>
          <p:cNvPr id="4" name="Pladsholder til slidenummer 3">
            <a:extLst>
              <a:ext uri="{FF2B5EF4-FFF2-40B4-BE49-F238E27FC236}">
                <a16:creationId xmlns:a16="http://schemas.microsoft.com/office/drawing/2014/main" id="{B9CA77D3-5B98-55CD-6B35-1006794AB3D6}"/>
              </a:ext>
            </a:extLst>
          </p:cNvPr>
          <p:cNvSpPr>
            <a:spLocks noGrp="1"/>
          </p:cNvSpPr>
          <p:nvPr>
            <p:ph type="sldNum" sz="quarter" idx="5"/>
          </p:nvPr>
        </p:nvSpPr>
        <p:spPr/>
        <p:txBody>
          <a:bodyPr/>
          <a:lstStyle/>
          <a:p>
            <a:fld id="{BF6A178F-7401-6E4D-A16C-285A52AF87FF}" type="slidenum">
              <a:rPr lang="da-DK" smtClean="0"/>
              <a:t>3</a:t>
            </a:fld>
            <a:endParaRPr lang="da-DK"/>
          </a:p>
        </p:txBody>
      </p:sp>
    </p:spTree>
    <p:extLst>
      <p:ext uri="{BB962C8B-B14F-4D97-AF65-F5344CB8AC3E}">
        <p14:creationId xmlns:p14="http://schemas.microsoft.com/office/powerpoint/2010/main" val="2280900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4530-6338-FB71-5AD1-D71146C6F4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B6EC2E-3B2C-E446-1B2F-2A9178688EC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FBD84F-9789-5588-9170-AD8C19135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Til tovholder: </a:t>
            </a:r>
            <a:r>
              <a:rPr lang="da-DK" sz="1200" b="0" kern="1200" dirty="0">
                <a:solidFill>
                  <a:schemeClr val="tx1"/>
                </a:solidFill>
                <a:effectLst/>
                <a:latin typeface="+mn-lt"/>
                <a:ea typeface="+mn-ea"/>
                <a:cs typeface="+mn-cs"/>
              </a:rPr>
              <a:t>Klik vilkårligt sted på slide for at starte lydklip.</a:t>
            </a:r>
          </a:p>
          <a:p>
            <a:endParaRPr lang="da-DK" sz="1200" b="1" kern="1200" dirty="0">
              <a:solidFill>
                <a:schemeClr val="tx1"/>
              </a:solidFill>
              <a:effectLst/>
              <a:latin typeface="+mn-lt"/>
              <a:ea typeface="+mn-ea"/>
              <a:cs typeface="+mn-cs"/>
            </a:endParaRPr>
          </a:p>
          <a:p>
            <a:r>
              <a:rPr lang="da-DK" sz="1200" b="1" kern="1200" dirty="0">
                <a:solidFill>
                  <a:schemeClr val="tx1"/>
                </a:solidFill>
                <a:effectLst/>
                <a:latin typeface="+mn-lt"/>
                <a:ea typeface="+mn-ea"/>
                <a:cs typeface="+mn-cs"/>
              </a:rPr>
              <a:t>Sidste sætning i speak, inden I kan gå videre til næste slide: </a:t>
            </a:r>
            <a:r>
              <a:rPr lang="da-DK" sz="1200" kern="1200" dirty="0">
                <a:solidFill>
                  <a:schemeClr val="tx1"/>
                </a:solidFill>
                <a:effectLst/>
                <a:latin typeface="+mn-lt"/>
                <a:ea typeface="+mn-ea"/>
                <a:cs typeface="+mn-cs"/>
              </a:rPr>
              <a:t>”For når chikanen foregår på mail, sociale medier eller telefon – hvor vi næsten altid er tilgængelige – kan den følge med os hjem fra arbejde.”</a:t>
            </a:r>
            <a:endParaRPr lang="da-US" sz="1200" kern="1200" dirty="0">
              <a:solidFill>
                <a:schemeClr val="tx1"/>
              </a:solidFill>
              <a:effectLst/>
              <a:latin typeface="+mn-lt"/>
              <a:ea typeface="+mn-ea"/>
              <a:cs typeface="+mn-cs"/>
            </a:endParaRPr>
          </a:p>
          <a:p>
            <a:endParaRPr lang="da-US" dirty="0"/>
          </a:p>
        </p:txBody>
      </p:sp>
      <p:sp>
        <p:nvSpPr>
          <p:cNvPr id="4" name="Pladsholder til slidenummer 3">
            <a:extLst>
              <a:ext uri="{FF2B5EF4-FFF2-40B4-BE49-F238E27FC236}">
                <a16:creationId xmlns:a16="http://schemas.microsoft.com/office/drawing/2014/main" id="{EB33E27C-7256-3FE7-9221-611975EF831C}"/>
              </a:ext>
            </a:extLst>
          </p:cNvPr>
          <p:cNvSpPr>
            <a:spLocks noGrp="1"/>
          </p:cNvSpPr>
          <p:nvPr>
            <p:ph type="sldNum" sz="quarter" idx="5"/>
          </p:nvPr>
        </p:nvSpPr>
        <p:spPr/>
        <p:txBody>
          <a:bodyPr/>
          <a:lstStyle/>
          <a:p>
            <a:fld id="{BF6A178F-7401-6E4D-A16C-285A52AF87FF}" type="slidenum">
              <a:rPr lang="da-DK" smtClean="0"/>
              <a:t>4</a:t>
            </a:fld>
            <a:endParaRPr lang="da-DK"/>
          </a:p>
        </p:txBody>
      </p:sp>
    </p:spTree>
    <p:extLst>
      <p:ext uri="{BB962C8B-B14F-4D97-AF65-F5344CB8AC3E}">
        <p14:creationId xmlns:p14="http://schemas.microsoft.com/office/powerpoint/2010/main" val="1504436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4530-6338-FB71-5AD1-D71146C6F4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B6EC2E-3B2C-E446-1B2F-2A9178688EC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FBD84F-9789-5588-9170-AD8C19135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Til tovholder: </a:t>
            </a:r>
            <a:r>
              <a:rPr lang="da-DK" sz="1200" b="0" kern="1200" dirty="0">
                <a:solidFill>
                  <a:schemeClr val="tx1"/>
                </a:solidFill>
                <a:effectLst/>
                <a:latin typeface="+mn-lt"/>
                <a:ea typeface="+mn-ea"/>
                <a:cs typeface="+mn-cs"/>
              </a:rPr>
              <a:t>Klik vilkårligt sted på slide for at starte lydklip.</a:t>
            </a:r>
          </a:p>
          <a:p>
            <a:endParaRPr lang="da-DK" sz="1200" b="1" kern="1200" dirty="0">
              <a:solidFill>
                <a:schemeClr val="tx1"/>
              </a:solidFill>
              <a:effectLst/>
              <a:latin typeface="+mn-lt"/>
              <a:ea typeface="+mn-ea"/>
              <a:cs typeface="+mn-cs"/>
            </a:endParaRPr>
          </a:p>
          <a:p>
            <a:r>
              <a:rPr lang="da-DK" sz="1200" b="1" kern="1200" dirty="0">
                <a:solidFill>
                  <a:schemeClr val="tx1"/>
                </a:solidFill>
                <a:effectLst/>
                <a:latin typeface="+mn-lt"/>
                <a:ea typeface="+mn-ea"/>
                <a:cs typeface="+mn-cs"/>
              </a:rPr>
              <a:t>Sidste sætning i speak, inden I kan gå videre til næste slide: </a:t>
            </a:r>
            <a:r>
              <a:rPr lang="da-DK" sz="1200" kern="1200" dirty="0">
                <a:solidFill>
                  <a:schemeClr val="tx1"/>
                </a:solidFill>
                <a:effectLst/>
                <a:latin typeface="+mn-lt"/>
                <a:ea typeface="+mn-ea"/>
                <a:cs typeface="+mn-cs"/>
              </a:rPr>
              <a:t>”Men så snart tonen bliver </a:t>
            </a:r>
            <a:r>
              <a:rPr lang="da-DK" sz="1200" i="1" kern="1200" dirty="0">
                <a:solidFill>
                  <a:schemeClr val="tx1"/>
                </a:solidFill>
                <a:effectLst/>
                <a:latin typeface="+mn-lt"/>
                <a:ea typeface="+mn-ea"/>
                <a:cs typeface="+mn-cs"/>
              </a:rPr>
              <a:t>truende</a:t>
            </a:r>
            <a:r>
              <a:rPr lang="da-DK" sz="1200" kern="1200" dirty="0">
                <a:solidFill>
                  <a:schemeClr val="tx1"/>
                </a:solidFill>
                <a:effectLst/>
                <a:latin typeface="+mn-lt"/>
                <a:ea typeface="+mn-ea"/>
                <a:cs typeface="+mn-cs"/>
              </a:rPr>
              <a:t> eller </a:t>
            </a:r>
            <a:r>
              <a:rPr lang="da-DK" sz="1200" i="1" kern="1200" dirty="0">
                <a:solidFill>
                  <a:schemeClr val="tx1"/>
                </a:solidFill>
                <a:effectLst/>
                <a:latin typeface="+mn-lt"/>
                <a:ea typeface="+mn-ea"/>
                <a:cs typeface="+mn-cs"/>
              </a:rPr>
              <a:t>chikanerende</a:t>
            </a:r>
            <a:r>
              <a:rPr lang="da-DK" sz="1200" kern="1200" dirty="0">
                <a:solidFill>
                  <a:schemeClr val="tx1"/>
                </a:solidFill>
                <a:effectLst/>
                <a:latin typeface="+mn-lt"/>
                <a:ea typeface="+mn-ea"/>
                <a:cs typeface="+mn-cs"/>
              </a:rPr>
              <a:t>, er der tale om digital chikane – og dét er ulovligt.”</a:t>
            </a:r>
            <a:endParaRPr lang="da-US" sz="1200" kern="1200" dirty="0">
              <a:solidFill>
                <a:schemeClr val="tx1"/>
              </a:solidFill>
              <a:effectLst/>
              <a:latin typeface="+mn-lt"/>
              <a:ea typeface="+mn-ea"/>
              <a:cs typeface="+mn-cs"/>
            </a:endParaRPr>
          </a:p>
          <a:p>
            <a:endParaRPr lang="da-US" dirty="0"/>
          </a:p>
        </p:txBody>
      </p:sp>
      <p:sp>
        <p:nvSpPr>
          <p:cNvPr id="4" name="Pladsholder til slidenummer 3">
            <a:extLst>
              <a:ext uri="{FF2B5EF4-FFF2-40B4-BE49-F238E27FC236}">
                <a16:creationId xmlns:a16="http://schemas.microsoft.com/office/drawing/2014/main" id="{EB33E27C-7256-3FE7-9221-611975EF831C}"/>
              </a:ext>
            </a:extLst>
          </p:cNvPr>
          <p:cNvSpPr>
            <a:spLocks noGrp="1"/>
          </p:cNvSpPr>
          <p:nvPr>
            <p:ph type="sldNum" sz="quarter" idx="5"/>
          </p:nvPr>
        </p:nvSpPr>
        <p:spPr/>
        <p:txBody>
          <a:bodyPr/>
          <a:lstStyle/>
          <a:p>
            <a:fld id="{BF6A178F-7401-6E4D-A16C-285A52AF87FF}" type="slidenum">
              <a:rPr lang="da-DK" smtClean="0"/>
              <a:t>5</a:t>
            </a:fld>
            <a:endParaRPr lang="da-DK"/>
          </a:p>
        </p:txBody>
      </p:sp>
    </p:spTree>
    <p:extLst>
      <p:ext uri="{BB962C8B-B14F-4D97-AF65-F5344CB8AC3E}">
        <p14:creationId xmlns:p14="http://schemas.microsoft.com/office/powerpoint/2010/main" val="905059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4530-6338-FB71-5AD1-D71146C6F4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B6EC2E-3B2C-E446-1B2F-2A9178688EC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FBD84F-9789-5588-9170-AD8C19135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Til tovholder: </a:t>
            </a:r>
            <a:r>
              <a:rPr lang="da-DK" sz="1200" b="0" kern="1200" dirty="0">
                <a:solidFill>
                  <a:schemeClr val="tx1"/>
                </a:solidFill>
                <a:effectLst/>
                <a:latin typeface="+mn-lt"/>
                <a:ea typeface="+mn-ea"/>
                <a:cs typeface="+mn-cs"/>
              </a:rPr>
              <a:t>Klik vilkårligt sted på slide for at starte lydklip.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Sidste sætning i speak, inden I kan gå videre til næste slide: </a:t>
            </a:r>
            <a:r>
              <a:rPr lang="da-DK" sz="1200" kern="1200" dirty="0">
                <a:solidFill>
                  <a:schemeClr val="tx1"/>
                </a:solidFill>
                <a:effectLst/>
                <a:latin typeface="+mn-lt"/>
                <a:ea typeface="+mn-ea"/>
                <a:cs typeface="+mn-cs"/>
              </a:rPr>
              <a:t>”Digital chikane kan også opleves særligt ubehageligt, fordi den der chikanere kan være anonym – fx med en falsk profil eller mailadresse – og fordi det hurtigt kan sprede sig på nettet og være svært at fjerne igen.”</a:t>
            </a:r>
            <a:endParaRPr lang="da-US" sz="1200" kern="1200" dirty="0">
              <a:solidFill>
                <a:schemeClr val="tx1"/>
              </a:solidFill>
              <a:effectLst/>
              <a:latin typeface="+mn-lt"/>
              <a:ea typeface="+mn-ea"/>
              <a:cs typeface="+mn-cs"/>
            </a:endParaRPr>
          </a:p>
          <a:p>
            <a:endParaRPr lang="da-US" dirty="0"/>
          </a:p>
        </p:txBody>
      </p:sp>
      <p:sp>
        <p:nvSpPr>
          <p:cNvPr id="4" name="Pladsholder til slidenummer 3">
            <a:extLst>
              <a:ext uri="{FF2B5EF4-FFF2-40B4-BE49-F238E27FC236}">
                <a16:creationId xmlns:a16="http://schemas.microsoft.com/office/drawing/2014/main" id="{EB33E27C-7256-3FE7-9221-611975EF831C}"/>
              </a:ext>
            </a:extLst>
          </p:cNvPr>
          <p:cNvSpPr>
            <a:spLocks noGrp="1"/>
          </p:cNvSpPr>
          <p:nvPr>
            <p:ph type="sldNum" sz="quarter" idx="5"/>
          </p:nvPr>
        </p:nvSpPr>
        <p:spPr/>
        <p:txBody>
          <a:bodyPr/>
          <a:lstStyle/>
          <a:p>
            <a:fld id="{BF6A178F-7401-6E4D-A16C-285A52AF87FF}" type="slidenum">
              <a:rPr lang="da-DK" smtClean="0"/>
              <a:t>6</a:t>
            </a:fld>
            <a:endParaRPr lang="da-DK"/>
          </a:p>
        </p:txBody>
      </p:sp>
    </p:spTree>
    <p:extLst>
      <p:ext uri="{BB962C8B-B14F-4D97-AF65-F5344CB8AC3E}">
        <p14:creationId xmlns:p14="http://schemas.microsoft.com/office/powerpoint/2010/main" val="1950848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DEAD6-3B51-D99D-9B48-AC8A1507C99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2A15645-2772-3AD5-01D6-5C194E48254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D7296BC-9A8A-A0AE-C7E9-6B660C6EFC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Til tovholder: </a:t>
            </a:r>
            <a:r>
              <a:rPr lang="da-DK" sz="1200" b="0" kern="1200" dirty="0">
                <a:solidFill>
                  <a:schemeClr val="tx1"/>
                </a:solidFill>
                <a:effectLst/>
                <a:latin typeface="+mn-lt"/>
                <a:ea typeface="+mn-ea"/>
                <a:cs typeface="+mn-cs"/>
              </a:rPr>
              <a:t>Klik vilkårligt sted på slide for at starte lydklip.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Sidste sætning i speak, inden I kan gå videre til næste slide: :</a:t>
            </a:r>
            <a:r>
              <a:rPr lang="da-US" sz="1200" b="1" kern="1200">
                <a:solidFill>
                  <a:schemeClr val="tx1"/>
                </a:solidFill>
                <a:effectLst/>
                <a:latin typeface="+mn-lt"/>
                <a:ea typeface="+mn-ea"/>
                <a:cs typeface="+mn-cs"/>
              </a:rPr>
              <a:t> “</a:t>
            </a:r>
            <a:r>
              <a:rPr lang="da-DK" sz="1200" kern="1200" dirty="0">
                <a:solidFill>
                  <a:schemeClr val="tx1"/>
                </a:solidFill>
                <a:effectLst/>
                <a:latin typeface="+mn-lt"/>
                <a:ea typeface="+mn-ea"/>
                <a:cs typeface="+mn-cs"/>
              </a:rPr>
              <a:t>Nu overlades ordet så til jeres tovholder, der vil fortælle jer, hvad der skal ske herfra. Fortsat god arbejdslyst!"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a:extLst>
              <a:ext uri="{FF2B5EF4-FFF2-40B4-BE49-F238E27FC236}">
                <a16:creationId xmlns:a16="http://schemas.microsoft.com/office/drawing/2014/main" id="{E796DE7E-78B4-CF01-46AD-F784D5493C09}"/>
              </a:ext>
            </a:extLst>
          </p:cNvPr>
          <p:cNvSpPr>
            <a:spLocks noGrp="1"/>
          </p:cNvSpPr>
          <p:nvPr>
            <p:ph type="sldNum" sz="quarter" idx="5"/>
          </p:nvPr>
        </p:nvSpPr>
        <p:spPr/>
        <p:txBody>
          <a:bodyPr/>
          <a:lstStyle/>
          <a:p>
            <a:fld id="{BF6A178F-7401-6E4D-A16C-285A52AF87FF}" type="slidenum">
              <a:rPr lang="da-DK" smtClean="0"/>
              <a:t>7</a:t>
            </a:fld>
            <a:endParaRPr lang="da-DK"/>
          </a:p>
        </p:txBody>
      </p:sp>
    </p:spTree>
    <p:extLst>
      <p:ext uri="{BB962C8B-B14F-4D97-AF65-F5344CB8AC3E}">
        <p14:creationId xmlns:p14="http://schemas.microsoft.com/office/powerpoint/2010/main" val="779846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4530-6338-FB71-5AD1-D71146C6F4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B6EC2E-3B2C-E446-1B2F-2A9178688EC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FBD84F-9789-5588-9170-AD8C19135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b="1" kern="1200" dirty="0">
              <a:solidFill>
                <a:schemeClr val="tx2"/>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dirty="0">
              <a:solidFill>
                <a:schemeClr val="tx2"/>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i="1" kern="1200" dirty="0">
                <a:solidFill>
                  <a:schemeClr val="tx2"/>
                </a:solidFill>
                <a:effectLst/>
                <a:latin typeface="+mn-lt"/>
                <a:ea typeface="+mn-ea"/>
                <a:cs typeface="+mn-cs"/>
              </a:rPr>
              <a:t>I får to minutter til at vende spillereglerne i de grupper, I sidder i, så I er sikre på, at I alle sammen forstår dem på samme måde. Tal også om, om der er brug for at tilføje andre spilleregler. Dem kan I skrive nederst på det kort med spillereglerne, som I har fået.</a:t>
            </a:r>
            <a:endParaRPr lang="da-US" sz="1200" i="1" kern="1200" dirty="0">
              <a:solidFill>
                <a:schemeClr val="tx2"/>
              </a:solidFill>
              <a:effectLst/>
              <a:latin typeface="+mn-lt"/>
              <a:ea typeface="+mn-ea"/>
              <a:cs typeface="+mn-cs"/>
            </a:endParaRPr>
          </a:p>
          <a:p>
            <a:r>
              <a:rPr lang="da-DK" sz="1200" i="1" kern="1200" dirty="0">
                <a:solidFill>
                  <a:schemeClr val="tx2"/>
                </a:solidFill>
                <a:effectLst/>
                <a:latin typeface="+mn-lt"/>
                <a:ea typeface="+mn-ea"/>
                <a:cs typeface="+mn-cs"/>
              </a:rPr>
              <a:t> </a:t>
            </a:r>
          </a:p>
          <a:p>
            <a:endParaRPr lang="da-US" sz="1200" i="1" kern="1200" dirty="0">
              <a:solidFill>
                <a:schemeClr val="tx2"/>
              </a:solidFill>
              <a:effectLst/>
              <a:latin typeface="+mn-lt"/>
              <a:ea typeface="+mn-ea"/>
              <a:cs typeface="+mn-cs"/>
            </a:endParaRPr>
          </a:p>
          <a:p>
            <a:endParaRPr lang="da-US" dirty="0"/>
          </a:p>
        </p:txBody>
      </p:sp>
      <p:sp>
        <p:nvSpPr>
          <p:cNvPr id="4" name="Pladsholder til slidenummer 3">
            <a:extLst>
              <a:ext uri="{FF2B5EF4-FFF2-40B4-BE49-F238E27FC236}">
                <a16:creationId xmlns:a16="http://schemas.microsoft.com/office/drawing/2014/main" id="{EB33E27C-7256-3FE7-9221-611975EF831C}"/>
              </a:ext>
            </a:extLst>
          </p:cNvPr>
          <p:cNvSpPr>
            <a:spLocks noGrp="1"/>
          </p:cNvSpPr>
          <p:nvPr>
            <p:ph type="sldNum" sz="quarter" idx="5"/>
          </p:nvPr>
        </p:nvSpPr>
        <p:spPr/>
        <p:txBody>
          <a:bodyPr/>
          <a:lstStyle/>
          <a:p>
            <a:fld id="{BF6A178F-7401-6E4D-A16C-285A52AF87FF}" type="slidenum">
              <a:rPr lang="da-DK" smtClean="0"/>
              <a:t>8</a:t>
            </a:fld>
            <a:endParaRPr lang="da-DK"/>
          </a:p>
        </p:txBody>
      </p:sp>
    </p:spTree>
    <p:extLst>
      <p:ext uri="{BB962C8B-B14F-4D97-AF65-F5344CB8AC3E}">
        <p14:creationId xmlns:p14="http://schemas.microsoft.com/office/powerpoint/2010/main" val="2938749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4530-6338-FB71-5AD1-D71146C6F4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B6EC2E-3B2C-E446-1B2F-2A9178688EC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FBD84F-9789-5588-9170-AD8C19135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kern="1200" dirty="0">
              <a:solidFill>
                <a:schemeClr val="tx2"/>
              </a:solidFill>
              <a:effectLst/>
              <a:latin typeface="+mn-lt"/>
              <a:ea typeface="+mn-ea"/>
              <a:cs typeface="+mn-cs"/>
            </a:endParaRPr>
          </a:p>
          <a:p>
            <a:r>
              <a:rPr lang="da-DK" sz="1200" kern="1200" dirty="0">
                <a:solidFill>
                  <a:schemeClr val="tx1"/>
                </a:solidFill>
                <a:effectLst/>
                <a:latin typeface="+mn-lt"/>
                <a:ea typeface="+mn-ea"/>
                <a:cs typeface="+mn-cs"/>
              </a:rPr>
              <a:t> </a:t>
            </a:r>
            <a:endParaRPr lang="da-US"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Nu hvor spillereglerne er på plads, skal I tale sammen i grupperne.</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Der er tre</a:t>
            </a:r>
            <a:r>
              <a:rPr lang="da-DK" sz="1200" b="1" i="1" kern="1200" dirty="0">
                <a:solidFill>
                  <a:schemeClr val="tx1"/>
                </a:solidFill>
                <a:effectLst/>
                <a:latin typeface="+mn-lt"/>
                <a:ea typeface="+mn-ea"/>
                <a:cs typeface="+mn-cs"/>
              </a:rPr>
              <a:t> </a:t>
            </a:r>
            <a:r>
              <a:rPr lang="da-DK" sz="1200" i="1" kern="1200" dirty="0">
                <a:solidFill>
                  <a:schemeClr val="tx1"/>
                </a:solidFill>
                <a:effectLst/>
                <a:latin typeface="+mn-lt"/>
                <a:ea typeface="+mn-ea"/>
                <a:cs typeface="+mn-cs"/>
              </a:rPr>
              <a:t>spørgsmål, I skal tage udgangspunkt i:</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1. Hvilke former for digital chikane kan I risikere at opleve i jeres arbejde?</a:t>
            </a:r>
          </a:p>
          <a:p>
            <a:r>
              <a:rPr lang="da-DK" sz="1200" kern="1200" dirty="0">
                <a:solidFill>
                  <a:schemeClr val="tx1"/>
                </a:solidFill>
                <a:effectLst/>
                <a:latin typeface="+mn-lt"/>
                <a:ea typeface="+mn-ea"/>
                <a:cs typeface="+mn-cs"/>
              </a:rPr>
              <a:t>2. Hvor ofte oplever I digital chikane?</a:t>
            </a:r>
          </a:p>
          <a:p>
            <a:r>
              <a:rPr lang="da-DK" sz="1200" kern="1200" dirty="0">
                <a:solidFill>
                  <a:schemeClr val="tx1"/>
                </a:solidFill>
                <a:effectLst/>
                <a:latin typeface="+mn-lt"/>
                <a:ea typeface="+mn-ea"/>
                <a:cs typeface="+mn-cs"/>
              </a:rPr>
              <a:t>3. Oplever I, at vi har en fælles forståelse af digital chikane på vores arbejdsplads fx beskrevet i</a:t>
            </a:r>
          </a:p>
          <a:p>
            <a:r>
              <a:rPr lang="da-DK" sz="1200" kern="1200" dirty="0">
                <a:solidFill>
                  <a:schemeClr val="tx1"/>
                </a:solidFill>
                <a:effectLst/>
                <a:latin typeface="+mn-lt"/>
                <a:ea typeface="+mn-ea"/>
                <a:cs typeface="+mn-cs"/>
              </a:rPr>
              <a:t>politikker eller retningslinjer på området?</a:t>
            </a: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Husk, at I senere skal dele et par af jeres pointer med de andre grupper. Derfor er det en god idé, at I lige aftaler, hvem der skal fremlægge – så den person kan skrive nogle stikord ned undervejs.</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I har 15 minutter til at tale om spørgsmålene. Husk spillereglerne, og tiden starter nu.</a:t>
            </a:r>
            <a:endParaRPr lang="da-US" sz="1200" i="1" kern="1200" dirty="0">
              <a:solidFill>
                <a:schemeClr val="tx1"/>
              </a:solidFill>
              <a:effectLst/>
              <a:latin typeface="+mn-lt"/>
              <a:ea typeface="+mn-ea"/>
              <a:cs typeface="+mn-cs"/>
            </a:endParaRPr>
          </a:p>
          <a:p>
            <a:endParaRPr lang="da-US" dirty="0"/>
          </a:p>
        </p:txBody>
      </p:sp>
      <p:sp>
        <p:nvSpPr>
          <p:cNvPr id="4" name="Pladsholder til slidenummer 3">
            <a:extLst>
              <a:ext uri="{FF2B5EF4-FFF2-40B4-BE49-F238E27FC236}">
                <a16:creationId xmlns:a16="http://schemas.microsoft.com/office/drawing/2014/main" id="{EB33E27C-7256-3FE7-9221-611975EF831C}"/>
              </a:ext>
            </a:extLst>
          </p:cNvPr>
          <p:cNvSpPr>
            <a:spLocks noGrp="1"/>
          </p:cNvSpPr>
          <p:nvPr>
            <p:ph type="sldNum" sz="quarter" idx="5"/>
          </p:nvPr>
        </p:nvSpPr>
        <p:spPr/>
        <p:txBody>
          <a:bodyPr/>
          <a:lstStyle/>
          <a:p>
            <a:fld id="{BF6A178F-7401-6E4D-A16C-285A52AF87FF}" type="slidenum">
              <a:rPr lang="da-DK" smtClean="0"/>
              <a:t>9</a:t>
            </a:fld>
            <a:endParaRPr lang="da-DK"/>
          </a:p>
        </p:txBody>
      </p:sp>
    </p:spTree>
    <p:extLst>
      <p:ext uri="{BB962C8B-B14F-4D97-AF65-F5344CB8AC3E}">
        <p14:creationId xmlns:p14="http://schemas.microsoft.com/office/powerpoint/2010/main" val="597525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A2184-9F86-0F68-1AD7-36A646521EF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017630-58EA-DBA4-E497-002360EC72B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E9AC936-17B8-11CF-AA01-EC7BC80DBF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kern="1200" dirty="0">
              <a:solidFill>
                <a:schemeClr val="tx2"/>
              </a:solidFill>
              <a:effectLst/>
              <a:latin typeface="+mn-lt"/>
              <a:ea typeface="+mn-ea"/>
              <a:cs typeface="+mn-cs"/>
            </a:endParaRPr>
          </a:p>
          <a:p>
            <a:br>
              <a:rPr lang="da-DK" sz="1200" i="1" kern="1200" dirty="0">
                <a:solidFill>
                  <a:schemeClr val="tx1"/>
                </a:solidFill>
                <a:effectLst/>
                <a:latin typeface="+mn-lt"/>
                <a:ea typeface="+mn-ea"/>
                <a:cs typeface="+mn-cs"/>
              </a:rPr>
            </a:br>
            <a:r>
              <a:rPr lang="da-DK" sz="1200" i="1" kern="1200" dirty="0">
                <a:solidFill>
                  <a:schemeClr val="tx1"/>
                </a:solidFill>
                <a:effectLst/>
                <a:latin typeface="+mn-lt"/>
                <a:ea typeface="+mn-ea"/>
                <a:cs typeface="+mn-cs"/>
              </a:rPr>
              <a:t>Nu får I lejlighed til at høre, hvad de andre grupper har talt om. I skal nemlig dele de pointer, I hver især har valgt ud, med hinanden.</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Alle grupper skal nå at fremlægge i løbet af de næste15 minutter, så jeg skal nok give ordet videre til næste gruppe, når det er tid til at skifte. </a:t>
            </a:r>
          </a:p>
          <a:p>
            <a:endParaRPr lang="da-DK" sz="1200" i="1" kern="1200" dirty="0">
              <a:solidFill>
                <a:schemeClr val="tx1"/>
              </a:solidFill>
              <a:effectLst/>
              <a:latin typeface="+mn-lt"/>
              <a:ea typeface="+mn-ea"/>
              <a:cs typeface="+mn-cs"/>
            </a:endParaRPr>
          </a:p>
          <a:p>
            <a:endParaRPr lang="da-DK"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Øvrig info til tovholder</a:t>
            </a:r>
          </a:p>
          <a:p>
            <a:r>
              <a:rPr lang="da-US" sz="1200" i="0" kern="1200" dirty="0">
                <a:solidFill>
                  <a:schemeClr val="tx1"/>
                </a:solidFill>
                <a:effectLst/>
                <a:latin typeface="+mn-lt"/>
                <a:ea typeface="+mn-ea"/>
                <a:cs typeface="+mn-cs"/>
              </a:rPr>
              <a:t>Som tovholder kan du med fordel notere et par </a:t>
            </a:r>
            <a:r>
              <a:rPr lang="da-DK" sz="1200" i="0" kern="1200" dirty="0">
                <a:solidFill>
                  <a:schemeClr val="tx1"/>
                </a:solidFill>
                <a:effectLst/>
                <a:latin typeface="+mn-lt"/>
                <a:ea typeface="+mn-ea"/>
                <a:cs typeface="+mn-cs"/>
              </a:rPr>
              <a:t>stikord fra hver fremlæggelse på en flipover eller tavle.</a:t>
            </a:r>
            <a:endParaRPr lang="da-US" sz="1200" i="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14C88530-D084-BABC-54B3-97184DB2C4AF}"/>
              </a:ext>
            </a:extLst>
          </p:cNvPr>
          <p:cNvSpPr>
            <a:spLocks noGrp="1"/>
          </p:cNvSpPr>
          <p:nvPr>
            <p:ph type="sldNum" sz="quarter" idx="5"/>
          </p:nvPr>
        </p:nvSpPr>
        <p:spPr/>
        <p:txBody>
          <a:bodyPr/>
          <a:lstStyle/>
          <a:p>
            <a:fld id="{BF6A178F-7401-6E4D-A16C-285A52AF87FF}" type="slidenum">
              <a:rPr lang="da-DK" smtClean="0"/>
              <a:t>10</a:t>
            </a:fld>
            <a:endParaRPr lang="da-DK"/>
          </a:p>
        </p:txBody>
      </p:sp>
    </p:spTree>
    <p:extLst>
      <p:ext uri="{BB962C8B-B14F-4D97-AF65-F5344CB8AC3E}">
        <p14:creationId xmlns:p14="http://schemas.microsoft.com/office/powerpoint/2010/main" val="1732265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BAD15-3FFF-9573-4248-936DF5415AE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D0A235D-8F99-7959-693B-16910F8E6E2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89034A2-4C80-0F64-373B-B101E0D2AA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r>
              <a:rPr lang="da-DK" sz="1200" b="0" kern="1200" dirty="0">
                <a:solidFill>
                  <a:schemeClr val="tx2"/>
                </a:solidFill>
                <a:effectLst/>
                <a:latin typeface="+mn-lt"/>
                <a:ea typeface="+mn-ea"/>
                <a:cs typeface="+mn-cs"/>
              </a:rPr>
              <a:t>:</a:t>
            </a:r>
            <a:r>
              <a:rPr lang="da-DK" sz="1200" b="1" kern="1200" dirty="0">
                <a:solidFill>
                  <a:schemeClr val="tx2"/>
                </a:solidFill>
                <a:effectLst/>
                <a:latin typeface="+mn-lt"/>
                <a:ea typeface="+mn-ea"/>
                <a:cs typeface="+mn-cs"/>
              </a:rPr>
              <a:t> </a:t>
            </a:r>
            <a:endParaRPr lang="da-DK" sz="1200" kern="1200" dirty="0">
              <a:solidFill>
                <a:schemeClr val="tx2"/>
              </a:solidFill>
              <a:effectLst/>
              <a:latin typeface="+mn-lt"/>
              <a:ea typeface="+mn-ea"/>
              <a:cs typeface="+mn-cs"/>
            </a:endParaRPr>
          </a:p>
          <a:p>
            <a:endParaRPr lang="da-DK"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Her til sidst skal vi lige samle op på de perspektiver, vi nu har delt med hinanden. Vi tager udgangspunkt i de her spørgsmål:</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pPr marL="228600" lvl="0" indent="-228600">
              <a:buAutoNum type="arabicPeriod"/>
            </a:pPr>
            <a:r>
              <a:rPr lang="da-DK" sz="1200" i="1" kern="1200" dirty="0">
                <a:solidFill>
                  <a:schemeClr val="tx1"/>
                </a:solidFill>
                <a:effectLst/>
                <a:latin typeface="+mn-lt"/>
                <a:ea typeface="+mn-ea"/>
                <a:cs typeface="+mn-cs"/>
              </a:rPr>
              <a:t>Giver vores dialoger i dag anledning til, at vi skal gøre noget anderledes her og nu? </a:t>
            </a:r>
          </a:p>
          <a:p>
            <a:pPr marL="228600" lvl="0" indent="-228600">
              <a:buAutoNum type="arabicPeriod"/>
            </a:pPr>
            <a:r>
              <a:rPr lang="da-DK" sz="1200" i="1" kern="1200" dirty="0">
                <a:solidFill>
                  <a:schemeClr val="tx1"/>
                </a:solidFill>
                <a:effectLst/>
                <a:latin typeface="+mn-lt"/>
                <a:ea typeface="+mn-ea"/>
                <a:cs typeface="+mn-cs"/>
              </a:rPr>
              <a:t>Og i så fald hvad?</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Vi bruger ca. 10 minutter, som starter nu.</a:t>
            </a:r>
          </a:p>
          <a:p>
            <a:endParaRPr lang="da-DK" sz="1200" i="1" kern="1200" dirty="0">
              <a:solidFill>
                <a:schemeClr val="tx1"/>
              </a:solidFill>
              <a:effectLst/>
              <a:latin typeface="+mn-lt"/>
              <a:ea typeface="+mn-ea"/>
              <a:cs typeface="+mn-cs"/>
            </a:endParaRPr>
          </a:p>
          <a:p>
            <a:endParaRPr lang="da-DK"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Øvrig info til tovholder</a:t>
            </a:r>
          </a:p>
          <a:p>
            <a:r>
              <a:rPr lang="da-US" sz="1200" i="0" kern="1200" dirty="0">
                <a:solidFill>
                  <a:schemeClr val="tx1"/>
                </a:solidFill>
                <a:effectLst/>
                <a:latin typeface="+mn-lt"/>
                <a:ea typeface="+mn-ea"/>
                <a:cs typeface="+mn-cs"/>
              </a:rPr>
              <a:t>Denne opsamling kan med fordel foregå i plenum, hvor du som tovholder noterer ‘konklusionerne’ på flipover/tavle</a:t>
            </a:r>
          </a:p>
        </p:txBody>
      </p:sp>
      <p:sp>
        <p:nvSpPr>
          <p:cNvPr id="4" name="Pladsholder til slidenummer 3">
            <a:extLst>
              <a:ext uri="{FF2B5EF4-FFF2-40B4-BE49-F238E27FC236}">
                <a16:creationId xmlns:a16="http://schemas.microsoft.com/office/drawing/2014/main" id="{04E3326D-9715-9A0D-D3EF-B20B03C5AE95}"/>
              </a:ext>
            </a:extLst>
          </p:cNvPr>
          <p:cNvSpPr>
            <a:spLocks noGrp="1"/>
          </p:cNvSpPr>
          <p:nvPr>
            <p:ph type="sldNum" sz="quarter" idx="5"/>
          </p:nvPr>
        </p:nvSpPr>
        <p:spPr/>
        <p:txBody>
          <a:bodyPr/>
          <a:lstStyle/>
          <a:p>
            <a:fld id="{BF6A178F-7401-6E4D-A16C-285A52AF87FF}" type="slidenum">
              <a:rPr lang="da-DK" smtClean="0"/>
              <a:t>11</a:t>
            </a:fld>
            <a:endParaRPr lang="da-DK"/>
          </a:p>
        </p:txBody>
      </p:sp>
    </p:spTree>
    <p:extLst>
      <p:ext uri="{BB962C8B-B14F-4D97-AF65-F5344CB8AC3E}">
        <p14:creationId xmlns:p14="http://schemas.microsoft.com/office/powerpoint/2010/main" val="4195480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69AFD-221C-D23D-702C-461D811521C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5B29388-0FD1-7891-8E4C-19BE031953C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0241D26-9C2B-97D0-852A-5067BBEF6F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endParaRPr lang="da-DK" sz="1200" kern="1200" dirty="0">
              <a:solidFill>
                <a:schemeClr val="tx2"/>
              </a:solidFill>
              <a:effectLst/>
              <a:latin typeface="+mn-lt"/>
              <a:ea typeface="+mn-ea"/>
              <a:cs typeface="+mn-cs"/>
            </a:endParaRPr>
          </a:p>
          <a:p>
            <a:endParaRPr lang="da-DK"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Nu er det op til arbejdsmiljøgruppen at tage alle de gode pointer med videre og finde ud af, hvad der skal arbejdes videre med, og hvem der gør hvad, hvordan og hvornår.</a:t>
            </a:r>
            <a:br>
              <a:rPr lang="da-DK" sz="1200" kern="1200" dirty="0">
                <a:solidFill>
                  <a:schemeClr val="tx1"/>
                </a:solidFill>
                <a:effectLst/>
                <a:latin typeface="+mn-lt"/>
                <a:ea typeface="+mn-ea"/>
                <a:cs typeface="+mn-cs"/>
              </a:rPr>
            </a:b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*Fortæl eventuelt noget om jeres konkrete planer for det videre arbejde.*</a:t>
            </a:r>
            <a:endParaRPr lang="da-US"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 </a:t>
            </a:r>
            <a:endParaRPr lang="da-US"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Men et af de første og vigtigste skridt på vejen til at forebygge og håndtere digital chikane på jeres arbejdsplads er, at I kan tale åbent om det – så tak, fordi I gik ind i dialogen.</a:t>
            </a:r>
            <a:endParaRPr lang="da-US" sz="1200" i="1"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F00D94E6-8CB1-526E-3A74-342B530B3F30}"/>
              </a:ext>
            </a:extLst>
          </p:cNvPr>
          <p:cNvSpPr>
            <a:spLocks noGrp="1"/>
          </p:cNvSpPr>
          <p:nvPr>
            <p:ph type="sldNum" sz="quarter" idx="5"/>
          </p:nvPr>
        </p:nvSpPr>
        <p:spPr/>
        <p:txBody>
          <a:bodyPr/>
          <a:lstStyle/>
          <a:p>
            <a:fld id="{BF6A178F-7401-6E4D-A16C-285A52AF87FF}" type="slidenum">
              <a:rPr lang="da-DK" smtClean="0"/>
              <a:t>12</a:t>
            </a:fld>
            <a:endParaRPr lang="da-DK"/>
          </a:p>
        </p:txBody>
      </p:sp>
    </p:spTree>
    <p:extLst>
      <p:ext uri="{BB962C8B-B14F-4D97-AF65-F5344CB8AC3E}">
        <p14:creationId xmlns:p14="http://schemas.microsoft.com/office/powerpoint/2010/main" val="422919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586F9-A17C-BF06-37B0-B5BBEC3D5F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A7AB831-A9E9-C5C5-FA3F-E8F968E4468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ADC069-A2A2-7181-8125-603C16E14172}"/>
              </a:ext>
            </a:extLst>
          </p:cNvPr>
          <p:cNvSpPr>
            <a:spLocks noGrp="1"/>
          </p:cNvSpPr>
          <p:nvPr>
            <p:ph type="body" idx="1"/>
          </p:nvPr>
        </p:nvSpPr>
        <p:spPr/>
        <p:txBody>
          <a:bodyPr/>
          <a:lstStyle/>
          <a:p>
            <a:endParaRPr lang="da-US" dirty="0"/>
          </a:p>
        </p:txBody>
      </p:sp>
      <p:sp>
        <p:nvSpPr>
          <p:cNvPr id="4" name="Pladsholder til slidenummer 3">
            <a:extLst>
              <a:ext uri="{FF2B5EF4-FFF2-40B4-BE49-F238E27FC236}">
                <a16:creationId xmlns:a16="http://schemas.microsoft.com/office/drawing/2014/main" id="{6E4CB3C9-B567-972A-9988-216156FA71C3}"/>
              </a:ext>
            </a:extLst>
          </p:cNvPr>
          <p:cNvSpPr>
            <a:spLocks noGrp="1"/>
          </p:cNvSpPr>
          <p:nvPr>
            <p:ph type="sldNum" sz="quarter" idx="5"/>
          </p:nvPr>
        </p:nvSpPr>
        <p:spPr/>
        <p:txBody>
          <a:bodyPr/>
          <a:lstStyle/>
          <a:p>
            <a:fld id="{BF6A178F-7401-6E4D-A16C-285A52AF87FF}" type="slidenum">
              <a:rPr lang="da-DK" smtClean="0"/>
              <a:t>13</a:t>
            </a:fld>
            <a:endParaRPr lang="da-DK"/>
          </a:p>
        </p:txBody>
      </p:sp>
    </p:spTree>
    <p:extLst>
      <p:ext uri="{BB962C8B-B14F-4D97-AF65-F5344CB8AC3E}">
        <p14:creationId xmlns:p14="http://schemas.microsoft.com/office/powerpoint/2010/main" val="2413267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987A2-F431-3AC5-47E5-A77CD8B6BC8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D5B528C-6E9D-D84E-FC0F-3B37707A82A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4CAB7B0-5A09-740F-B788-7DCB266AF129}"/>
              </a:ext>
            </a:extLst>
          </p:cNvPr>
          <p:cNvSpPr>
            <a:spLocks noGrp="1"/>
          </p:cNvSpPr>
          <p:nvPr>
            <p:ph type="body" idx="1"/>
          </p:nvPr>
        </p:nvSpPr>
        <p:spPr/>
        <p:txBody>
          <a:bodyPr/>
          <a:lstStyle/>
          <a:p>
            <a:endParaRPr lang="da-US" dirty="0"/>
          </a:p>
        </p:txBody>
      </p:sp>
      <p:sp>
        <p:nvSpPr>
          <p:cNvPr id="4" name="Pladsholder til slidenummer 3">
            <a:extLst>
              <a:ext uri="{FF2B5EF4-FFF2-40B4-BE49-F238E27FC236}">
                <a16:creationId xmlns:a16="http://schemas.microsoft.com/office/drawing/2014/main" id="{817ACEF7-05EC-49BE-515E-AA2952A79C00}"/>
              </a:ext>
            </a:extLst>
          </p:cNvPr>
          <p:cNvSpPr>
            <a:spLocks noGrp="1"/>
          </p:cNvSpPr>
          <p:nvPr>
            <p:ph type="sldNum" sz="quarter" idx="5"/>
          </p:nvPr>
        </p:nvSpPr>
        <p:spPr/>
        <p:txBody>
          <a:bodyPr/>
          <a:lstStyle/>
          <a:p>
            <a:fld id="{BF6A178F-7401-6E4D-A16C-285A52AF87FF}" type="slidenum">
              <a:rPr lang="da-DK" smtClean="0"/>
              <a:t>14</a:t>
            </a:fld>
            <a:endParaRPr lang="da-DK"/>
          </a:p>
        </p:txBody>
      </p:sp>
    </p:spTree>
    <p:extLst>
      <p:ext uri="{BB962C8B-B14F-4D97-AF65-F5344CB8AC3E}">
        <p14:creationId xmlns:p14="http://schemas.microsoft.com/office/powerpoint/2010/main" val="2364859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52B472-7559-1429-BD28-0286EB34031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F0FA7C8-7C40-04F7-4DE9-77ACF020B2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71E566C-9905-22D7-3648-909BFB08EF8E}"/>
              </a:ext>
            </a:extLst>
          </p:cNvPr>
          <p:cNvSpPr>
            <a:spLocks noGrp="1"/>
          </p:cNvSpPr>
          <p:nvPr>
            <p:ph type="dt" sz="half" idx="10"/>
          </p:nvPr>
        </p:nvSpPr>
        <p:spPr/>
        <p:txBody>
          <a:bodyPr/>
          <a:lstStyle/>
          <a:p>
            <a:fld id="{4F054412-4B3F-434F-917E-2A273D503D79}" type="datetime1">
              <a:rPr lang="da-DK" smtClean="0"/>
              <a:t>14.09.2026</a:t>
            </a:fld>
            <a:endParaRPr lang="da-DK"/>
          </a:p>
        </p:txBody>
      </p:sp>
      <p:sp>
        <p:nvSpPr>
          <p:cNvPr id="5" name="Pladsholder til sidefod 4">
            <a:extLst>
              <a:ext uri="{FF2B5EF4-FFF2-40B4-BE49-F238E27FC236}">
                <a16:creationId xmlns:a16="http://schemas.microsoft.com/office/drawing/2014/main" id="{E84C6A63-C00D-5317-2C39-FB50973271F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4B8C57E-BDF1-1D90-3F6F-514F3C50C216}"/>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2660753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17AA10-0C6A-0D35-EEF0-BFF5DBF2601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DFC4445-9721-A719-456F-290CEF4D203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8D11A93-E59C-D481-1B82-29BC755FD7A3}"/>
              </a:ext>
            </a:extLst>
          </p:cNvPr>
          <p:cNvSpPr>
            <a:spLocks noGrp="1"/>
          </p:cNvSpPr>
          <p:nvPr>
            <p:ph type="dt" sz="half" idx="10"/>
          </p:nvPr>
        </p:nvSpPr>
        <p:spPr/>
        <p:txBody>
          <a:bodyPr/>
          <a:lstStyle/>
          <a:p>
            <a:fld id="{FD8E2B8B-21F2-3C49-8326-937345EE39AB}" type="datetime1">
              <a:rPr lang="da-DK" smtClean="0"/>
              <a:t>14.09.2026</a:t>
            </a:fld>
            <a:endParaRPr lang="da-DK"/>
          </a:p>
        </p:txBody>
      </p:sp>
      <p:sp>
        <p:nvSpPr>
          <p:cNvPr id="5" name="Pladsholder til sidefod 4">
            <a:extLst>
              <a:ext uri="{FF2B5EF4-FFF2-40B4-BE49-F238E27FC236}">
                <a16:creationId xmlns:a16="http://schemas.microsoft.com/office/drawing/2014/main" id="{BBC4FD77-4788-1E11-DAEA-36A7A55595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FAB0184-C11F-EEC7-B846-FB836DD1AA55}"/>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416558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D21F7-D695-09BC-E01C-BBD845B9AA3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F30096A-BC6B-A17F-09F9-9A5CE1D9EC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45F3633-C114-67C8-9721-462D7C7FCF4A}"/>
              </a:ext>
            </a:extLst>
          </p:cNvPr>
          <p:cNvSpPr>
            <a:spLocks noGrp="1"/>
          </p:cNvSpPr>
          <p:nvPr>
            <p:ph type="dt" sz="half" idx="10"/>
          </p:nvPr>
        </p:nvSpPr>
        <p:spPr/>
        <p:txBody>
          <a:bodyPr/>
          <a:lstStyle/>
          <a:p>
            <a:fld id="{43B10FB2-BE93-ED4F-9565-2370F3DDF6D0}" type="datetime1">
              <a:rPr lang="da-DK" smtClean="0"/>
              <a:t>14.09.2026</a:t>
            </a:fld>
            <a:endParaRPr lang="da-DK"/>
          </a:p>
        </p:txBody>
      </p:sp>
      <p:sp>
        <p:nvSpPr>
          <p:cNvPr id="5" name="Pladsholder til sidefod 4">
            <a:extLst>
              <a:ext uri="{FF2B5EF4-FFF2-40B4-BE49-F238E27FC236}">
                <a16:creationId xmlns:a16="http://schemas.microsoft.com/office/drawing/2014/main" id="{82F3422C-D662-81C1-90CA-86025D97EA0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66C2A4C-644F-1EF6-E5AC-DD1A8229F8AC}"/>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057598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F955F6-5794-D44B-3F09-37D78F50A62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062A4EE-9E58-FB8A-A5C2-CFF54446079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7ABBA74-0A0F-37B0-0301-1B916155BA4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0222911-0FC2-AB77-61F8-6CE9488BE11A}"/>
              </a:ext>
            </a:extLst>
          </p:cNvPr>
          <p:cNvSpPr>
            <a:spLocks noGrp="1"/>
          </p:cNvSpPr>
          <p:nvPr>
            <p:ph type="dt" sz="half" idx="10"/>
          </p:nvPr>
        </p:nvSpPr>
        <p:spPr/>
        <p:txBody>
          <a:bodyPr/>
          <a:lstStyle/>
          <a:p>
            <a:fld id="{055873CF-1D5C-BA4F-812F-678197E79830}" type="datetime1">
              <a:rPr lang="da-DK" smtClean="0"/>
              <a:t>14.09.2026</a:t>
            </a:fld>
            <a:endParaRPr lang="da-DK"/>
          </a:p>
        </p:txBody>
      </p:sp>
      <p:sp>
        <p:nvSpPr>
          <p:cNvPr id="6" name="Pladsholder til sidefod 5">
            <a:extLst>
              <a:ext uri="{FF2B5EF4-FFF2-40B4-BE49-F238E27FC236}">
                <a16:creationId xmlns:a16="http://schemas.microsoft.com/office/drawing/2014/main" id="{9175E066-C00B-270A-3E71-80F2AC27429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54215C6-0069-EC83-7861-4D710B661DB1}"/>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10324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378C2E-6FB5-FE57-AC4A-234B7B341EA9}"/>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1896C14-24B5-CFD3-5137-89827F98A6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9AEB63B-82C0-1DF7-6639-2D3C061B002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AF8F7D4-8DB4-A181-A311-F6F3C53011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6219EBF6-CEFD-8D82-3771-3026EF2E504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B18867F-AE81-8979-D470-7915C75C7BF4}"/>
              </a:ext>
            </a:extLst>
          </p:cNvPr>
          <p:cNvSpPr>
            <a:spLocks noGrp="1"/>
          </p:cNvSpPr>
          <p:nvPr>
            <p:ph type="dt" sz="half" idx="10"/>
          </p:nvPr>
        </p:nvSpPr>
        <p:spPr/>
        <p:txBody>
          <a:bodyPr/>
          <a:lstStyle/>
          <a:p>
            <a:fld id="{64381941-9C5D-C04F-A936-868973064A59}" type="datetime1">
              <a:rPr lang="da-DK" smtClean="0"/>
              <a:t>14.09.2026</a:t>
            </a:fld>
            <a:endParaRPr lang="da-DK"/>
          </a:p>
        </p:txBody>
      </p:sp>
      <p:sp>
        <p:nvSpPr>
          <p:cNvPr id="8" name="Pladsholder til sidefod 7">
            <a:extLst>
              <a:ext uri="{FF2B5EF4-FFF2-40B4-BE49-F238E27FC236}">
                <a16:creationId xmlns:a16="http://schemas.microsoft.com/office/drawing/2014/main" id="{FA97DC07-6181-1BBA-5864-049FF71750C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E4C4347-89A3-C1F3-CB01-9ADB27363282}"/>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411691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F6968-CDC2-31BD-ACEF-8B7D89D1449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789380C-7C1E-950F-7A7C-A4AC66AEABB5}"/>
              </a:ext>
            </a:extLst>
          </p:cNvPr>
          <p:cNvSpPr>
            <a:spLocks noGrp="1"/>
          </p:cNvSpPr>
          <p:nvPr>
            <p:ph type="dt" sz="half" idx="10"/>
          </p:nvPr>
        </p:nvSpPr>
        <p:spPr/>
        <p:txBody>
          <a:bodyPr/>
          <a:lstStyle/>
          <a:p>
            <a:fld id="{BF451BEA-E627-0A4E-B78C-F26898E3FE82}" type="datetime1">
              <a:rPr lang="da-DK" smtClean="0"/>
              <a:t>14.09.2026</a:t>
            </a:fld>
            <a:endParaRPr lang="da-DK"/>
          </a:p>
        </p:txBody>
      </p:sp>
      <p:sp>
        <p:nvSpPr>
          <p:cNvPr id="4" name="Pladsholder til sidefod 3">
            <a:extLst>
              <a:ext uri="{FF2B5EF4-FFF2-40B4-BE49-F238E27FC236}">
                <a16:creationId xmlns:a16="http://schemas.microsoft.com/office/drawing/2014/main" id="{35D3FF61-7998-AF42-0165-90988D611E7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AAEB7C4-9ABE-656C-502E-766A67BA2E4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015703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24B1936-B364-D4E5-CC75-554B0DA93E2E}"/>
              </a:ext>
            </a:extLst>
          </p:cNvPr>
          <p:cNvSpPr>
            <a:spLocks noGrp="1"/>
          </p:cNvSpPr>
          <p:nvPr>
            <p:ph type="dt" sz="half" idx="10"/>
          </p:nvPr>
        </p:nvSpPr>
        <p:spPr/>
        <p:txBody>
          <a:bodyPr/>
          <a:lstStyle/>
          <a:p>
            <a:fld id="{D94CA3B6-798D-EA4D-8A4B-0DCEBB1CCC2C}" type="datetime1">
              <a:rPr lang="da-DK" smtClean="0"/>
              <a:t>14.09.2026</a:t>
            </a:fld>
            <a:endParaRPr lang="da-DK"/>
          </a:p>
        </p:txBody>
      </p:sp>
      <p:sp>
        <p:nvSpPr>
          <p:cNvPr id="3" name="Pladsholder til sidefod 2">
            <a:extLst>
              <a:ext uri="{FF2B5EF4-FFF2-40B4-BE49-F238E27FC236}">
                <a16:creationId xmlns:a16="http://schemas.microsoft.com/office/drawing/2014/main" id="{3EB7B67D-E360-AC6D-39A6-FF09CFD3C60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F0482E3-4788-7221-FB27-EEFF73A230C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130084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FD5E-250F-E599-1C6A-FC20AC60A2E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B3872062-C873-2FB0-A776-380E85F50D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2580250-C20F-1F37-749E-F08F42CFC4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D388E67-1217-5D61-04C8-39693EC05EEA}"/>
              </a:ext>
            </a:extLst>
          </p:cNvPr>
          <p:cNvSpPr>
            <a:spLocks noGrp="1"/>
          </p:cNvSpPr>
          <p:nvPr>
            <p:ph type="dt" sz="half" idx="10"/>
          </p:nvPr>
        </p:nvSpPr>
        <p:spPr/>
        <p:txBody>
          <a:bodyPr/>
          <a:lstStyle/>
          <a:p>
            <a:fld id="{0FE9615C-9D46-F045-B07F-D6BC1848EBDD}" type="datetime1">
              <a:rPr lang="da-DK" smtClean="0"/>
              <a:t>14.09.2026</a:t>
            </a:fld>
            <a:endParaRPr lang="da-DK"/>
          </a:p>
        </p:txBody>
      </p:sp>
      <p:sp>
        <p:nvSpPr>
          <p:cNvPr id="6" name="Pladsholder til sidefod 5">
            <a:extLst>
              <a:ext uri="{FF2B5EF4-FFF2-40B4-BE49-F238E27FC236}">
                <a16:creationId xmlns:a16="http://schemas.microsoft.com/office/drawing/2014/main" id="{C078BC8E-C76D-4D50-59FE-B2AB14061BE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D45CA72-DED6-6F24-B9CC-86ADA6FFE44C}"/>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439382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CBE150-FBA8-5A43-E19C-D00E0F8FF65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788CFD7-F027-7CFD-A4FD-36AB74B5E7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a:extLst>
              <a:ext uri="{FF2B5EF4-FFF2-40B4-BE49-F238E27FC236}">
                <a16:creationId xmlns:a16="http://schemas.microsoft.com/office/drawing/2014/main" id="{70959218-7EA7-8354-71BC-914F153D1D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CA46686-FCA1-8FD8-8748-A158D475AD91}"/>
              </a:ext>
            </a:extLst>
          </p:cNvPr>
          <p:cNvSpPr>
            <a:spLocks noGrp="1"/>
          </p:cNvSpPr>
          <p:nvPr>
            <p:ph type="dt" sz="half" idx="10"/>
          </p:nvPr>
        </p:nvSpPr>
        <p:spPr/>
        <p:txBody>
          <a:bodyPr/>
          <a:lstStyle/>
          <a:p>
            <a:fld id="{E64B6C2C-9988-3840-BEE3-BAB32E4428CF}" type="datetime1">
              <a:rPr lang="da-DK" smtClean="0"/>
              <a:t>14.09.2026</a:t>
            </a:fld>
            <a:endParaRPr lang="da-DK"/>
          </a:p>
        </p:txBody>
      </p:sp>
      <p:sp>
        <p:nvSpPr>
          <p:cNvPr id="6" name="Pladsholder til sidefod 5">
            <a:extLst>
              <a:ext uri="{FF2B5EF4-FFF2-40B4-BE49-F238E27FC236}">
                <a16:creationId xmlns:a16="http://schemas.microsoft.com/office/drawing/2014/main" id="{4658C9C8-6FB9-767E-6505-08D83AC2B91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920226E-50BA-4C3C-DBC4-01BC4B22212E}"/>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589594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98AB71-7ECE-287A-9F28-DB38ED3BB4E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D98BB88-413D-DD63-1911-AB871556651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517DD06-A3EF-63D6-2D58-2ABFD6BD2887}"/>
              </a:ext>
            </a:extLst>
          </p:cNvPr>
          <p:cNvSpPr>
            <a:spLocks noGrp="1"/>
          </p:cNvSpPr>
          <p:nvPr>
            <p:ph type="dt" sz="half" idx="10"/>
          </p:nvPr>
        </p:nvSpPr>
        <p:spPr/>
        <p:txBody>
          <a:bodyPr/>
          <a:lstStyle/>
          <a:p>
            <a:fld id="{5A3CD700-3579-1141-813A-9355F1551BB1}" type="datetime1">
              <a:rPr lang="da-DK" smtClean="0"/>
              <a:t>14.09.2026</a:t>
            </a:fld>
            <a:endParaRPr lang="da-DK"/>
          </a:p>
        </p:txBody>
      </p:sp>
      <p:sp>
        <p:nvSpPr>
          <p:cNvPr id="5" name="Pladsholder til sidefod 4">
            <a:extLst>
              <a:ext uri="{FF2B5EF4-FFF2-40B4-BE49-F238E27FC236}">
                <a16:creationId xmlns:a16="http://schemas.microsoft.com/office/drawing/2014/main" id="{8BF202E6-A994-E4E1-F5D1-2CE186C8AA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6DF8862-391C-F1FB-46FA-C363336B7ED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172616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B8B143B-2DBB-48C5-2FDB-1F97C161037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F859AFA-AD8E-E0C7-6152-FF118A29EC6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111107F-1267-D0CB-0FB3-A228E88FD52D}"/>
              </a:ext>
            </a:extLst>
          </p:cNvPr>
          <p:cNvSpPr>
            <a:spLocks noGrp="1"/>
          </p:cNvSpPr>
          <p:nvPr>
            <p:ph type="dt" sz="half" idx="10"/>
          </p:nvPr>
        </p:nvSpPr>
        <p:spPr/>
        <p:txBody>
          <a:bodyPr/>
          <a:lstStyle/>
          <a:p>
            <a:fld id="{9BF4094B-BE66-1F4E-A6DB-DB47EFFD96B3}" type="datetime1">
              <a:rPr lang="da-DK" smtClean="0"/>
              <a:t>14.09.2026</a:t>
            </a:fld>
            <a:endParaRPr lang="da-DK"/>
          </a:p>
        </p:txBody>
      </p:sp>
      <p:sp>
        <p:nvSpPr>
          <p:cNvPr id="5" name="Pladsholder til sidefod 4">
            <a:extLst>
              <a:ext uri="{FF2B5EF4-FFF2-40B4-BE49-F238E27FC236}">
                <a16:creationId xmlns:a16="http://schemas.microsoft.com/office/drawing/2014/main" id="{DD80B916-8F85-B8D3-8017-9F4727F2B49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0DD8E9-7DB0-5817-5A79-AA3FE42331B3}"/>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772198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6680-A7DC-4D92-B7E5-9562856924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DK"/>
          </a:p>
        </p:txBody>
      </p:sp>
      <p:sp>
        <p:nvSpPr>
          <p:cNvPr id="3" name="Subtitle 2">
            <a:extLst>
              <a:ext uri="{FF2B5EF4-FFF2-40B4-BE49-F238E27FC236}">
                <a16:creationId xmlns:a16="http://schemas.microsoft.com/office/drawing/2014/main" id="{E48C20D3-714E-4166-82C7-FBB0004DA4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a:p>
        </p:txBody>
      </p:sp>
    </p:spTree>
    <p:extLst>
      <p:ext uri="{BB962C8B-B14F-4D97-AF65-F5344CB8AC3E}">
        <p14:creationId xmlns:p14="http://schemas.microsoft.com/office/powerpoint/2010/main" val="3448850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3C6E8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dirty="0"/>
              <a:t>Click to edit Master title style</a:t>
            </a:r>
            <a:endParaRPr lang="en-DK"/>
          </a:p>
        </p:txBody>
      </p:sp>
      <p:sp>
        <p:nvSpPr>
          <p:cNvPr id="4" name="Content Placeholder 2">
            <a:extLst>
              <a:ext uri="{FF2B5EF4-FFF2-40B4-BE49-F238E27FC236}">
                <a16:creationId xmlns:a16="http://schemas.microsoft.com/office/drawing/2014/main" id="{1C69690B-D970-ABE9-A27F-821909161E43}"/>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468351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5DC2DF2F-A76D-0D5F-310D-9FEEAC4CB2E6}"/>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522815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7C5D5E83-192E-BB9B-3962-A2DDBA8FB118}"/>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5" name="Billede 4">
            <a:extLst>
              <a:ext uri="{FF2B5EF4-FFF2-40B4-BE49-F238E27FC236}">
                <a16:creationId xmlns:a16="http://schemas.microsoft.com/office/drawing/2014/main" id="{62F4721B-8390-3B02-BB97-3938FC50D878}"/>
              </a:ext>
            </a:extLst>
          </p:cNvPr>
          <p:cNvPicPr>
            <a:picLocks noChangeAspect="1"/>
          </p:cNvPicPr>
          <p:nvPr userDrawn="1"/>
        </p:nvPicPr>
        <p:blipFill>
          <a:blip r:embed="rId2"/>
          <a:stretch>
            <a:fillRect/>
          </a:stretch>
        </p:blipFill>
        <p:spPr>
          <a:xfrm>
            <a:off x="221221" y="6289267"/>
            <a:ext cx="1718791" cy="382629"/>
          </a:xfrm>
          <a:prstGeom prst="rect">
            <a:avLst/>
          </a:prstGeom>
        </p:spPr>
      </p:pic>
    </p:spTree>
    <p:extLst>
      <p:ext uri="{BB962C8B-B14F-4D97-AF65-F5344CB8AC3E}">
        <p14:creationId xmlns:p14="http://schemas.microsoft.com/office/powerpoint/2010/main" val="503967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5C952ECE-3428-4820-ADB3-518EB0A04AEE}"/>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4011335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7382-6E13-4AC1-99BA-D2BD60651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DK"/>
          </a:p>
        </p:txBody>
      </p:sp>
      <p:sp>
        <p:nvSpPr>
          <p:cNvPr id="3" name="Text Placeholder 2">
            <a:extLst>
              <a:ext uri="{FF2B5EF4-FFF2-40B4-BE49-F238E27FC236}">
                <a16:creationId xmlns:a16="http://schemas.microsoft.com/office/drawing/2014/main" id="{69B2A8F9-A971-4FA7-9509-BF437719F5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38181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5228-B458-4C81-AEFF-64A31A75E941}"/>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DD5E7BE6-5240-4F10-8565-872609B17B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Content Placeholder 3">
            <a:extLst>
              <a:ext uri="{FF2B5EF4-FFF2-40B4-BE49-F238E27FC236}">
                <a16:creationId xmlns:a16="http://schemas.microsoft.com/office/drawing/2014/main" id="{5B232C83-4992-4ECB-A91E-ED7B5B0B6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Tree>
    <p:extLst>
      <p:ext uri="{BB962C8B-B14F-4D97-AF65-F5344CB8AC3E}">
        <p14:creationId xmlns:p14="http://schemas.microsoft.com/office/powerpoint/2010/main" val="1721624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3514-DA7D-40C9-964F-A2779490FD28}"/>
              </a:ext>
            </a:extLst>
          </p:cNvPr>
          <p:cNvSpPr>
            <a:spLocks noGrp="1"/>
          </p:cNvSpPr>
          <p:nvPr>
            <p:ph type="title"/>
          </p:nvPr>
        </p:nvSpPr>
        <p:spPr>
          <a:xfrm>
            <a:off x="839788" y="365125"/>
            <a:ext cx="10515600" cy="1325563"/>
          </a:xfrm>
        </p:spPr>
        <p:txBody>
          <a:bodyPr/>
          <a:lstStyle/>
          <a:p>
            <a:r>
              <a:rPr lang="en-US"/>
              <a:t>Click to edit Master title style</a:t>
            </a:r>
            <a:endParaRPr lang="en-DK"/>
          </a:p>
        </p:txBody>
      </p:sp>
      <p:sp>
        <p:nvSpPr>
          <p:cNvPr id="3" name="Text Placeholder 2">
            <a:extLst>
              <a:ext uri="{FF2B5EF4-FFF2-40B4-BE49-F238E27FC236}">
                <a16:creationId xmlns:a16="http://schemas.microsoft.com/office/drawing/2014/main" id="{68D886F4-AB9A-4F97-9489-BCF12FE0A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D83838-7C97-4358-AB42-68B604E2AC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5" name="Text Placeholder 4">
            <a:extLst>
              <a:ext uri="{FF2B5EF4-FFF2-40B4-BE49-F238E27FC236}">
                <a16:creationId xmlns:a16="http://schemas.microsoft.com/office/drawing/2014/main" id="{D6DF9973-0B71-4C32-9D49-5462843F1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699776-502C-4A2C-9AF2-3E83266704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Tree>
    <p:extLst>
      <p:ext uri="{BB962C8B-B14F-4D97-AF65-F5344CB8AC3E}">
        <p14:creationId xmlns:p14="http://schemas.microsoft.com/office/powerpoint/2010/main" val="3352262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8187-8B2A-4A43-B917-F77A373E170E}"/>
              </a:ext>
            </a:extLst>
          </p:cNvPr>
          <p:cNvSpPr>
            <a:spLocks noGrp="1"/>
          </p:cNvSpPr>
          <p:nvPr>
            <p:ph type="title"/>
          </p:nvPr>
        </p:nvSpPr>
        <p:spPr/>
        <p:txBody>
          <a:bodyPr/>
          <a:lstStyle/>
          <a:p>
            <a:r>
              <a:rPr lang="en-US"/>
              <a:t>Click to edit Master title style</a:t>
            </a:r>
            <a:endParaRPr lang="en-DK"/>
          </a:p>
        </p:txBody>
      </p:sp>
    </p:spTree>
    <p:extLst>
      <p:ext uri="{BB962C8B-B14F-4D97-AF65-F5344CB8AC3E}">
        <p14:creationId xmlns:p14="http://schemas.microsoft.com/office/powerpoint/2010/main" val="10058844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7843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8F2A-3C10-4604-914B-A12EFC6ED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Content Placeholder 2">
            <a:extLst>
              <a:ext uri="{FF2B5EF4-FFF2-40B4-BE49-F238E27FC236}">
                <a16:creationId xmlns:a16="http://schemas.microsoft.com/office/drawing/2014/main" id="{049289F2-59CA-42AD-B7FF-FF0123DA80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Text Placeholder 3">
            <a:extLst>
              <a:ext uri="{FF2B5EF4-FFF2-40B4-BE49-F238E27FC236}">
                <a16:creationId xmlns:a16="http://schemas.microsoft.com/office/drawing/2014/main" id="{8557D764-70DA-4ECC-AEB9-CA9249D29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07876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D4B2-29E0-42E4-B50F-E7AF560CC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Picture Placeholder 2">
            <a:extLst>
              <a:ext uri="{FF2B5EF4-FFF2-40B4-BE49-F238E27FC236}">
                <a16:creationId xmlns:a16="http://schemas.microsoft.com/office/drawing/2014/main" id="{C2278309-11CC-4A70-985E-D8086540C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ACEA8E7D-2103-46C7-9527-FA5EB2F3C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86257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6680-A7DC-4D92-B7E5-9562856924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DK"/>
          </a:p>
        </p:txBody>
      </p:sp>
      <p:sp>
        <p:nvSpPr>
          <p:cNvPr id="3" name="Subtitle 2">
            <a:extLst>
              <a:ext uri="{FF2B5EF4-FFF2-40B4-BE49-F238E27FC236}">
                <a16:creationId xmlns:a16="http://schemas.microsoft.com/office/drawing/2014/main" id="{E48C20D3-714E-4166-82C7-FBB0004DA4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a:p>
        </p:txBody>
      </p:sp>
      <p:pic>
        <p:nvPicPr>
          <p:cNvPr id="4" name="Pladsholder til indhold 13" descr="Et billede, der indeholder pallet, vektorgrafik, clipart&#10;&#10;Automatisk genereret beskrivelse">
            <a:extLst>
              <a:ext uri="{FF2B5EF4-FFF2-40B4-BE49-F238E27FC236}">
                <a16:creationId xmlns:a16="http://schemas.microsoft.com/office/drawing/2014/main" id="{41E1DC30-C051-B3EC-06F7-A16FF3D6518B}"/>
              </a:ext>
            </a:extLst>
          </p:cNvPr>
          <p:cNvPicPr>
            <a:picLocks noChangeAspect="1"/>
          </p:cNvPicPr>
          <p:nvPr userDrawn="1"/>
        </p:nvPicPr>
        <p:blipFill>
          <a:blip r:embed="rId2">
            <a:alphaModFix/>
          </a:blip>
          <a:stretch>
            <a:fillRect/>
          </a:stretch>
        </p:blipFill>
        <p:spPr>
          <a:xfrm>
            <a:off x="10404388" y="0"/>
            <a:ext cx="1355105" cy="1365777"/>
          </a:xfrm>
          <a:prstGeom prst="rect">
            <a:avLst/>
          </a:prstGeom>
          <a:effectLst>
            <a:reflection stA="0" endPos="65000" dist="50800" dir="5400000" sy="-100000" algn="bl" rotWithShape="0"/>
          </a:effectLst>
        </p:spPr>
      </p:pic>
    </p:spTree>
    <p:extLst>
      <p:ext uri="{BB962C8B-B14F-4D97-AF65-F5344CB8AC3E}">
        <p14:creationId xmlns:p14="http://schemas.microsoft.com/office/powerpoint/2010/main" val="40635862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dirty="0"/>
              <a:t>Click to edit Master title style</a:t>
            </a:r>
            <a:endParaRPr lang="en-DK"/>
          </a:p>
        </p:txBody>
      </p:sp>
      <p:sp>
        <p:nvSpPr>
          <p:cNvPr id="4" name="Content Placeholder 2">
            <a:extLst>
              <a:ext uri="{FF2B5EF4-FFF2-40B4-BE49-F238E27FC236}">
                <a16:creationId xmlns:a16="http://schemas.microsoft.com/office/drawing/2014/main" id="{1C69690B-D970-ABE9-A27F-821909161E43}"/>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3" name="Pladsholder til indhold 7">
            <a:extLst>
              <a:ext uri="{FF2B5EF4-FFF2-40B4-BE49-F238E27FC236}">
                <a16:creationId xmlns:a16="http://schemas.microsoft.com/office/drawing/2014/main" id="{7F3C9786-7AED-23A2-6232-B457C8041533}"/>
              </a:ext>
            </a:extLst>
          </p:cNvPr>
          <p:cNvPicPr>
            <a:picLocks noChangeAspect="1"/>
          </p:cNvPicPr>
          <p:nvPr userDrawn="1"/>
        </p:nvPicPr>
        <p:blipFill>
          <a:blip r:embed="rId2">
            <a:alphaModFix/>
          </a:blip>
          <a:stretch>
            <a:fillRect/>
          </a:stretch>
        </p:blipFill>
        <p:spPr>
          <a:xfrm rot="5400000">
            <a:off x="10703908" y="2762637"/>
            <a:ext cx="1482255" cy="1493926"/>
          </a:xfrm>
          <a:prstGeom prst="rect">
            <a:avLst/>
          </a:prstGeom>
        </p:spPr>
      </p:pic>
      <p:pic>
        <p:nvPicPr>
          <p:cNvPr id="6" name="Billede 5">
            <a:extLst>
              <a:ext uri="{FF2B5EF4-FFF2-40B4-BE49-F238E27FC236}">
                <a16:creationId xmlns:a16="http://schemas.microsoft.com/office/drawing/2014/main" id="{87C253F7-0B84-72F0-4B6C-463F1EB7E9BB}"/>
              </a:ext>
            </a:extLst>
          </p:cNvPr>
          <p:cNvPicPr>
            <a:picLocks noChangeAspect="1"/>
          </p:cNvPicPr>
          <p:nvPr userDrawn="1"/>
        </p:nvPicPr>
        <p:blipFill>
          <a:blip r:embed="rId3"/>
          <a:stretch>
            <a:fillRect/>
          </a:stretch>
        </p:blipFill>
        <p:spPr>
          <a:xfrm>
            <a:off x="349802" y="6147172"/>
            <a:ext cx="2266659" cy="504592"/>
          </a:xfrm>
          <a:prstGeom prst="rect">
            <a:avLst/>
          </a:prstGeom>
        </p:spPr>
      </p:pic>
    </p:spTree>
    <p:extLst>
      <p:ext uri="{BB962C8B-B14F-4D97-AF65-F5344CB8AC3E}">
        <p14:creationId xmlns:p14="http://schemas.microsoft.com/office/powerpoint/2010/main" val="3490767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5DC2DF2F-A76D-0D5F-310D-9FEEAC4CB2E6}"/>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9446634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A5BEB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7C5D5E83-192E-BB9B-3962-A2DDBA8FB118}"/>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3" name="Pladsholder til indhold 13" descr="Et billede, der indeholder pallet, vektorgrafik, clipart&#10;&#10;Automatisk genereret beskrivelse">
            <a:extLst>
              <a:ext uri="{FF2B5EF4-FFF2-40B4-BE49-F238E27FC236}">
                <a16:creationId xmlns:a16="http://schemas.microsoft.com/office/drawing/2014/main" id="{F28AC416-D4F5-59C9-C5D6-B552F60C72D8}"/>
              </a:ext>
            </a:extLst>
          </p:cNvPr>
          <p:cNvPicPr>
            <a:picLocks noChangeAspect="1"/>
          </p:cNvPicPr>
          <p:nvPr userDrawn="1"/>
        </p:nvPicPr>
        <p:blipFill>
          <a:blip r:embed="rId2">
            <a:alphaModFix/>
          </a:blip>
          <a:stretch>
            <a:fillRect/>
          </a:stretch>
        </p:blipFill>
        <p:spPr>
          <a:xfrm rot="10800000">
            <a:off x="9842169" y="5599204"/>
            <a:ext cx="1217128" cy="1226712"/>
          </a:xfrm>
          <a:prstGeom prst="rect">
            <a:avLst/>
          </a:prstGeom>
        </p:spPr>
      </p:pic>
    </p:spTree>
    <p:extLst>
      <p:ext uri="{BB962C8B-B14F-4D97-AF65-F5344CB8AC3E}">
        <p14:creationId xmlns:p14="http://schemas.microsoft.com/office/powerpoint/2010/main" val="265072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3C6E8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5C952ECE-3428-4820-ADB3-518EB0A04AEE}"/>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8754009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7382-6E13-4AC1-99BA-D2BD60651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DK"/>
          </a:p>
        </p:txBody>
      </p:sp>
      <p:sp>
        <p:nvSpPr>
          <p:cNvPr id="3" name="Text Placeholder 2">
            <a:extLst>
              <a:ext uri="{FF2B5EF4-FFF2-40B4-BE49-F238E27FC236}">
                <a16:creationId xmlns:a16="http://schemas.microsoft.com/office/drawing/2014/main" id="{69B2A8F9-A971-4FA7-9509-BF437719F5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508802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5228-B458-4C81-AEFF-64A31A75E941}"/>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DD5E7BE6-5240-4F10-8565-872609B17B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Content Placeholder 3">
            <a:extLst>
              <a:ext uri="{FF2B5EF4-FFF2-40B4-BE49-F238E27FC236}">
                <a16:creationId xmlns:a16="http://schemas.microsoft.com/office/drawing/2014/main" id="{5B232C83-4992-4ECB-A91E-ED7B5B0B6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pic>
        <p:nvPicPr>
          <p:cNvPr id="5" name="Pladsholder til indhold 13" descr="Et billede, der indeholder pallet, vektorgrafik, clipart&#10;&#10;Automatisk genereret beskrivelse">
            <a:extLst>
              <a:ext uri="{FF2B5EF4-FFF2-40B4-BE49-F238E27FC236}">
                <a16:creationId xmlns:a16="http://schemas.microsoft.com/office/drawing/2014/main" id="{B4AD499F-4EE9-CD54-88A6-84E613C85D83}"/>
              </a:ext>
            </a:extLst>
          </p:cNvPr>
          <p:cNvPicPr>
            <a:picLocks noChangeAspect="1"/>
          </p:cNvPicPr>
          <p:nvPr userDrawn="1"/>
        </p:nvPicPr>
        <p:blipFill>
          <a:blip r:embed="rId2">
            <a:alphaModFix/>
          </a:blip>
          <a:stretch>
            <a:fillRect/>
          </a:stretch>
        </p:blipFill>
        <p:spPr>
          <a:xfrm rot="10800000">
            <a:off x="9842169" y="5599204"/>
            <a:ext cx="1217128" cy="1226712"/>
          </a:xfrm>
          <a:prstGeom prst="rect">
            <a:avLst/>
          </a:prstGeom>
        </p:spPr>
      </p:pic>
    </p:spTree>
    <p:extLst>
      <p:ext uri="{BB962C8B-B14F-4D97-AF65-F5344CB8AC3E}">
        <p14:creationId xmlns:p14="http://schemas.microsoft.com/office/powerpoint/2010/main" val="20154587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3514-DA7D-40C9-964F-A2779490FD28}"/>
              </a:ext>
            </a:extLst>
          </p:cNvPr>
          <p:cNvSpPr>
            <a:spLocks noGrp="1"/>
          </p:cNvSpPr>
          <p:nvPr>
            <p:ph type="title"/>
          </p:nvPr>
        </p:nvSpPr>
        <p:spPr>
          <a:xfrm>
            <a:off x="839788" y="365125"/>
            <a:ext cx="10515600" cy="1325563"/>
          </a:xfrm>
        </p:spPr>
        <p:txBody>
          <a:bodyPr/>
          <a:lstStyle/>
          <a:p>
            <a:r>
              <a:rPr lang="en-US"/>
              <a:t>Click to edit Master title style</a:t>
            </a:r>
            <a:endParaRPr lang="en-DK"/>
          </a:p>
        </p:txBody>
      </p:sp>
      <p:sp>
        <p:nvSpPr>
          <p:cNvPr id="3" name="Text Placeholder 2">
            <a:extLst>
              <a:ext uri="{FF2B5EF4-FFF2-40B4-BE49-F238E27FC236}">
                <a16:creationId xmlns:a16="http://schemas.microsoft.com/office/drawing/2014/main" id="{68D886F4-AB9A-4F97-9489-BCF12FE0A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D83838-7C97-4358-AB42-68B604E2AC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5" name="Text Placeholder 4">
            <a:extLst>
              <a:ext uri="{FF2B5EF4-FFF2-40B4-BE49-F238E27FC236}">
                <a16:creationId xmlns:a16="http://schemas.microsoft.com/office/drawing/2014/main" id="{D6DF9973-0B71-4C32-9D49-5462843F1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699776-502C-4A2C-9AF2-3E83266704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pic>
        <p:nvPicPr>
          <p:cNvPr id="7" name="Pladsholder til indhold 7">
            <a:extLst>
              <a:ext uri="{FF2B5EF4-FFF2-40B4-BE49-F238E27FC236}">
                <a16:creationId xmlns:a16="http://schemas.microsoft.com/office/drawing/2014/main" id="{322990A4-261E-0164-41DA-DFA5E8E7A769}"/>
              </a:ext>
            </a:extLst>
          </p:cNvPr>
          <p:cNvPicPr>
            <a:picLocks noChangeAspect="1"/>
          </p:cNvPicPr>
          <p:nvPr userDrawn="1"/>
        </p:nvPicPr>
        <p:blipFill>
          <a:blip r:embed="rId2">
            <a:alphaModFix/>
          </a:blip>
          <a:stretch>
            <a:fillRect/>
          </a:stretch>
        </p:blipFill>
        <p:spPr>
          <a:xfrm rot="5400000">
            <a:off x="10703908" y="2762637"/>
            <a:ext cx="1482255" cy="1493926"/>
          </a:xfrm>
          <a:prstGeom prst="rect">
            <a:avLst/>
          </a:prstGeom>
        </p:spPr>
      </p:pic>
    </p:spTree>
    <p:extLst>
      <p:ext uri="{BB962C8B-B14F-4D97-AF65-F5344CB8AC3E}">
        <p14:creationId xmlns:p14="http://schemas.microsoft.com/office/powerpoint/2010/main" val="14945031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8187-8B2A-4A43-B917-F77A373E170E}"/>
              </a:ext>
            </a:extLst>
          </p:cNvPr>
          <p:cNvSpPr>
            <a:spLocks noGrp="1"/>
          </p:cNvSpPr>
          <p:nvPr>
            <p:ph type="title"/>
          </p:nvPr>
        </p:nvSpPr>
        <p:spPr/>
        <p:txBody>
          <a:bodyPr/>
          <a:lstStyle/>
          <a:p>
            <a:r>
              <a:rPr lang="en-US"/>
              <a:t>Click to edit Master title style</a:t>
            </a:r>
            <a:endParaRPr lang="en-DK"/>
          </a:p>
        </p:txBody>
      </p:sp>
      <p:pic>
        <p:nvPicPr>
          <p:cNvPr id="4" name="Pladsholder til indhold 11" descr="Et billede, der indeholder poolbal, sport, poolbord, bord&#10;&#10;Automatisk genereret beskrivelse">
            <a:extLst>
              <a:ext uri="{FF2B5EF4-FFF2-40B4-BE49-F238E27FC236}">
                <a16:creationId xmlns:a16="http://schemas.microsoft.com/office/drawing/2014/main" id="{1E9B9158-DCD3-A579-9936-6CE640AED595}"/>
              </a:ext>
            </a:extLst>
          </p:cNvPr>
          <p:cNvPicPr>
            <a:picLocks noChangeAspect="1"/>
          </p:cNvPicPr>
          <p:nvPr userDrawn="1"/>
        </p:nvPicPr>
        <p:blipFill>
          <a:blip r:embed="rId2"/>
          <a:stretch>
            <a:fillRect/>
          </a:stretch>
        </p:blipFill>
        <p:spPr>
          <a:xfrm>
            <a:off x="2070062" y="2506662"/>
            <a:ext cx="7804464" cy="4351338"/>
          </a:xfrm>
          <a:prstGeom prst="rect">
            <a:avLst/>
          </a:prstGeom>
        </p:spPr>
      </p:pic>
    </p:spTree>
    <p:extLst>
      <p:ext uri="{BB962C8B-B14F-4D97-AF65-F5344CB8AC3E}">
        <p14:creationId xmlns:p14="http://schemas.microsoft.com/office/powerpoint/2010/main" val="4006052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78100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8F2A-3C10-4604-914B-A12EFC6ED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Content Placeholder 2">
            <a:extLst>
              <a:ext uri="{FF2B5EF4-FFF2-40B4-BE49-F238E27FC236}">
                <a16:creationId xmlns:a16="http://schemas.microsoft.com/office/drawing/2014/main" id="{049289F2-59CA-42AD-B7FF-FF0123DA80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Text Placeholder 3">
            <a:extLst>
              <a:ext uri="{FF2B5EF4-FFF2-40B4-BE49-F238E27FC236}">
                <a16:creationId xmlns:a16="http://schemas.microsoft.com/office/drawing/2014/main" id="{8557D764-70DA-4ECC-AEB9-CA9249D29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7258573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D4B2-29E0-42E4-B50F-E7AF560CC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Picture Placeholder 2">
            <a:extLst>
              <a:ext uri="{FF2B5EF4-FFF2-40B4-BE49-F238E27FC236}">
                <a16:creationId xmlns:a16="http://schemas.microsoft.com/office/drawing/2014/main" id="{C2278309-11CC-4A70-985E-D8086540C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ACEA8E7D-2103-46C7-9527-FA5EB2F3C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10967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5C80A91-A0A6-7F70-042C-A21471FBDE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B7D1F0C-7C86-5B1A-30E8-EE47EB890A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5D18E87-A768-1DE6-330D-71CBD7D463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32863D-B8C1-3842-8CA3-16DE45B5C11C}" type="datetime1">
              <a:rPr lang="da-DK" smtClean="0"/>
              <a:t>14.09.2026</a:t>
            </a:fld>
            <a:endParaRPr lang="da-DK"/>
          </a:p>
        </p:txBody>
      </p:sp>
      <p:sp>
        <p:nvSpPr>
          <p:cNvPr id="5" name="Pladsholder til sidefod 4">
            <a:extLst>
              <a:ext uri="{FF2B5EF4-FFF2-40B4-BE49-F238E27FC236}">
                <a16:creationId xmlns:a16="http://schemas.microsoft.com/office/drawing/2014/main" id="{1F5B6988-4F8B-0ED9-82CE-D7F6C0864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6233965C-79E0-43A2-61B6-B51F752D26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710F0F-0A71-6A48-AAD6-EB3A077EE618}" type="slidenum">
              <a:rPr lang="da-DK" smtClean="0"/>
              <a:t>‹nr.›</a:t>
            </a:fld>
            <a:endParaRPr lang="da-DK"/>
          </a:p>
        </p:txBody>
      </p:sp>
    </p:spTree>
    <p:extLst>
      <p:ext uri="{BB962C8B-B14F-4D97-AF65-F5344CB8AC3E}">
        <p14:creationId xmlns:p14="http://schemas.microsoft.com/office/powerpoint/2010/main" val="3330451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2D2B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677FC-3B76-4271-BEF9-CD05A10BC5ED}"/>
              </a:ext>
            </a:extLst>
          </p:cNvPr>
          <p:cNvSpPr>
            <a:spLocks noGrp="1"/>
          </p:cNvSpPr>
          <p:nvPr>
            <p:ph type="title"/>
          </p:nvPr>
        </p:nvSpPr>
        <p:spPr>
          <a:xfrm>
            <a:off x="838200" y="365125"/>
            <a:ext cx="10515600" cy="642717"/>
          </a:xfrm>
          <a:prstGeom prst="rect">
            <a:avLst/>
          </a:prstGeom>
        </p:spPr>
        <p:txBody>
          <a:bodyPr vert="horz" lIns="91440" tIns="45720" rIns="91440" bIns="45720" rtlCol="0" anchor="ctr">
            <a:norm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867F0F68-B51B-4FF2-9866-14BB7020634C}"/>
              </a:ext>
            </a:extLst>
          </p:cNvPr>
          <p:cNvSpPr>
            <a:spLocks noGrp="1"/>
          </p:cNvSpPr>
          <p:nvPr>
            <p:ph type="body" idx="1"/>
          </p:nvPr>
        </p:nvSpPr>
        <p:spPr>
          <a:xfrm>
            <a:off x="838200" y="1161356"/>
            <a:ext cx="10515600" cy="48323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7" name="Picture 6" descr="Text&#10;&#10;Description automatically generated">
            <a:extLst>
              <a:ext uri="{FF2B5EF4-FFF2-40B4-BE49-F238E27FC236}">
                <a16:creationId xmlns:a16="http://schemas.microsoft.com/office/drawing/2014/main" id="{04CDD368-D5D0-4B24-B186-D6217D5EC92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4080" y="6147172"/>
            <a:ext cx="2224501" cy="553386"/>
          </a:xfrm>
          <a:prstGeom prst="rect">
            <a:avLst/>
          </a:prstGeom>
        </p:spPr>
      </p:pic>
      <p:pic>
        <p:nvPicPr>
          <p:cNvPr id="4" name="Billede 3" descr="Et billede, der indeholder skærmbillede, Farverigt, cirkel, Grafik&#10;&#10;Automatisk genereret beskrivelse">
            <a:extLst>
              <a:ext uri="{FF2B5EF4-FFF2-40B4-BE49-F238E27FC236}">
                <a16:creationId xmlns:a16="http://schemas.microsoft.com/office/drawing/2014/main" id="{10147447-73FD-60F3-3829-D451E155BD93}"/>
              </a:ext>
            </a:extLst>
          </p:cNvPr>
          <p:cNvPicPr>
            <a:picLocks noChangeAspect="1"/>
          </p:cNvPicPr>
          <p:nvPr userDrawn="1"/>
        </p:nvPicPr>
        <p:blipFill>
          <a:blip r:embed="rId15"/>
          <a:stretch>
            <a:fillRect/>
          </a:stretch>
        </p:blipFill>
        <p:spPr>
          <a:xfrm>
            <a:off x="8448261" y="88813"/>
            <a:ext cx="3657468" cy="2010816"/>
          </a:xfrm>
          <a:prstGeom prst="rect">
            <a:avLst/>
          </a:prstGeom>
        </p:spPr>
      </p:pic>
    </p:spTree>
    <p:extLst>
      <p:ext uri="{BB962C8B-B14F-4D97-AF65-F5344CB8AC3E}">
        <p14:creationId xmlns:p14="http://schemas.microsoft.com/office/powerpoint/2010/main" val="595618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2D2B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677FC-3B76-4271-BEF9-CD05A10BC5ED}"/>
              </a:ext>
            </a:extLst>
          </p:cNvPr>
          <p:cNvSpPr>
            <a:spLocks noGrp="1"/>
          </p:cNvSpPr>
          <p:nvPr>
            <p:ph type="title"/>
          </p:nvPr>
        </p:nvSpPr>
        <p:spPr>
          <a:xfrm>
            <a:off x="838200" y="365125"/>
            <a:ext cx="10515600" cy="642717"/>
          </a:xfrm>
          <a:prstGeom prst="rect">
            <a:avLst/>
          </a:prstGeom>
        </p:spPr>
        <p:txBody>
          <a:bodyPr vert="horz" lIns="91440" tIns="45720" rIns="91440" bIns="45720" rtlCol="0" anchor="ctr">
            <a:norm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867F0F68-B51B-4FF2-9866-14BB7020634C}"/>
              </a:ext>
            </a:extLst>
          </p:cNvPr>
          <p:cNvSpPr>
            <a:spLocks noGrp="1"/>
          </p:cNvSpPr>
          <p:nvPr>
            <p:ph type="body" idx="1"/>
          </p:nvPr>
        </p:nvSpPr>
        <p:spPr>
          <a:xfrm>
            <a:off x="838200" y="1161356"/>
            <a:ext cx="10515600" cy="48323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7" name="Picture 6" descr="Text&#10;&#10;Description automatically generated">
            <a:extLst>
              <a:ext uri="{FF2B5EF4-FFF2-40B4-BE49-F238E27FC236}">
                <a16:creationId xmlns:a16="http://schemas.microsoft.com/office/drawing/2014/main" id="{04CDD368-D5D0-4B24-B186-D6217D5EC92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4080" y="6147172"/>
            <a:ext cx="2224501" cy="553386"/>
          </a:xfrm>
          <a:prstGeom prst="rect">
            <a:avLst/>
          </a:prstGeom>
        </p:spPr>
      </p:pic>
    </p:spTree>
    <p:extLst>
      <p:ext uri="{BB962C8B-B14F-4D97-AF65-F5344CB8AC3E}">
        <p14:creationId xmlns:p14="http://schemas.microsoft.com/office/powerpoint/2010/main" val="223172578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9.png"/><Relationship Id="rId4" Type="http://schemas.openxmlformats.org/officeDocument/2006/relationships/notesSlide" Target="../notesSlides/notesSlide6.xml"/><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godtarbejdsmiljo.dk/trivsel/vold-og-trusler-paa-arbejdspladsen/digital-chikane/faciliteringsfilm-digital-chikane" TargetMode="External"/><Relationship Id="rId5" Type="http://schemas.openxmlformats.org/officeDocument/2006/relationships/hyperlink" Target="http://www.godtarbejdsmilj&#248;.dk/digitalchikane" TargetMode="Externa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www.godtarbejdsmiljo.dk/trivsel/vold-og-trusler-paa-arbejdspladsen/digital-chikane/faktakort-digital-chikan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51482"/>
        </a:solidFill>
        <a:effectLst/>
      </p:bgPr>
    </p:bg>
    <p:spTree>
      <p:nvGrpSpPr>
        <p:cNvPr id="1" name=""/>
        <p:cNvGrpSpPr/>
        <p:nvPr/>
      </p:nvGrpSpPr>
      <p:grpSpPr>
        <a:xfrm>
          <a:off x="0" y="0"/>
          <a:ext cx="0" cy="0"/>
          <a:chOff x="0" y="0"/>
          <a:chExt cx="0" cy="0"/>
        </a:xfrm>
      </p:grpSpPr>
      <p:pic>
        <p:nvPicPr>
          <p:cNvPr id="9" name="Pladsholder til indhold 5" descr="Et billede, der indeholder stof, mønster, Syren/lyslilla, design&#10;&#10;AI-genereret indhold kan være ukorrekt.">
            <a:extLst>
              <a:ext uri="{FF2B5EF4-FFF2-40B4-BE49-F238E27FC236}">
                <a16:creationId xmlns:a16="http://schemas.microsoft.com/office/drawing/2014/main" id="{A1EC7941-4695-D582-AB16-717CD1001D70}"/>
              </a:ext>
            </a:extLst>
          </p:cNvPr>
          <p:cNvPicPr>
            <a:picLocks noChangeAspect="1"/>
          </p:cNvPicPr>
          <p:nvPr/>
        </p:nvPicPr>
        <p:blipFill>
          <a:blip r:embed="rId3"/>
          <a:srcRect b="20288"/>
          <a:stretch>
            <a:fillRect/>
          </a:stretch>
        </p:blipFill>
        <p:spPr>
          <a:xfrm>
            <a:off x="0" y="-1"/>
            <a:ext cx="12210661" cy="6868497"/>
          </a:xfrm>
          <a:prstGeom prst="rect">
            <a:avLst/>
          </a:prstGeom>
          <a:noFill/>
        </p:spPr>
      </p:pic>
      <p:sp>
        <p:nvSpPr>
          <p:cNvPr id="11" name="Rektangel 10">
            <a:extLst>
              <a:ext uri="{FF2B5EF4-FFF2-40B4-BE49-F238E27FC236}">
                <a16:creationId xmlns:a16="http://schemas.microsoft.com/office/drawing/2014/main" id="{5B173E5A-4717-A8E1-32DE-17BA50C34E62}"/>
              </a:ext>
            </a:extLst>
          </p:cNvPr>
          <p:cNvSpPr/>
          <p:nvPr/>
        </p:nvSpPr>
        <p:spPr>
          <a:xfrm>
            <a:off x="482169" y="472951"/>
            <a:ext cx="11728492" cy="6395545"/>
          </a:xfrm>
          <a:prstGeom prst="rect">
            <a:avLst/>
          </a:prstGeom>
          <a:solidFill>
            <a:srgbClr val="A514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2" name="Titel 1">
            <a:extLst>
              <a:ext uri="{FF2B5EF4-FFF2-40B4-BE49-F238E27FC236}">
                <a16:creationId xmlns:a16="http://schemas.microsoft.com/office/drawing/2014/main" id="{7A3AA725-5ECE-4BFB-04AC-AECA4B57F7BA}"/>
              </a:ext>
            </a:extLst>
          </p:cNvPr>
          <p:cNvSpPr>
            <a:spLocks noGrp="1"/>
          </p:cNvSpPr>
          <p:nvPr>
            <p:ph type="ctrTitle"/>
          </p:nvPr>
        </p:nvSpPr>
        <p:spPr>
          <a:xfrm>
            <a:off x="1428361" y="2943937"/>
            <a:ext cx="4904299" cy="1229690"/>
          </a:xfrm>
        </p:spPr>
        <p:txBody>
          <a:bodyPr>
            <a:normAutofit fontScale="90000"/>
          </a:bodyPr>
          <a:lstStyle/>
          <a:p>
            <a:pPr algn="l"/>
            <a:r>
              <a:rPr lang="da-DK" b="1" dirty="0">
                <a:solidFill>
                  <a:schemeClr val="bg1"/>
                </a:solidFill>
                <a:latin typeface="Klavika Md" panose="02000000000000000000" pitchFamily="2" charset="0"/>
              </a:rPr>
              <a:t>Hvad er digital chikane?</a:t>
            </a:r>
          </a:p>
        </p:txBody>
      </p:sp>
      <p:pic>
        <p:nvPicPr>
          <p:cNvPr id="7" name="Grafik 6">
            <a:extLst>
              <a:ext uri="{FF2B5EF4-FFF2-40B4-BE49-F238E27FC236}">
                <a16:creationId xmlns:a16="http://schemas.microsoft.com/office/drawing/2014/main" id="{2A52270C-72AA-55A9-1A75-E4CC1DD2DB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5216" y="5982048"/>
            <a:ext cx="2705100" cy="596900"/>
          </a:xfrm>
          <a:prstGeom prst="rect">
            <a:avLst/>
          </a:prstGeom>
        </p:spPr>
      </p:pic>
      <p:pic>
        <p:nvPicPr>
          <p:cNvPr id="8" name="Billede 7">
            <a:extLst>
              <a:ext uri="{FF2B5EF4-FFF2-40B4-BE49-F238E27FC236}">
                <a16:creationId xmlns:a16="http://schemas.microsoft.com/office/drawing/2014/main" id="{3457BC76-B22C-0E7E-9192-39A424191C01}"/>
              </a:ext>
            </a:extLst>
          </p:cNvPr>
          <p:cNvPicPr>
            <a:picLocks noChangeAspect="1"/>
          </p:cNvPicPr>
          <p:nvPr/>
        </p:nvPicPr>
        <p:blipFill>
          <a:blip r:embed="rId5"/>
          <a:srcRect l="17986" t="15297" r="13866" b="15497"/>
          <a:stretch>
            <a:fillRect/>
          </a:stretch>
        </p:blipFill>
        <p:spPr>
          <a:xfrm>
            <a:off x="6850743" y="1059543"/>
            <a:ext cx="4673600" cy="4746172"/>
          </a:xfrm>
          <a:prstGeom prst="rect">
            <a:avLst/>
          </a:prstGeom>
        </p:spPr>
      </p:pic>
    </p:spTree>
    <p:extLst>
      <p:ext uri="{BB962C8B-B14F-4D97-AF65-F5344CB8AC3E}">
        <p14:creationId xmlns:p14="http://schemas.microsoft.com/office/powerpoint/2010/main" val="1158031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710BD-D0A4-9EE4-C65C-BA9A7A9CC07D}"/>
            </a:ext>
          </a:extLst>
        </p:cNvPr>
        <p:cNvGrpSpPr/>
        <p:nvPr/>
      </p:nvGrpSpPr>
      <p:grpSpPr>
        <a:xfrm>
          <a:off x="0" y="0"/>
          <a:ext cx="0" cy="0"/>
          <a:chOff x="0" y="0"/>
          <a:chExt cx="0" cy="0"/>
        </a:xfrm>
      </p:grpSpPr>
      <p:pic>
        <p:nvPicPr>
          <p:cNvPr id="21" name="Pladsholder til indhold 5" descr="Et billede, der indeholder stof, mønster, Syren/lyslilla, design&#10;&#10;AI-genereret indhold kan være ukorrekt.">
            <a:extLst>
              <a:ext uri="{FF2B5EF4-FFF2-40B4-BE49-F238E27FC236}">
                <a16:creationId xmlns:a16="http://schemas.microsoft.com/office/drawing/2014/main" id="{482FD274-AE88-CEE9-4713-98295A8C0592}"/>
              </a:ext>
            </a:extLst>
          </p:cNvPr>
          <p:cNvPicPr>
            <a:picLocks noChangeAspect="1"/>
          </p:cNvPicPr>
          <p:nvPr/>
        </p:nvPicPr>
        <p:blipFill>
          <a:blip r:embed="rId3"/>
          <a:srcRect b="20288"/>
          <a:stretch>
            <a:fillRect/>
          </a:stretch>
        </p:blipFill>
        <p:spPr>
          <a:xfrm>
            <a:off x="0" y="0"/>
            <a:ext cx="12192000" cy="6858000"/>
          </a:xfrm>
          <a:prstGeom prst="rect">
            <a:avLst/>
          </a:prstGeom>
        </p:spPr>
      </p:pic>
      <p:sp>
        <p:nvSpPr>
          <p:cNvPr id="22" name="Rektangel 21">
            <a:extLst>
              <a:ext uri="{FF2B5EF4-FFF2-40B4-BE49-F238E27FC236}">
                <a16:creationId xmlns:a16="http://schemas.microsoft.com/office/drawing/2014/main" id="{2C15B1D3-4BE0-1E61-1450-300DC1E1CD07}"/>
              </a:ext>
            </a:extLst>
          </p:cNvPr>
          <p:cNvSpPr/>
          <p:nvPr/>
        </p:nvSpPr>
        <p:spPr>
          <a:xfrm>
            <a:off x="325623" y="14924"/>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23" name="Billede 22" descr="Et billede, der indeholder sort, mørke, sort-hvid&#10;&#10;Indhold genereret af kunstig intelligens kan være forkert.">
            <a:extLst>
              <a:ext uri="{FF2B5EF4-FFF2-40B4-BE49-F238E27FC236}">
                <a16:creationId xmlns:a16="http://schemas.microsoft.com/office/drawing/2014/main" id="{EECE6C67-CC4C-257A-8D79-929D1ECB2EEE}"/>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579677E9-283A-B348-F30C-C3C604F6C3F5}"/>
              </a:ext>
            </a:extLst>
          </p:cNvPr>
          <p:cNvSpPr>
            <a:spLocks noGrp="1"/>
          </p:cNvSpPr>
          <p:nvPr>
            <p:ph type="sldNum" sz="quarter" idx="12"/>
          </p:nvPr>
        </p:nvSpPr>
        <p:spPr/>
        <p:txBody>
          <a:bodyPr/>
          <a:lstStyle/>
          <a:p>
            <a:fld id="{2A710F0F-0A71-6A48-AAD6-EB3A077EE618}" type="slidenum">
              <a:rPr lang="da-DK" smtClean="0"/>
              <a:t>2</a:t>
            </a:fld>
            <a:endParaRPr lang="da-DK"/>
          </a:p>
        </p:txBody>
      </p:sp>
      <p:sp>
        <p:nvSpPr>
          <p:cNvPr id="5" name="Pladsholder til indhold 4">
            <a:extLst>
              <a:ext uri="{FF2B5EF4-FFF2-40B4-BE49-F238E27FC236}">
                <a16:creationId xmlns:a16="http://schemas.microsoft.com/office/drawing/2014/main" id="{CDB9A5CD-25D6-8039-5EFD-8E10568D1E40}"/>
              </a:ext>
            </a:extLst>
          </p:cNvPr>
          <p:cNvSpPr txBox="1">
            <a:spLocks/>
          </p:cNvSpPr>
          <p:nvPr/>
        </p:nvSpPr>
        <p:spPr>
          <a:xfrm>
            <a:off x="5760248" y="2982259"/>
            <a:ext cx="4680519" cy="1087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2400" dirty="0">
                <a:latin typeface="Klavika Lt" panose="020B0506040000020004" pitchFamily="34" charset="0"/>
              </a:rPr>
              <a:t>2) i</a:t>
            </a:r>
            <a:r>
              <a:rPr lang="da-DK" sz="2400" i="1" dirty="0">
                <a:latin typeface="Klavika Lt" panose="020B0506040000020004" pitchFamily="34" charset="0"/>
              </a:rPr>
              <a:t> hvilke</a:t>
            </a:r>
            <a:r>
              <a:rPr lang="da-DK" sz="2400" dirty="0">
                <a:latin typeface="Klavika Lt" panose="020B0506040000020004" pitchFamily="34" charset="0"/>
              </a:rPr>
              <a:t> situationer vi kan risikere at opleve </a:t>
            </a:r>
            <a:r>
              <a:rPr lang="da-DK" sz="2400">
                <a:latin typeface="Klavika Lt" panose="020B0506040000020004" pitchFamily="34" charset="0"/>
              </a:rPr>
              <a:t>digital chikane</a:t>
            </a:r>
            <a:endParaRPr lang="da-DK" sz="2400" dirty="0">
              <a:latin typeface="Klavika Lt" panose="020B0506040000020004" pitchFamily="34" charset="0"/>
            </a:endParaRPr>
          </a:p>
        </p:txBody>
      </p:sp>
      <p:sp>
        <p:nvSpPr>
          <p:cNvPr id="8" name="Tekstfelt 7">
            <a:extLst>
              <a:ext uri="{FF2B5EF4-FFF2-40B4-BE49-F238E27FC236}">
                <a16:creationId xmlns:a16="http://schemas.microsoft.com/office/drawing/2014/main" id="{24A18D59-02AC-A772-D3DE-559789516015}"/>
              </a:ext>
            </a:extLst>
          </p:cNvPr>
          <p:cNvSpPr txBox="1"/>
          <p:nvPr/>
        </p:nvSpPr>
        <p:spPr>
          <a:xfrm>
            <a:off x="995057" y="2982259"/>
            <a:ext cx="3384375" cy="461665"/>
          </a:xfrm>
          <a:prstGeom prst="rect">
            <a:avLst/>
          </a:prstGeom>
          <a:noFill/>
        </p:spPr>
        <p:txBody>
          <a:bodyPr wrap="square">
            <a:spAutoFit/>
          </a:bodyPr>
          <a:lstStyle/>
          <a:p>
            <a:pPr marL="0" indent="0">
              <a:buNone/>
            </a:pPr>
            <a:r>
              <a:rPr lang="da-DK" sz="2400" dirty="0">
                <a:latin typeface="Klavika Lt" panose="020B0506040000020004" pitchFamily="34" charset="0"/>
              </a:rPr>
              <a:t>1)</a:t>
            </a:r>
            <a:r>
              <a:rPr lang="da-DK" sz="2400" i="1" dirty="0">
                <a:latin typeface="Klavika Lt" panose="020B0506040000020004" pitchFamily="34" charset="0"/>
              </a:rPr>
              <a:t> hvad</a:t>
            </a:r>
            <a:r>
              <a:rPr lang="da-DK" sz="2400" dirty="0">
                <a:latin typeface="Klavika Lt" panose="020B0506040000020004" pitchFamily="34" charset="0"/>
              </a:rPr>
              <a:t> digital chikane er</a:t>
            </a:r>
          </a:p>
        </p:txBody>
      </p:sp>
      <p:sp>
        <p:nvSpPr>
          <p:cNvPr id="10" name="Titel 2">
            <a:extLst>
              <a:ext uri="{FF2B5EF4-FFF2-40B4-BE49-F238E27FC236}">
                <a16:creationId xmlns:a16="http://schemas.microsoft.com/office/drawing/2014/main" id="{C58E87C7-B517-4CC7-EE2E-1A6E09813BFF}"/>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Hvorfor snakke om digital chikane?</a:t>
            </a:r>
          </a:p>
        </p:txBody>
      </p:sp>
      <p:sp>
        <p:nvSpPr>
          <p:cNvPr id="11" name="Tekstfelt 10">
            <a:extLst>
              <a:ext uri="{FF2B5EF4-FFF2-40B4-BE49-F238E27FC236}">
                <a16:creationId xmlns:a16="http://schemas.microsoft.com/office/drawing/2014/main" id="{A536EB4D-8EA4-BE60-BDC7-244C412F1F78}"/>
              </a:ext>
            </a:extLst>
          </p:cNvPr>
          <p:cNvSpPr txBox="1"/>
          <p:nvPr/>
        </p:nvSpPr>
        <p:spPr>
          <a:xfrm>
            <a:off x="960000" y="1936830"/>
            <a:ext cx="9600496" cy="830997"/>
          </a:xfrm>
          <a:prstGeom prst="rect">
            <a:avLst/>
          </a:prstGeom>
          <a:noFill/>
        </p:spPr>
        <p:txBody>
          <a:bodyPr wrap="square">
            <a:spAutoFit/>
          </a:bodyPr>
          <a:lstStyle/>
          <a:p>
            <a:r>
              <a:rPr lang="da-DK" sz="2400" dirty="0">
                <a:latin typeface="Klavika Lt" panose="020B0506040000020004" pitchFamily="34" charset="0"/>
              </a:rPr>
              <a:t>For at kunne forebygge og håndtere digital chikane er det vigtigt, at have en fælles forståelse af</a:t>
            </a:r>
            <a:r>
              <a:rPr lang="da-US" sz="2400" dirty="0">
                <a:latin typeface="Klavika Lt" panose="020B0506040000020004" pitchFamily="34" charset="0"/>
              </a:rPr>
              <a:t> </a:t>
            </a:r>
            <a:endParaRPr lang="da-DK" sz="2400" dirty="0">
              <a:latin typeface="Klavika Lt" panose="020B0506040000020004" pitchFamily="34" charset="0"/>
            </a:endParaRPr>
          </a:p>
        </p:txBody>
      </p:sp>
      <p:pic>
        <p:nvPicPr>
          <p:cNvPr id="12" name="Billede 11" descr="Et billede, der indeholder skærmbillede, Farverigt, lilla/violet&#10;&#10;AI-genereret indhold kan være ukorrekt.">
            <a:extLst>
              <a:ext uri="{FF2B5EF4-FFF2-40B4-BE49-F238E27FC236}">
                <a16:creationId xmlns:a16="http://schemas.microsoft.com/office/drawing/2014/main" id="{0406818D-5023-A5D5-6DFF-EBC41D9104E5}"/>
              </a:ext>
            </a:extLst>
          </p:cNvPr>
          <p:cNvPicPr>
            <a:picLocks noChangeAspect="1"/>
          </p:cNvPicPr>
          <p:nvPr/>
        </p:nvPicPr>
        <p:blipFill>
          <a:blip r:embed="rId5">
            <a:extLst>
              <a:ext uri="{28A0092B-C50C-407E-A947-70E740481C1C}">
                <a14:useLocalDpi xmlns:a14="http://schemas.microsoft.com/office/drawing/2010/main" val="0"/>
              </a:ext>
            </a:extLst>
          </a:blip>
          <a:srcRect l="57385" t="75636" r="29645" b="5131"/>
          <a:stretch>
            <a:fillRect/>
          </a:stretch>
        </p:blipFill>
        <p:spPr>
          <a:xfrm>
            <a:off x="1865545" y="5016171"/>
            <a:ext cx="1188655" cy="1188325"/>
          </a:xfrm>
          <a:prstGeom prst="rect">
            <a:avLst/>
          </a:prstGeom>
        </p:spPr>
      </p:pic>
      <p:pic>
        <p:nvPicPr>
          <p:cNvPr id="13" name="Billede 12" descr="Et billede, der indeholder skærmbillede, Farverigt, lilla/violet&#10;&#10;AI-genereret indhold kan være ukorrekt.">
            <a:extLst>
              <a:ext uri="{FF2B5EF4-FFF2-40B4-BE49-F238E27FC236}">
                <a16:creationId xmlns:a16="http://schemas.microsoft.com/office/drawing/2014/main" id="{F308F370-8138-CBB8-4177-39F84FEC16BA}"/>
              </a:ext>
            </a:extLst>
          </p:cNvPr>
          <p:cNvPicPr>
            <a:picLocks noChangeAspect="1"/>
          </p:cNvPicPr>
          <p:nvPr/>
        </p:nvPicPr>
        <p:blipFill>
          <a:blip r:embed="rId5">
            <a:extLst>
              <a:ext uri="{28A0092B-C50C-407E-A947-70E740481C1C}">
                <a14:useLocalDpi xmlns:a14="http://schemas.microsoft.com/office/drawing/2010/main" val="0"/>
              </a:ext>
            </a:extLst>
          </a:blip>
          <a:srcRect l="13841" t="76157" r="72262" b="5126"/>
          <a:stretch>
            <a:fillRect/>
          </a:stretch>
        </p:blipFill>
        <p:spPr>
          <a:xfrm>
            <a:off x="1863656" y="3857949"/>
            <a:ext cx="1188655" cy="1079329"/>
          </a:xfrm>
          <a:prstGeom prst="rect">
            <a:avLst/>
          </a:prstGeom>
        </p:spPr>
      </p:pic>
      <p:pic>
        <p:nvPicPr>
          <p:cNvPr id="14" name="Billede 13" descr="Et billede, der indeholder skærmbillede, Farverigt, lilla/violet&#10;&#10;AI-genereret indhold kan være ukorrekt.">
            <a:extLst>
              <a:ext uri="{FF2B5EF4-FFF2-40B4-BE49-F238E27FC236}">
                <a16:creationId xmlns:a16="http://schemas.microsoft.com/office/drawing/2014/main" id="{756EE310-194B-5779-69D2-65C27290F38F}"/>
              </a:ext>
            </a:extLst>
          </p:cNvPr>
          <p:cNvPicPr>
            <a:picLocks noChangeAspect="1"/>
          </p:cNvPicPr>
          <p:nvPr/>
        </p:nvPicPr>
        <p:blipFill>
          <a:blip r:embed="rId5">
            <a:extLst>
              <a:ext uri="{28A0092B-C50C-407E-A947-70E740481C1C}">
                <a14:useLocalDpi xmlns:a14="http://schemas.microsoft.com/office/drawing/2010/main" val="0"/>
              </a:ext>
            </a:extLst>
          </a:blip>
          <a:srcRect l="27738" t="75636" r="58365" b="3751"/>
          <a:stretch>
            <a:fillRect/>
          </a:stretch>
        </p:blipFill>
        <p:spPr>
          <a:xfrm>
            <a:off x="708867" y="4382003"/>
            <a:ext cx="1188655" cy="1188655"/>
          </a:xfrm>
          <a:prstGeom prst="rect">
            <a:avLst/>
          </a:prstGeom>
        </p:spPr>
      </p:pic>
      <p:pic>
        <p:nvPicPr>
          <p:cNvPr id="15" name="Billede 14" descr="Et billede, der indeholder skærmbillede, Farverigt, lilla/violet&#10;&#10;AI-genereret indhold kan være ukorrekt.">
            <a:extLst>
              <a:ext uri="{FF2B5EF4-FFF2-40B4-BE49-F238E27FC236}">
                <a16:creationId xmlns:a16="http://schemas.microsoft.com/office/drawing/2014/main" id="{D2B4B8EC-0351-F49A-A931-C32CB899AA50}"/>
              </a:ext>
            </a:extLst>
          </p:cNvPr>
          <p:cNvPicPr>
            <a:picLocks noChangeAspect="1"/>
          </p:cNvPicPr>
          <p:nvPr/>
        </p:nvPicPr>
        <p:blipFill>
          <a:blip r:embed="rId5">
            <a:extLst>
              <a:ext uri="{28A0092B-C50C-407E-A947-70E740481C1C}">
                <a14:useLocalDpi xmlns:a14="http://schemas.microsoft.com/office/drawing/2010/main" val="0"/>
              </a:ext>
            </a:extLst>
          </a:blip>
          <a:srcRect l="40709" t="78755" r="42615" b="3380"/>
          <a:stretch>
            <a:fillRect/>
          </a:stretch>
        </p:blipFill>
        <p:spPr>
          <a:xfrm>
            <a:off x="3052311" y="4382791"/>
            <a:ext cx="1494455" cy="1079329"/>
          </a:xfrm>
          <a:prstGeom prst="rect">
            <a:avLst/>
          </a:prstGeom>
        </p:spPr>
      </p:pic>
      <p:pic>
        <p:nvPicPr>
          <p:cNvPr id="3" name="Billede 2">
            <a:extLst>
              <a:ext uri="{FF2B5EF4-FFF2-40B4-BE49-F238E27FC236}">
                <a16:creationId xmlns:a16="http://schemas.microsoft.com/office/drawing/2014/main" id="{96D8F9DA-2680-0250-7CF8-E7CBA551F067}"/>
              </a:ext>
            </a:extLst>
          </p:cNvPr>
          <p:cNvPicPr>
            <a:picLocks noChangeAspect="1"/>
          </p:cNvPicPr>
          <p:nvPr/>
        </p:nvPicPr>
        <p:blipFill>
          <a:blip r:embed="rId6"/>
          <a:srcRect l="23196" t="27819" r="24606" b="29716"/>
          <a:stretch>
            <a:fillRect/>
          </a:stretch>
        </p:blipFill>
        <p:spPr>
          <a:xfrm>
            <a:off x="5927582" y="4069843"/>
            <a:ext cx="1844818" cy="1500816"/>
          </a:xfrm>
          <a:prstGeom prst="rect">
            <a:avLst/>
          </a:prstGeom>
        </p:spPr>
      </p:pic>
      <p:pic>
        <p:nvPicPr>
          <p:cNvPr id="7" name="Billede 6">
            <a:extLst>
              <a:ext uri="{FF2B5EF4-FFF2-40B4-BE49-F238E27FC236}">
                <a16:creationId xmlns:a16="http://schemas.microsoft.com/office/drawing/2014/main" id="{2CAE8853-2B30-BA42-3581-B0DF066EDDC3}"/>
              </a:ext>
            </a:extLst>
          </p:cNvPr>
          <p:cNvPicPr>
            <a:picLocks noChangeAspect="1"/>
          </p:cNvPicPr>
          <p:nvPr/>
        </p:nvPicPr>
        <p:blipFill>
          <a:blip r:embed="rId7"/>
          <a:srcRect l="19221" t="30773" r="17041" b="26350"/>
          <a:stretch>
            <a:fillRect/>
          </a:stretch>
        </p:blipFill>
        <p:spPr>
          <a:xfrm>
            <a:off x="8073798" y="4174233"/>
            <a:ext cx="2252658" cy="1515367"/>
          </a:xfrm>
          <a:prstGeom prst="rect">
            <a:avLst/>
          </a:prstGeom>
        </p:spPr>
      </p:pic>
      <p:pic>
        <p:nvPicPr>
          <p:cNvPr id="18" name="Billede 17">
            <a:extLst>
              <a:ext uri="{FF2B5EF4-FFF2-40B4-BE49-F238E27FC236}">
                <a16:creationId xmlns:a16="http://schemas.microsoft.com/office/drawing/2014/main" id="{DECB06CD-7458-56C4-1A8E-E2E0A87A837A}"/>
              </a:ext>
            </a:extLst>
          </p:cNvPr>
          <p:cNvPicPr>
            <a:picLocks noChangeAspect="1"/>
          </p:cNvPicPr>
          <p:nvPr/>
        </p:nvPicPr>
        <p:blipFill>
          <a:blip r:embed="rId7"/>
          <a:srcRect t="61059" b="32429"/>
          <a:stretch>
            <a:fillRect/>
          </a:stretch>
        </p:blipFill>
        <p:spPr>
          <a:xfrm rot="5400000">
            <a:off x="6120362" y="4885191"/>
            <a:ext cx="3534230" cy="230154"/>
          </a:xfrm>
          <a:prstGeom prst="rect">
            <a:avLst/>
          </a:prstGeom>
        </p:spPr>
      </p:pic>
    </p:spTree>
    <p:extLst>
      <p:ext uri="{BB962C8B-B14F-4D97-AF65-F5344CB8AC3E}">
        <p14:creationId xmlns:p14="http://schemas.microsoft.com/office/powerpoint/2010/main" val="190470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FFE8E-3AEE-ED23-9064-10A8458A0DD4}"/>
            </a:ext>
          </a:extLst>
        </p:cNvPr>
        <p:cNvGrpSpPr/>
        <p:nvPr/>
      </p:nvGrpSpPr>
      <p:grpSpPr>
        <a:xfrm>
          <a:off x="0" y="0"/>
          <a:ext cx="0" cy="0"/>
          <a:chOff x="0" y="0"/>
          <a:chExt cx="0" cy="0"/>
        </a:xfrm>
      </p:grpSpPr>
      <p:pic>
        <p:nvPicPr>
          <p:cNvPr id="9" name="Pladsholder til indhold 5" descr="Et billede, der indeholder stof, mønster, Syren/lyslilla, design&#10;&#10;AI-genereret indhold kan være ukorrekt.">
            <a:extLst>
              <a:ext uri="{FF2B5EF4-FFF2-40B4-BE49-F238E27FC236}">
                <a16:creationId xmlns:a16="http://schemas.microsoft.com/office/drawing/2014/main" id="{F94C2C61-6819-8FE8-22D2-B91F65EFDBB8}"/>
              </a:ext>
            </a:extLst>
          </p:cNvPr>
          <p:cNvPicPr>
            <a:picLocks noGrp="1" noChangeAspect="1"/>
          </p:cNvPicPr>
          <p:nvPr>
            <p:ph idx="1"/>
          </p:nvPr>
        </p:nvPicPr>
        <p:blipFill>
          <a:blip r:embed="rId3"/>
          <a:srcRect b="20288"/>
          <a:stretch>
            <a:fillRect/>
          </a:stretch>
        </p:blipFill>
        <p:spPr>
          <a:xfrm>
            <a:off x="0" y="0"/>
            <a:ext cx="12192000" cy="6858000"/>
          </a:xfrm>
        </p:spPr>
      </p:pic>
      <p:sp>
        <p:nvSpPr>
          <p:cNvPr id="11" name="Rektangel 10">
            <a:extLst>
              <a:ext uri="{FF2B5EF4-FFF2-40B4-BE49-F238E27FC236}">
                <a16:creationId xmlns:a16="http://schemas.microsoft.com/office/drawing/2014/main" id="{55206BE4-6526-6FE3-24E3-5B056408B624}"/>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2" name="Billede 11" descr="Et billede, der indeholder sort, mørke, sort-hvid&#10;&#10;Indhold genereret af kunstig intelligens kan være forkert.">
            <a:extLst>
              <a:ext uri="{FF2B5EF4-FFF2-40B4-BE49-F238E27FC236}">
                <a16:creationId xmlns:a16="http://schemas.microsoft.com/office/drawing/2014/main" id="{DA2ED7FA-C270-F1A4-2813-4A8D72EAD520}"/>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CED5998E-90E2-CEF7-1E9F-55C5FA06D591}"/>
              </a:ext>
            </a:extLst>
          </p:cNvPr>
          <p:cNvSpPr>
            <a:spLocks noGrp="1"/>
          </p:cNvSpPr>
          <p:nvPr>
            <p:ph type="sldNum" sz="quarter" idx="12"/>
          </p:nvPr>
        </p:nvSpPr>
        <p:spPr/>
        <p:txBody>
          <a:bodyPr/>
          <a:lstStyle/>
          <a:p>
            <a:fld id="{2A710F0F-0A71-6A48-AAD6-EB3A077EE618}" type="slidenum">
              <a:rPr lang="da-DK" smtClean="0"/>
              <a:t>3</a:t>
            </a:fld>
            <a:endParaRPr lang="da-DK"/>
          </a:p>
        </p:txBody>
      </p:sp>
      <p:sp>
        <p:nvSpPr>
          <p:cNvPr id="10" name="Titel 2">
            <a:extLst>
              <a:ext uri="{FF2B5EF4-FFF2-40B4-BE49-F238E27FC236}">
                <a16:creationId xmlns:a16="http://schemas.microsoft.com/office/drawing/2014/main" id="{7646763F-C3C6-DC8E-4187-FC29469714FB}"/>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Vi skal igennem fem dele</a:t>
            </a:r>
          </a:p>
        </p:txBody>
      </p:sp>
      <p:sp>
        <p:nvSpPr>
          <p:cNvPr id="16" name="Pladsholder til indhold 1">
            <a:extLst>
              <a:ext uri="{FF2B5EF4-FFF2-40B4-BE49-F238E27FC236}">
                <a16:creationId xmlns:a16="http://schemas.microsoft.com/office/drawing/2014/main" id="{C9D35F36-3B9F-C147-93B9-6A3B1546DFAF}"/>
              </a:ext>
            </a:extLst>
          </p:cNvPr>
          <p:cNvSpPr txBox="1">
            <a:spLocks/>
          </p:cNvSpPr>
          <p:nvPr/>
        </p:nvSpPr>
        <p:spPr>
          <a:xfrm>
            <a:off x="960000" y="2204865"/>
            <a:ext cx="4919976" cy="3888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latin typeface="Klavika Lt" panose="02000000000000000000" pitchFamily="2" charset="0"/>
              </a:rPr>
              <a:t>Hvad er digital chikane?</a:t>
            </a:r>
          </a:p>
          <a:p>
            <a:r>
              <a:rPr lang="da-DK" dirty="0">
                <a:latin typeface="Klavika Lt" panose="02000000000000000000" pitchFamily="2" charset="0"/>
              </a:rPr>
              <a:t>Spilleregler for samtalen</a:t>
            </a:r>
            <a:endParaRPr lang="da-US" dirty="0">
              <a:latin typeface="Klavika Lt" panose="02000000000000000000" pitchFamily="2" charset="0"/>
            </a:endParaRPr>
          </a:p>
          <a:p>
            <a:r>
              <a:rPr lang="da-DK" dirty="0">
                <a:latin typeface="Klavika Lt" panose="02000000000000000000" pitchFamily="2" charset="0"/>
              </a:rPr>
              <a:t>Snak i grupperne</a:t>
            </a:r>
            <a:endParaRPr lang="da-US" dirty="0">
              <a:latin typeface="Klavika Lt" panose="02000000000000000000" pitchFamily="2" charset="0"/>
            </a:endParaRPr>
          </a:p>
          <a:p>
            <a:r>
              <a:rPr lang="da-DK" dirty="0">
                <a:latin typeface="Klavika Lt" panose="02000000000000000000" pitchFamily="2" charset="0"/>
              </a:rPr>
              <a:t>Fremlæggelse af pointer fra jeres snakke</a:t>
            </a:r>
            <a:endParaRPr lang="da-US" dirty="0">
              <a:latin typeface="Klavika Lt" panose="02000000000000000000" pitchFamily="2" charset="0"/>
            </a:endParaRPr>
          </a:p>
          <a:p>
            <a:r>
              <a:rPr lang="da-DK" dirty="0">
                <a:latin typeface="Klavika Lt" panose="02000000000000000000" pitchFamily="2" charset="0"/>
              </a:rPr>
              <a:t>Fælles opsamling</a:t>
            </a:r>
            <a:endParaRPr lang="da-US" dirty="0">
              <a:latin typeface="Klavika Lt" panose="02000000000000000000" pitchFamily="2" charset="0"/>
            </a:endParaRPr>
          </a:p>
        </p:txBody>
      </p:sp>
      <p:pic>
        <p:nvPicPr>
          <p:cNvPr id="17" name="Billede 16" descr="Et billede, der indeholder skærmbillede, Farverigt, lilla/violet&#10;&#10;AI-genereret indhold kan være ukorrekt.">
            <a:extLst>
              <a:ext uri="{FF2B5EF4-FFF2-40B4-BE49-F238E27FC236}">
                <a16:creationId xmlns:a16="http://schemas.microsoft.com/office/drawing/2014/main" id="{92A3BBB1-2023-18E1-7B45-1DE92CB704AA}"/>
              </a:ext>
            </a:extLst>
          </p:cNvPr>
          <p:cNvPicPr>
            <a:picLocks noChangeAspect="1"/>
          </p:cNvPicPr>
          <p:nvPr/>
        </p:nvPicPr>
        <p:blipFill>
          <a:blip r:embed="rId5">
            <a:extLst>
              <a:ext uri="{28A0092B-C50C-407E-A947-70E740481C1C}">
                <a14:useLocalDpi xmlns:a14="http://schemas.microsoft.com/office/drawing/2010/main" val="0"/>
              </a:ext>
            </a:extLst>
          </a:blip>
          <a:srcRect l="22982" r="66292" b="84091"/>
          <a:stretch>
            <a:fillRect/>
          </a:stretch>
        </p:blipFill>
        <p:spPr>
          <a:xfrm>
            <a:off x="7104112" y="2503562"/>
            <a:ext cx="2736304" cy="2736293"/>
          </a:xfrm>
          <a:prstGeom prst="rect">
            <a:avLst/>
          </a:prstGeom>
        </p:spPr>
      </p:pic>
    </p:spTree>
    <p:extLst>
      <p:ext uri="{BB962C8B-B14F-4D97-AF65-F5344CB8AC3E}">
        <p14:creationId xmlns:p14="http://schemas.microsoft.com/office/powerpoint/2010/main" val="1260093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3BB-6DBD-994D-5A33-A24B9B781EFC}"/>
            </a:ext>
          </a:extLst>
        </p:cNvPr>
        <p:cNvGrpSpPr/>
        <p:nvPr/>
      </p:nvGrpSpPr>
      <p:grpSpPr>
        <a:xfrm>
          <a:off x="0" y="0"/>
          <a:ext cx="0" cy="0"/>
          <a:chOff x="0" y="0"/>
          <a:chExt cx="0" cy="0"/>
        </a:xfrm>
      </p:grpSpPr>
      <p:pic>
        <p:nvPicPr>
          <p:cNvPr id="11" name="Pladsholder til indhold 5" descr="Et billede, der indeholder stof, mønster, Syren/lyslilla, design&#10;&#10;AI-genereret indhold kan være ukorrekt.">
            <a:extLst>
              <a:ext uri="{FF2B5EF4-FFF2-40B4-BE49-F238E27FC236}">
                <a16:creationId xmlns:a16="http://schemas.microsoft.com/office/drawing/2014/main" id="{FE12E252-9DE1-8863-5A06-F80D55DD5579}"/>
              </a:ext>
            </a:extLst>
          </p:cNvPr>
          <p:cNvPicPr>
            <a:picLocks noGrp="1" noChangeAspect="1"/>
          </p:cNvPicPr>
          <p:nvPr>
            <p:ph idx="1"/>
          </p:nvPr>
        </p:nvPicPr>
        <p:blipFill>
          <a:blip r:embed="rId5"/>
          <a:srcRect b="20288"/>
          <a:stretch>
            <a:fillRect/>
          </a:stretch>
        </p:blipFill>
        <p:spPr>
          <a:xfrm>
            <a:off x="0" y="0"/>
            <a:ext cx="12192000" cy="6858000"/>
          </a:xfrm>
        </p:spPr>
      </p:pic>
      <p:sp>
        <p:nvSpPr>
          <p:cNvPr id="12" name="Rektangel 11">
            <a:extLst>
              <a:ext uri="{FF2B5EF4-FFF2-40B4-BE49-F238E27FC236}">
                <a16:creationId xmlns:a16="http://schemas.microsoft.com/office/drawing/2014/main" id="{F472CF7A-698C-A8EF-FC91-EFC6E092B9A8}"/>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7" name="Billede 16" descr="Et billede, der indeholder sort, mørke, sort-hvid&#10;&#10;Indhold genereret af kunstig intelligens kan være forkert.">
            <a:extLst>
              <a:ext uri="{FF2B5EF4-FFF2-40B4-BE49-F238E27FC236}">
                <a16:creationId xmlns:a16="http://schemas.microsoft.com/office/drawing/2014/main" id="{C82D3E97-4F41-0113-D1EE-266C7C452001}"/>
              </a:ext>
            </a:extLst>
          </p:cNvPr>
          <p:cNvPicPr>
            <a:picLocks noChangeAspect="1"/>
          </p:cNvPicPr>
          <p:nvPr/>
        </p:nvPicPr>
        <p:blipFill>
          <a:blip r:embed="rId6"/>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C989DB3-D66E-3F38-B2C9-C9DCA26F1D6D}"/>
              </a:ext>
            </a:extLst>
          </p:cNvPr>
          <p:cNvSpPr>
            <a:spLocks noGrp="1"/>
          </p:cNvSpPr>
          <p:nvPr>
            <p:ph type="sldNum" sz="quarter" idx="12"/>
          </p:nvPr>
        </p:nvSpPr>
        <p:spPr/>
        <p:txBody>
          <a:bodyPr/>
          <a:lstStyle/>
          <a:p>
            <a:fld id="{2A710F0F-0A71-6A48-AAD6-EB3A077EE618}" type="slidenum">
              <a:rPr lang="da-DK" smtClean="0"/>
              <a:t>4</a:t>
            </a:fld>
            <a:endParaRPr lang="da-DK"/>
          </a:p>
        </p:txBody>
      </p:sp>
      <p:sp>
        <p:nvSpPr>
          <p:cNvPr id="10" name="Titel 2">
            <a:extLst>
              <a:ext uri="{FF2B5EF4-FFF2-40B4-BE49-F238E27FC236}">
                <a16:creationId xmlns:a16="http://schemas.microsoft.com/office/drawing/2014/main" id="{D89A0D43-D700-349F-5ACF-40D707952CC3}"/>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Hvad er ‘digital chikane’?</a:t>
            </a:r>
          </a:p>
        </p:txBody>
      </p:sp>
      <p:sp>
        <p:nvSpPr>
          <p:cNvPr id="16" name="Pladsholder til indhold 1">
            <a:extLst>
              <a:ext uri="{FF2B5EF4-FFF2-40B4-BE49-F238E27FC236}">
                <a16:creationId xmlns:a16="http://schemas.microsoft.com/office/drawing/2014/main" id="{FCD98E8A-4278-06BF-FFA5-5BFB81D83328}"/>
              </a:ext>
            </a:extLst>
          </p:cNvPr>
          <p:cNvSpPr txBox="1">
            <a:spLocks/>
          </p:cNvSpPr>
          <p:nvPr/>
        </p:nvSpPr>
        <p:spPr>
          <a:xfrm>
            <a:off x="960000" y="2308846"/>
            <a:ext cx="5860372" cy="42300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400" b="1" dirty="0">
                <a:latin typeface="Klavika Lt" panose="02000000000000000000" pitchFamily="2" charset="0"/>
              </a:rPr>
              <a:t>Digital chikane </a:t>
            </a:r>
            <a:r>
              <a:rPr lang="da-DK" sz="2400" dirty="0">
                <a:latin typeface="Klavika Lt" panose="02000000000000000000" pitchFamily="2" charset="0"/>
              </a:rPr>
              <a:t>= når digitale medier som telefon, mail, sociale medier, hjemmesider eller andre digitale kanaler bruges til at komme med trusler eller chikanere.</a:t>
            </a:r>
          </a:p>
          <a:p>
            <a:r>
              <a:rPr lang="da-DK" sz="2400" dirty="0">
                <a:latin typeface="Klavika Lt" panose="02000000000000000000" pitchFamily="2" charset="0"/>
              </a:rPr>
              <a:t>Når digital chikane har relation til arbejdet, er det et arbejdsmiljøproblem</a:t>
            </a:r>
            <a:r>
              <a:rPr lang="da-US" sz="2400" dirty="0">
                <a:latin typeface="Klavika Lt" panose="02000000000000000000" pitchFamily="2" charset="0"/>
              </a:rPr>
              <a:t>.</a:t>
            </a:r>
          </a:p>
          <a:p>
            <a:r>
              <a:rPr lang="da-US" sz="2400" dirty="0">
                <a:latin typeface="Klavika Lt" panose="02000000000000000000" pitchFamily="2" charset="0"/>
              </a:rPr>
              <a:t>Den digitale chikane kan følge med os hjem fra arbejde – netop fordi den er digital.</a:t>
            </a:r>
            <a:endParaRPr lang="da-DK" sz="2400" dirty="0">
              <a:latin typeface="Klavika Lt" panose="02000000000000000000" pitchFamily="2" charset="0"/>
            </a:endParaRPr>
          </a:p>
        </p:txBody>
      </p:sp>
      <p:sp>
        <p:nvSpPr>
          <p:cNvPr id="20" name="Rektangel 19">
            <a:extLst>
              <a:ext uri="{FF2B5EF4-FFF2-40B4-BE49-F238E27FC236}">
                <a16:creationId xmlns:a16="http://schemas.microsoft.com/office/drawing/2014/main" id="{EF3366C2-3AB0-3903-02EC-30A2C2620BAD}"/>
              </a:ext>
            </a:extLst>
          </p:cNvPr>
          <p:cNvSpPr/>
          <p:nvPr/>
        </p:nvSpPr>
        <p:spPr>
          <a:xfrm>
            <a:off x="9525663" y="6210590"/>
            <a:ext cx="2024455" cy="471532"/>
          </a:xfrm>
          <a:prstGeom prst="rect">
            <a:avLst/>
          </a:prstGeom>
          <a:solidFill>
            <a:srgbClr val="A51482"/>
          </a:solidFill>
          <a:ln>
            <a:solidFill>
              <a:srgbClr val="F1D7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9" name="BFA Digital Chikane PPT1 Lydbid 1 01 VO.mp3">
            <a:hlinkClick r:id="" action="ppaction://media"/>
            <a:extLst>
              <a:ext uri="{FF2B5EF4-FFF2-40B4-BE49-F238E27FC236}">
                <a16:creationId xmlns:a16="http://schemas.microsoft.com/office/drawing/2014/main" id="{E6FEF7A0-DAE1-8CAC-9A82-A4294A1A1DD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608034" y="6222668"/>
            <a:ext cx="447375" cy="447375"/>
          </a:xfrm>
          <a:prstGeom prst="rect">
            <a:avLst/>
          </a:prstGeom>
        </p:spPr>
      </p:pic>
      <p:sp>
        <p:nvSpPr>
          <p:cNvPr id="18" name="Tekstfelt 17">
            <a:extLst>
              <a:ext uri="{FF2B5EF4-FFF2-40B4-BE49-F238E27FC236}">
                <a16:creationId xmlns:a16="http://schemas.microsoft.com/office/drawing/2014/main" id="{58B828AA-C438-0F7F-9685-178443027DD9}"/>
              </a:ext>
            </a:extLst>
          </p:cNvPr>
          <p:cNvSpPr txBox="1"/>
          <p:nvPr/>
        </p:nvSpPr>
        <p:spPr>
          <a:xfrm>
            <a:off x="10099080" y="6271049"/>
            <a:ext cx="1451038" cy="369332"/>
          </a:xfrm>
          <a:prstGeom prst="rect">
            <a:avLst/>
          </a:prstGeom>
          <a:noFill/>
        </p:spPr>
        <p:txBody>
          <a:bodyPr wrap="none" rtlCol="0">
            <a:spAutoFit/>
          </a:bodyPr>
          <a:lstStyle/>
          <a:p>
            <a:r>
              <a:rPr lang="da-US" dirty="0">
                <a:solidFill>
                  <a:schemeClr val="bg1"/>
                </a:solidFill>
                <a:latin typeface="Klavika Md" panose="02000000000000000000" pitchFamily="2" charset="0"/>
              </a:rPr>
              <a:t>1 </a:t>
            </a:r>
            <a:r>
              <a:rPr lang="da-US">
                <a:solidFill>
                  <a:schemeClr val="bg1"/>
                </a:solidFill>
                <a:latin typeface="Klavika Md" panose="02000000000000000000" pitchFamily="2" charset="0"/>
              </a:rPr>
              <a:t>min.</a:t>
            </a:r>
            <a:r>
              <a:rPr lang="da-DK" dirty="0">
                <a:solidFill>
                  <a:schemeClr val="bg1"/>
                </a:solidFill>
                <a:latin typeface="Klavika Md" panose="02000000000000000000" pitchFamily="2" charset="0"/>
              </a:rPr>
              <a:t> 23 sek.</a:t>
            </a:r>
            <a:endParaRPr lang="da-US" dirty="0">
              <a:solidFill>
                <a:schemeClr val="bg1"/>
              </a:solidFill>
              <a:latin typeface="Klavika Md" panose="02000000000000000000" pitchFamily="2" charset="0"/>
            </a:endParaRPr>
          </a:p>
        </p:txBody>
      </p:sp>
      <p:pic>
        <p:nvPicPr>
          <p:cNvPr id="3" name="Billede 2">
            <a:extLst>
              <a:ext uri="{FF2B5EF4-FFF2-40B4-BE49-F238E27FC236}">
                <a16:creationId xmlns:a16="http://schemas.microsoft.com/office/drawing/2014/main" id="{6E8E8658-D467-D450-2767-82FF5B1EE29F}"/>
              </a:ext>
            </a:extLst>
          </p:cNvPr>
          <p:cNvPicPr>
            <a:picLocks noChangeAspect="1"/>
          </p:cNvPicPr>
          <p:nvPr/>
        </p:nvPicPr>
        <p:blipFill>
          <a:blip r:embed="rId8"/>
          <a:srcRect l="11488" t="21871" r="17069" b="25218"/>
          <a:stretch>
            <a:fillRect/>
          </a:stretch>
        </p:blipFill>
        <p:spPr>
          <a:xfrm>
            <a:off x="6966856" y="1611085"/>
            <a:ext cx="4899521" cy="3628571"/>
          </a:xfrm>
          <a:prstGeom prst="rect">
            <a:avLst/>
          </a:prstGeom>
        </p:spPr>
      </p:pic>
    </p:spTree>
    <p:extLst>
      <p:ext uri="{BB962C8B-B14F-4D97-AF65-F5344CB8AC3E}">
        <p14:creationId xmlns:p14="http://schemas.microsoft.com/office/powerpoint/2010/main" val="102113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069"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3BB-6DBD-994D-5A33-A24B9B781EFC}"/>
            </a:ext>
          </a:extLst>
        </p:cNvPr>
        <p:cNvGrpSpPr/>
        <p:nvPr/>
      </p:nvGrpSpPr>
      <p:grpSpPr>
        <a:xfrm>
          <a:off x="0" y="0"/>
          <a:ext cx="0" cy="0"/>
          <a:chOff x="0" y="0"/>
          <a:chExt cx="0" cy="0"/>
        </a:xfrm>
      </p:grpSpPr>
      <p:pic>
        <p:nvPicPr>
          <p:cNvPr id="14" name="Pladsholder til indhold 5" descr="Et billede, der indeholder stof, mønster, Syren/lyslilla, design&#10;&#10;AI-genereret indhold kan være ukorrekt.">
            <a:extLst>
              <a:ext uri="{FF2B5EF4-FFF2-40B4-BE49-F238E27FC236}">
                <a16:creationId xmlns:a16="http://schemas.microsoft.com/office/drawing/2014/main" id="{FC77B382-641A-3A96-87FF-2E51F4D1D4AD}"/>
              </a:ext>
            </a:extLst>
          </p:cNvPr>
          <p:cNvPicPr>
            <a:picLocks noGrp="1" noChangeAspect="1"/>
          </p:cNvPicPr>
          <p:nvPr>
            <p:ph idx="1"/>
          </p:nvPr>
        </p:nvPicPr>
        <p:blipFill>
          <a:blip r:embed="rId5"/>
          <a:srcRect b="20288"/>
          <a:stretch>
            <a:fillRect/>
          </a:stretch>
        </p:blipFill>
        <p:spPr>
          <a:xfrm>
            <a:off x="0" y="0"/>
            <a:ext cx="12192000" cy="6858000"/>
          </a:xfrm>
        </p:spPr>
      </p:pic>
      <p:sp>
        <p:nvSpPr>
          <p:cNvPr id="15" name="Rektangel 14">
            <a:extLst>
              <a:ext uri="{FF2B5EF4-FFF2-40B4-BE49-F238E27FC236}">
                <a16:creationId xmlns:a16="http://schemas.microsoft.com/office/drawing/2014/main" id="{30DE6C1F-C62A-1AFC-9039-A58E6D095C5C}"/>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7" name="Billede 16" descr="Et billede, der indeholder sort, mørke, sort-hvid&#10;&#10;Indhold genereret af kunstig intelligens kan være forkert.">
            <a:extLst>
              <a:ext uri="{FF2B5EF4-FFF2-40B4-BE49-F238E27FC236}">
                <a16:creationId xmlns:a16="http://schemas.microsoft.com/office/drawing/2014/main" id="{9D67382D-030C-E980-F61D-FE31464045AF}"/>
              </a:ext>
            </a:extLst>
          </p:cNvPr>
          <p:cNvPicPr>
            <a:picLocks noChangeAspect="1"/>
          </p:cNvPicPr>
          <p:nvPr/>
        </p:nvPicPr>
        <p:blipFill>
          <a:blip r:embed="rId6"/>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C989DB3-D66E-3F38-B2C9-C9DCA26F1D6D}"/>
              </a:ext>
            </a:extLst>
          </p:cNvPr>
          <p:cNvSpPr>
            <a:spLocks noGrp="1"/>
          </p:cNvSpPr>
          <p:nvPr>
            <p:ph type="sldNum" sz="quarter" idx="12"/>
          </p:nvPr>
        </p:nvSpPr>
        <p:spPr/>
        <p:txBody>
          <a:bodyPr/>
          <a:lstStyle/>
          <a:p>
            <a:fld id="{2A710F0F-0A71-6A48-AAD6-EB3A077EE618}" type="slidenum">
              <a:rPr lang="da-DK" smtClean="0"/>
              <a:t>5</a:t>
            </a:fld>
            <a:endParaRPr lang="da-DK"/>
          </a:p>
        </p:txBody>
      </p:sp>
      <p:sp>
        <p:nvSpPr>
          <p:cNvPr id="10" name="Titel 2">
            <a:extLst>
              <a:ext uri="{FF2B5EF4-FFF2-40B4-BE49-F238E27FC236}">
                <a16:creationId xmlns:a16="http://schemas.microsoft.com/office/drawing/2014/main" id="{D89A0D43-D700-349F-5ACF-40D707952CC3}"/>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Hvor og hvornår opstår digital chikane? </a:t>
            </a:r>
          </a:p>
        </p:txBody>
      </p:sp>
      <p:sp>
        <p:nvSpPr>
          <p:cNvPr id="16" name="Pladsholder til indhold 1">
            <a:extLst>
              <a:ext uri="{FF2B5EF4-FFF2-40B4-BE49-F238E27FC236}">
                <a16:creationId xmlns:a16="http://schemas.microsoft.com/office/drawing/2014/main" id="{FCD98E8A-4278-06BF-FFA5-5BFB81D83328}"/>
              </a:ext>
            </a:extLst>
          </p:cNvPr>
          <p:cNvSpPr txBox="1">
            <a:spLocks/>
          </p:cNvSpPr>
          <p:nvPr/>
        </p:nvSpPr>
        <p:spPr>
          <a:xfrm>
            <a:off x="960000" y="2405739"/>
            <a:ext cx="5783700" cy="42300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400" dirty="0">
                <a:latin typeface="Klavika Lt" panose="02000000000000000000" pitchFamily="2" charset="0"/>
              </a:rPr>
              <a:t>Arbejdspladser, der har kontakt til borgere, er mest udsatte i forhold til digital chikane.</a:t>
            </a:r>
          </a:p>
          <a:p>
            <a:r>
              <a:rPr lang="da-DK" sz="2400" dirty="0">
                <a:latin typeface="Klavika Lt" panose="02000000000000000000" pitchFamily="2" charset="0"/>
              </a:rPr>
              <a:t>Digital chikane opstår typisk, hvis borgeren føler sig magtesløs af den ene eller den anden årsag. </a:t>
            </a:r>
          </a:p>
          <a:p>
            <a:r>
              <a:rPr lang="da-DK" sz="2400" dirty="0">
                <a:latin typeface="Klavika Lt" panose="02000000000000000000" pitchFamily="2" charset="0"/>
              </a:rPr>
              <a:t>Ikke alle ubehagelige henvendelser er ulovlige – men hvis tonen er truende eller chikanerende, er der tale om digital chikane – og dét er ulovligt. </a:t>
            </a:r>
          </a:p>
          <a:p>
            <a:endParaRPr lang="da-DK" sz="2400" dirty="0">
              <a:latin typeface="Klavika Lt" panose="02000000000000000000" pitchFamily="2" charset="0"/>
            </a:endParaRPr>
          </a:p>
        </p:txBody>
      </p:sp>
      <p:sp>
        <p:nvSpPr>
          <p:cNvPr id="11" name="Rektangel 10">
            <a:extLst>
              <a:ext uri="{FF2B5EF4-FFF2-40B4-BE49-F238E27FC236}">
                <a16:creationId xmlns:a16="http://schemas.microsoft.com/office/drawing/2014/main" id="{A6A7311C-C865-3162-CFCC-FA9CE2F75B9B}"/>
              </a:ext>
            </a:extLst>
          </p:cNvPr>
          <p:cNvSpPr/>
          <p:nvPr/>
        </p:nvSpPr>
        <p:spPr>
          <a:xfrm>
            <a:off x="10108389" y="6218965"/>
            <a:ext cx="1454682" cy="471532"/>
          </a:xfrm>
          <a:prstGeom prst="rect">
            <a:avLst/>
          </a:prstGeom>
          <a:solidFill>
            <a:srgbClr val="A51482"/>
          </a:solidFill>
          <a:ln>
            <a:solidFill>
              <a:srgbClr val="F1D7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12" name="Tekstfelt 11">
            <a:extLst>
              <a:ext uri="{FF2B5EF4-FFF2-40B4-BE49-F238E27FC236}">
                <a16:creationId xmlns:a16="http://schemas.microsoft.com/office/drawing/2014/main" id="{FA069F66-2F81-0332-DBDD-7D76507BC52A}"/>
              </a:ext>
            </a:extLst>
          </p:cNvPr>
          <p:cNvSpPr txBox="1"/>
          <p:nvPr/>
        </p:nvSpPr>
        <p:spPr>
          <a:xfrm>
            <a:off x="10622992" y="6282411"/>
            <a:ext cx="744114" cy="369332"/>
          </a:xfrm>
          <a:prstGeom prst="rect">
            <a:avLst/>
          </a:prstGeom>
          <a:noFill/>
        </p:spPr>
        <p:txBody>
          <a:bodyPr wrap="none" rtlCol="0">
            <a:spAutoFit/>
          </a:bodyPr>
          <a:lstStyle/>
          <a:p>
            <a:r>
              <a:rPr lang="da-DK" dirty="0">
                <a:solidFill>
                  <a:schemeClr val="bg1"/>
                </a:solidFill>
                <a:latin typeface="Klavika Md" panose="02000000000000000000" pitchFamily="2" charset="0"/>
              </a:rPr>
              <a:t>1</a:t>
            </a:r>
            <a:r>
              <a:rPr lang="da-US">
                <a:solidFill>
                  <a:schemeClr val="bg1"/>
                </a:solidFill>
                <a:latin typeface="Klavika Md" panose="02000000000000000000" pitchFamily="2" charset="0"/>
              </a:rPr>
              <a:t> </a:t>
            </a:r>
            <a:r>
              <a:rPr lang="da-DK" dirty="0">
                <a:solidFill>
                  <a:schemeClr val="bg1"/>
                </a:solidFill>
                <a:latin typeface="Klavika Md" panose="02000000000000000000" pitchFamily="2" charset="0"/>
              </a:rPr>
              <a:t>min</a:t>
            </a:r>
            <a:r>
              <a:rPr lang="da-US">
                <a:solidFill>
                  <a:schemeClr val="bg1"/>
                </a:solidFill>
                <a:latin typeface="Klavika Md" panose="02000000000000000000" pitchFamily="2" charset="0"/>
              </a:rPr>
              <a:t>.</a:t>
            </a:r>
            <a:endParaRPr lang="da-US" dirty="0">
              <a:solidFill>
                <a:schemeClr val="bg1"/>
              </a:solidFill>
              <a:latin typeface="Klavika Md" panose="02000000000000000000" pitchFamily="2" charset="0"/>
            </a:endParaRPr>
          </a:p>
        </p:txBody>
      </p:sp>
      <p:pic>
        <p:nvPicPr>
          <p:cNvPr id="8" name="Billede 7">
            <a:extLst>
              <a:ext uri="{FF2B5EF4-FFF2-40B4-BE49-F238E27FC236}">
                <a16:creationId xmlns:a16="http://schemas.microsoft.com/office/drawing/2014/main" id="{E6C6825B-4707-9450-3D79-ACAA7B698FE6}"/>
              </a:ext>
            </a:extLst>
          </p:cNvPr>
          <p:cNvPicPr>
            <a:picLocks noChangeAspect="1"/>
          </p:cNvPicPr>
          <p:nvPr/>
        </p:nvPicPr>
        <p:blipFill>
          <a:blip r:embed="rId7"/>
          <a:srcRect l="9862" t="13013" r="14381" b="21923"/>
          <a:stretch>
            <a:fillRect/>
          </a:stretch>
        </p:blipFill>
        <p:spPr>
          <a:xfrm>
            <a:off x="6670544" y="2740971"/>
            <a:ext cx="4608513" cy="2520280"/>
          </a:xfrm>
          <a:prstGeom prst="rect">
            <a:avLst/>
          </a:prstGeom>
        </p:spPr>
      </p:pic>
      <p:pic>
        <p:nvPicPr>
          <p:cNvPr id="18" name="BFA Digital Chikane PPT1 Lydbid 2 01 VO.mp3">
            <a:hlinkClick r:id="" action="ppaction://media"/>
            <a:extLst>
              <a:ext uri="{FF2B5EF4-FFF2-40B4-BE49-F238E27FC236}">
                <a16:creationId xmlns:a16="http://schemas.microsoft.com/office/drawing/2014/main" id="{7ECF7805-0345-15F7-85C6-4AEFE86A8C0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203339" y="6243655"/>
            <a:ext cx="447376" cy="447376"/>
          </a:xfrm>
          <a:prstGeom prst="rect">
            <a:avLst/>
          </a:prstGeom>
        </p:spPr>
      </p:pic>
    </p:spTree>
    <p:extLst>
      <p:ext uri="{BB962C8B-B14F-4D97-AF65-F5344CB8AC3E}">
        <p14:creationId xmlns:p14="http://schemas.microsoft.com/office/powerpoint/2010/main" val="416966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55"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3BB-6DBD-994D-5A33-A24B9B781EFC}"/>
            </a:ext>
          </a:extLst>
        </p:cNvPr>
        <p:cNvGrpSpPr/>
        <p:nvPr/>
      </p:nvGrpSpPr>
      <p:grpSpPr>
        <a:xfrm>
          <a:off x="0" y="0"/>
          <a:ext cx="0" cy="0"/>
          <a:chOff x="0" y="0"/>
          <a:chExt cx="0" cy="0"/>
        </a:xfrm>
      </p:grpSpPr>
      <p:pic>
        <p:nvPicPr>
          <p:cNvPr id="18" name="Pladsholder til indhold 5" descr="Et billede, der indeholder stof, mønster, Syren/lyslilla, design&#10;&#10;AI-genereret indhold kan være ukorrekt.">
            <a:extLst>
              <a:ext uri="{FF2B5EF4-FFF2-40B4-BE49-F238E27FC236}">
                <a16:creationId xmlns:a16="http://schemas.microsoft.com/office/drawing/2014/main" id="{DC75E036-1648-46FD-0ACA-2A1C3D0B5C55}"/>
              </a:ext>
            </a:extLst>
          </p:cNvPr>
          <p:cNvPicPr>
            <a:picLocks noGrp="1" noRot="1" noChangeAspect="1" noMove="1" noResize="1" noEditPoints="1" noAdjustHandles="1" noChangeArrowheads="1" noChangeShapeType="1" noCrop="1"/>
          </p:cNvPicPr>
          <p:nvPr>
            <p:ph idx="1"/>
          </p:nvPr>
        </p:nvPicPr>
        <p:blipFill>
          <a:blip r:embed="rId5"/>
          <a:srcRect b="20288"/>
          <a:stretch>
            <a:fillRect/>
          </a:stretch>
        </p:blipFill>
        <p:spPr>
          <a:xfrm>
            <a:off x="0" y="0"/>
            <a:ext cx="12192000" cy="6858000"/>
          </a:xfrm>
        </p:spPr>
      </p:pic>
      <p:sp>
        <p:nvSpPr>
          <p:cNvPr id="19" name="Rektangel 18">
            <a:extLst>
              <a:ext uri="{FF2B5EF4-FFF2-40B4-BE49-F238E27FC236}">
                <a16:creationId xmlns:a16="http://schemas.microsoft.com/office/drawing/2014/main" id="{3126D0A5-922D-1A55-C1C1-96973CDEDE69}"/>
              </a:ext>
            </a:extLst>
          </p:cNvPr>
          <p:cNvSpPr>
            <a:spLocks noGrp="1" noRot="1" noMove="1" noResize="1" noEditPoints="1" noAdjustHandles="1" noChangeArrowheads="1" noChangeShapeType="1"/>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20" name="Billede 19" descr="Et billede, der indeholder sort, mørke, sort-hvid&#10;&#10;Indhold genereret af kunstig intelligens kan være forkert.">
            <a:extLst>
              <a:ext uri="{FF2B5EF4-FFF2-40B4-BE49-F238E27FC236}">
                <a16:creationId xmlns:a16="http://schemas.microsoft.com/office/drawing/2014/main" id="{76566437-765F-8674-60CC-A53B73E4FB61}"/>
              </a:ext>
            </a:extLst>
          </p:cNvPr>
          <p:cNvPicPr>
            <a:picLocks noChangeAspect="1"/>
          </p:cNvPicPr>
          <p:nvPr/>
        </p:nvPicPr>
        <p:blipFill>
          <a:blip r:embed="rId6"/>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C989DB3-D66E-3F38-B2C9-C9DCA26F1D6D}"/>
              </a:ext>
            </a:extLst>
          </p:cNvPr>
          <p:cNvSpPr>
            <a:spLocks noGrp="1"/>
          </p:cNvSpPr>
          <p:nvPr>
            <p:ph type="sldNum" sz="quarter" idx="12"/>
          </p:nvPr>
        </p:nvSpPr>
        <p:spPr/>
        <p:txBody>
          <a:bodyPr/>
          <a:lstStyle/>
          <a:p>
            <a:fld id="{2A710F0F-0A71-6A48-AAD6-EB3A077EE618}" type="slidenum">
              <a:rPr lang="da-DK" smtClean="0"/>
              <a:t>6</a:t>
            </a:fld>
            <a:endParaRPr lang="da-DK"/>
          </a:p>
        </p:txBody>
      </p:sp>
      <p:sp>
        <p:nvSpPr>
          <p:cNvPr id="10" name="Titel 2">
            <a:extLst>
              <a:ext uri="{FF2B5EF4-FFF2-40B4-BE49-F238E27FC236}">
                <a16:creationId xmlns:a16="http://schemas.microsoft.com/office/drawing/2014/main" id="{D89A0D43-D700-349F-5ACF-40D707952CC3}"/>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Digital chikane kan komme til udtryk på mange måder</a:t>
            </a:r>
          </a:p>
        </p:txBody>
      </p:sp>
      <p:sp>
        <p:nvSpPr>
          <p:cNvPr id="16" name="Pladsholder til indhold 1">
            <a:extLst>
              <a:ext uri="{FF2B5EF4-FFF2-40B4-BE49-F238E27FC236}">
                <a16:creationId xmlns:a16="http://schemas.microsoft.com/office/drawing/2014/main" id="{FCD98E8A-4278-06BF-FFA5-5BFB81D83328}"/>
              </a:ext>
            </a:extLst>
          </p:cNvPr>
          <p:cNvSpPr txBox="1">
            <a:spLocks/>
          </p:cNvSpPr>
          <p:nvPr/>
        </p:nvSpPr>
        <p:spPr>
          <a:xfrm>
            <a:off x="960000" y="2405739"/>
            <a:ext cx="5783700" cy="42300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dirty="0">
                <a:latin typeface="Klavika Lt" panose="02000000000000000000" pitchFamily="2" charset="0"/>
              </a:rPr>
              <a:t>Eksempler:</a:t>
            </a:r>
          </a:p>
          <a:p>
            <a:pPr marL="0" indent="0">
              <a:buNone/>
            </a:pPr>
            <a:endParaRPr lang="da-DK" sz="2400" dirty="0">
              <a:latin typeface="Klavika Lt" panose="02000000000000000000" pitchFamily="2" charset="0"/>
            </a:endParaRPr>
          </a:p>
          <a:p>
            <a:r>
              <a:rPr lang="da-DK" sz="2400" dirty="0">
                <a:latin typeface="Klavika Lt" panose="02000000000000000000" pitchFamily="2" charset="0"/>
              </a:rPr>
              <a:t>trusler mod en ansats sikkerhed</a:t>
            </a:r>
            <a:endParaRPr lang="da-US" sz="2400" dirty="0">
              <a:latin typeface="Klavika Lt" panose="02000000000000000000" pitchFamily="2" charset="0"/>
            </a:endParaRPr>
          </a:p>
          <a:p>
            <a:r>
              <a:rPr lang="da-DK" sz="2400" dirty="0">
                <a:latin typeface="Klavika Lt" panose="02000000000000000000" pitchFamily="2" charset="0"/>
              </a:rPr>
              <a:t>trusler om hærværk</a:t>
            </a:r>
          </a:p>
          <a:p>
            <a:r>
              <a:rPr lang="da-DK" sz="2400" dirty="0">
                <a:latin typeface="Klavika Lt" panose="02000000000000000000" pitchFamily="2" charset="0"/>
              </a:rPr>
              <a:t>ydmygelser og mistænkeliggørelse</a:t>
            </a:r>
          </a:p>
          <a:p>
            <a:r>
              <a:rPr lang="da-DK" sz="2400" dirty="0">
                <a:latin typeface="Klavika Lt" panose="02000000000000000000" pitchFamily="2" charset="0"/>
              </a:rPr>
              <a:t>misbrug af private billeder, film eller oplysninger om ansatte</a:t>
            </a:r>
            <a:endParaRPr lang="da-US" sz="2400" dirty="0">
              <a:latin typeface="Klavika Lt" panose="02000000000000000000" pitchFamily="2" charset="0"/>
            </a:endParaRPr>
          </a:p>
          <a:p>
            <a:endParaRPr lang="da-DK" sz="2400" dirty="0">
              <a:latin typeface="Klavika Lt" panose="02000000000000000000" pitchFamily="2" charset="0"/>
            </a:endParaRPr>
          </a:p>
        </p:txBody>
      </p:sp>
      <p:sp>
        <p:nvSpPr>
          <p:cNvPr id="11" name="Rektangel 10">
            <a:extLst>
              <a:ext uri="{FF2B5EF4-FFF2-40B4-BE49-F238E27FC236}">
                <a16:creationId xmlns:a16="http://schemas.microsoft.com/office/drawing/2014/main" id="{A6A7311C-C865-3162-CFCC-FA9CE2F75B9B}"/>
              </a:ext>
            </a:extLst>
          </p:cNvPr>
          <p:cNvSpPr/>
          <p:nvPr/>
        </p:nvSpPr>
        <p:spPr>
          <a:xfrm>
            <a:off x="9525663" y="6210590"/>
            <a:ext cx="2024455" cy="471532"/>
          </a:xfrm>
          <a:prstGeom prst="rect">
            <a:avLst/>
          </a:prstGeom>
          <a:solidFill>
            <a:srgbClr val="A51482"/>
          </a:solidFill>
          <a:ln>
            <a:solidFill>
              <a:srgbClr val="F1D7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12" name="Tekstfelt 11">
            <a:extLst>
              <a:ext uri="{FF2B5EF4-FFF2-40B4-BE49-F238E27FC236}">
                <a16:creationId xmlns:a16="http://schemas.microsoft.com/office/drawing/2014/main" id="{FA069F66-2F81-0332-DBDD-7D76507BC52A}"/>
              </a:ext>
            </a:extLst>
          </p:cNvPr>
          <p:cNvSpPr txBox="1"/>
          <p:nvPr/>
        </p:nvSpPr>
        <p:spPr>
          <a:xfrm>
            <a:off x="10050501" y="6266473"/>
            <a:ext cx="1425390" cy="369332"/>
          </a:xfrm>
          <a:prstGeom prst="rect">
            <a:avLst/>
          </a:prstGeom>
          <a:noFill/>
        </p:spPr>
        <p:txBody>
          <a:bodyPr wrap="none" rtlCol="0">
            <a:spAutoFit/>
          </a:bodyPr>
          <a:lstStyle/>
          <a:p>
            <a:r>
              <a:rPr lang="da-US" dirty="0">
                <a:solidFill>
                  <a:schemeClr val="bg1"/>
                </a:solidFill>
                <a:latin typeface="Klavika Md" panose="02000000000000000000" pitchFamily="2" charset="0"/>
              </a:rPr>
              <a:t>1 min</a:t>
            </a:r>
            <a:r>
              <a:rPr lang="da-US">
                <a:solidFill>
                  <a:schemeClr val="bg1"/>
                </a:solidFill>
                <a:latin typeface="Klavika Md" panose="02000000000000000000" pitchFamily="2" charset="0"/>
              </a:rPr>
              <a:t>. 1</a:t>
            </a:r>
            <a:r>
              <a:rPr lang="da-DK" dirty="0">
                <a:solidFill>
                  <a:schemeClr val="bg1"/>
                </a:solidFill>
                <a:latin typeface="Klavika Md" panose="02000000000000000000" pitchFamily="2" charset="0"/>
              </a:rPr>
              <a:t>9</a:t>
            </a:r>
            <a:r>
              <a:rPr lang="da-US">
                <a:solidFill>
                  <a:schemeClr val="bg1"/>
                </a:solidFill>
                <a:latin typeface="Klavika Md" panose="02000000000000000000" pitchFamily="2" charset="0"/>
              </a:rPr>
              <a:t> </a:t>
            </a:r>
            <a:r>
              <a:rPr lang="da-US" dirty="0">
                <a:solidFill>
                  <a:schemeClr val="bg1"/>
                </a:solidFill>
                <a:latin typeface="Klavika Md" panose="02000000000000000000" pitchFamily="2" charset="0"/>
              </a:rPr>
              <a:t>sek.</a:t>
            </a:r>
          </a:p>
        </p:txBody>
      </p:sp>
      <p:pic>
        <p:nvPicPr>
          <p:cNvPr id="13" name="Billede 12">
            <a:extLst>
              <a:ext uri="{FF2B5EF4-FFF2-40B4-BE49-F238E27FC236}">
                <a16:creationId xmlns:a16="http://schemas.microsoft.com/office/drawing/2014/main" id="{55AE330A-3EF8-E62C-89F8-E775A1977A52}"/>
              </a:ext>
            </a:extLst>
          </p:cNvPr>
          <p:cNvPicPr>
            <a:picLocks noChangeAspect="1"/>
          </p:cNvPicPr>
          <p:nvPr/>
        </p:nvPicPr>
        <p:blipFill>
          <a:blip r:embed="rId7"/>
          <a:stretch>
            <a:fillRect/>
          </a:stretch>
        </p:blipFill>
        <p:spPr>
          <a:xfrm>
            <a:off x="6431468" y="2414579"/>
            <a:ext cx="2442431" cy="1563752"/>
          </a:xfrm>
          <a:prstGeom prst="rect">
            <a:avLst/>
          </a:prstGeom>
        </p:spPr>
      </p:pic>
      <p:pic>
        <p:nvPicPr>
          <p:cNvPr id="21" name="BFA Digital Chikane PPT1 Lydbid 3 02 VO.mp3">
            <a:hlinkClick r:id="" action="ppaction://media"/>
            <a:extLst>
              <a:ext uri="{FF2B5EF4-FFF2-40B4-BE49-F238E27FC236}">
                <a16:creationId xmlns:a16="http://schemas.microsoft.com/office/drawing/2014/main" id="{E3EB834A-9585-A1A7-0CB1-A576C88E977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603125" y="6219825"/>
            <a:ext cx="447376" cy="447376"/>
          </a:xfrm>
          <a:prstGeom prst="rect">
            <a:avLst/>
          </a:prstGeom>
        </p:spPr>
      </p:pic>
      <p:pic>
        <p:nvPicPr>
          <p:cNvPr id="6" name="Billede 5">
            <a:extLst>
              <a:ext uri="{FF2B5EF4-FFF2-40B4-BE49-F238E27FC236}">
                <a16:creationId xmlns:a16="http://schemas.microsoft.com/office/drawing/2014/main" id="{A4692517-72D3-894A-3AF2-6722E8ADD8C1}"/>
              </a:ext>
            </a:extLst>
          </p:cNvPr>
          <p:cNvPicPr>
            <a:picLocks noChangeAspect="1"/>
          </p:cNvPicPr>
          <p:nvPr/>
        </p:nvPicPr>
        <p:blipFill>
          <a:blip r:embed="rId9"/>
          <a:stretch>
            <a:fillRect/>
          </a:stretch>
        </p:blipFill>
        <p:spPr>
          <a:xfrm>
            <a:off x="8652593" y="1576803"/>
            <a:ext cx="2795816" cy="2795816"/>
          </a:xfrm>
          <a:prstGeom prst="rect">
            <a:avLst/>
          </a:prstGeom>
        </p:spPr>
      </p:pic>
      <p:pic>
        <p:nvPicPr>
          <p:cNvPr id="15" name="Billede 14">
            <a:extLst>
              <a:ext uri="{FF2B5EF4-FFF2-40B4-BE49-F238E27FC236}">
                <a16:creationId xmlns:a16="http://schemas.microsoft.com/office/drawing/2014/main" id="{53C40266-EFB6-DCAE-DE1C-84749643514B}"/>
              </a:ext>
            </a:extLst>
          </p:cNvPr>
          <p:cNvPicPr>
            <a:picLocks noChangeAspect="1"/>
          </p:cNvPicPr>
          <p:nvPr/>
        </p:nvPicPr>
        <p:blipFill>
          <a:blip r:embed="rId10"/>
          <a:srcRect t="29576" b="28177"/>
          <a:stretch>
            <a:fillRect/>
          </a:stretch>
        </p:blipFill>
        <p:spPr>
          <a:xfrm>
            <a:off x="7141193" y="3987171"/>
            <a:ext cx="3701489" cy="1563752"/>
          </a:xfrm>
          <a:prstGeom prst="rect">
            <a:avLst/>
          </a:prstGeom>
        </p:spPr>
      </p:pic>
    </p:spTree>
    <p:extLst>
      <p:ext uri="{BB962C8B-B14F-4D97-AF65-F5344CB8AC3E}">
        <p14:creationId xmlns:p14="http://schemas.microsoft.com/office/powerpoint/2010/main" val="821480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072"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51482"/>
        </a:solidFill>
        <a:effectLst/>
      </p:bgPr>
    </p:bg>
    <p:spTree>
      <p:nvGrpSpPr>
        <p:cNvPr id="1" name="">
          <a:extLst>
            <a:ext uri="{FF2B5EF4-FFF2-40B4-BE49-F238E27FC236}">
              <a16:creationId xmlns:a16="http://schemas.microsoft.com/office/drawing/2014/main" id="{EE9BA283-1CC8-076A-71CB-1D319A15E2AA}"/>
            </a:ext>
          </a:extLst>
        </p:cNvPr>
        <p:cNvGrpSpPr/>
        <p:nvPr/>
      </p:nvGrpSpPr>
      <p:grpSpPr>
        <a:xfrm>
          <a:off x="0" y="0"/>
          <a:ext cx="0" cy="0"/>
          <a:chOff x="0" y="0"/>
          <a:chExt cx="0" cy="0"/>
        </a:xfrm>
      </p:grpSpPr>
      <p:pic>
        <p:nvPicPr>
          <p:cNvPr id="9" name="Pladsholder til indhold 5" descr="Et billede, der indeholder stof, mønster, Syren/lyslilla, design&#10;&#10;AI-genereret indhold kan være ukorrekt.">
            <a:extLst>
              <a:ext uri="{FF2B5EF4-FFF2-40B4-BE49-F238E27FC236}">
                <a16:creationId xmlns:a16="http://schemas.microsoft.com/office/drawing/2014/main" id="{2CBE0A3D-3371-32C4-AFAA-55C7C4C96818}"/>
              </a:ext>
            </a:extLst>
          </p:cNvPr>
          <p:cNvPicPr>
            <a:picLocks noChangeAspect="1"/>
          </p:cNvPicPr>
          <p:nvPr/>
        </p:nvPicPr>
        <p:blipFill>
          <a:blip r:embed="rId5"/>
          <a:srcRect b="20288"/>
          <a:stretch>
            <a:fillRect/>
          </a:stretch>
        </p:blipFill>
        <p:spPr>
          <a:xfrm>
            <a:off x="0" y="-1"/>
            <a:ext cx="12210661" cy="6868497"/>
          </a:xfrm>
          <a:prstGeom prst="rect">
            <a:avLst/>
          </a:prstGeom>
          <a:noFill/>
        </p:spPr>
      </p:pic>
      <p:sp>
        <p:nvSpPr>
          <p:cNvPr id="11" name="Rektangel 10">
            <a:extLst>
              <a:ext uri="{FF2B5EF4-FFF2-40B4-BE49-F238E27FC236}">
                <a16:creationId xmlns:a16="http://schemas.microsoft.com/office/drawing/2014/main" id="{AFEC40DB-48D6-1FA8-E488-1119B59CD134}"/>
              </a:ext>
            </a:extLst>
          </p:cNvPr>
          <p:cNvSpPr/>
          <p:nvPr/>
        </p:nvSpPr>
        <p:spPr>
          <a:xfrm>
            <a:off x="487680" y="472951"/>
            <a:ext cx="11722981" cy="6395545"/>
          </a:xfrm>
          <a:prstGeom prst="rect">
            <a:avLst/>
          </a:prstGeom>
          <a:solidFill>
            <a:srgbClr val="A514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6" name="Tekstfelt 5">
            <a:extLst>
              <a:ext uri="{FF2B5EF4-FFF2-40B4-BE49-F238E27FC236}">
                <a16:creationId xmlns:a16="http://schemas.microsoft.com/office/drawing/2014/main" id="{9FF923E9-3A9A-9622-A979-6AEF9A29B28D}"/>
              </a:ext>
            </a:extLst>
          </p:cNvPr>
          <p:cNvSpPr txBox="1"/>
          <p:nvPr/>
        </p:nvSpPr>
        <p:spPr>
          <a:xfrm>
            <a:off x="1453717" y="3871544"/>
            <a:ext cx="6511629" cy="1246495"/>
          </a:xfrm>
          <a:prstGeom prst="rect">
            <a:avLst/>
          </a:prstGeom>
          <a:noFill/>
        </p:spPr>
        <p:txBody>
          <a:bodyPr wrap="square" rtlCol="0">
            <a:spAutoFit/>
          </a:bodyPr>
          <a:lstStyle/>
          <a:p>
            <a:r>
              <a:rPr lang="da-US" sz="2500" dirty="0">
                <a:solidFill>
                  <a:schemeClr val="bg1"/>
                </a:solidFill>
                <a:latin typeface="Klavika Md" panose="02000000000000000000" pitchFamily="2" charset="0"/>
              </a:rPr>
              <a:t>Det er vigtigt, </a:t>
            </a:r>
            <a:r>
              <a:rPr lang="da-US" sz="2500">
                <a:solidFill>
                  <a:schemeClr val="bg1"/>
                </a:solidFill>
                <a:latin typeface="Klavika Md" panose="02000000000000000000" pitchFamily="2" charset="0"/>
              </a:rPr>
              <a:t>at </a:t>
            </a:r>
            <a:r>
              <a:rPr lang="da-DK" sz="2500" dirty="0">
                <a:solidFill>
                  <a:schemeClr val="bg1"/>
                </a:solidFill>
                <a:latin typeface="Klavika Md" panose="02000000000000000000" pitchFamily="2" charset="0"/>
              </a:rPr>
              <a:t>vi </a:t>
            </a:r>
            <a:r>
              <a:rPr lang="da-US" sz="2500">
                <a:solidFill>
                  <a:schemeClr val="bg1"/>
                </a:solidFill>
                <a:latin typeface="Klavika Md" panose="02000000000000000000" pitchFamily="2" charset="0"/>
              </a:rPr>
              <a:t>er </a:t>
            </a:r>
            <a:r>
              <a:rPr lang="da-US" sz="2500" dirty="0">
                <a:solidFill>
                  <a:schemeClr val="bg1"/>
                </a:solidFill>
                <a:latin typeface="Klavika Md" panose="02000000000000000000" pitchFamily="2" charset="0"/>
              </a:rPr>
              <a:t>enige om</a:t>
            </a:r>
            <a:r>
              <a:rPr lang="da-DK" sz="2500" dirty="0">
                <a:solidFill>
                  <a:schemeClr val="bg1"/>
                </a:solidFill>
                <a:latin typeface="Klavika Md" panose="02000000000000000000" pitchFamily="2" charset="0"/>
              </a:rPr>
              <a:t>, hvad der er okay – og hvad der ikke er okay – når vi taler om følsomme emner. </a:t>
            </a:r>
            <a:endParaRPr lang="da-US" sz="2500" dirty="0">
              <a:solidFill>
                <a:schemeClr val="bg1"/>
              </a:solidFill>
              <a:latin typeface="Klavika Md" panose="02000000000000000000" pitchFamily="2" charset="0"/>
            </a:endParaRPr>
          </a:p>
        </p:txBody>
      </p:sp>
      <p:sp>
        <p:nvSpPr>
          <p:cNvPr id="8" name="Titel 1">
            <a:extLst>
              <a:ext uri="{FF2B5EF4-FFF2-40B4-BE49-F238E27FC236}">
                <a16:creationId xmlns:a16="http://schemas.microsoft.com/office/drawing/2014/main" id="{C4ED5B21-A356-A2E0-2693-498889CD03FF}"/>
              </a:ext>
            </a:extLst>
          </p:cNvPr>
          <p:cNvSpPr>
            <a:spLocks noGrp="1"/>
          </p:cNvSpPr>
          <p:nvPr>
            <p:ph type="ctrTitle"/>
          </p:nvPr>
        </p:nvSpPr>
        <p:spPr>
          <a:xfrm>
            <a:off x="1452025" y="2392603"/>
            <a:ext cx="7972136" cy="1229690"/>
          </a:xfrm>
        </p:spPr>
        <p:txBody>
          <a:bodyPr>
            <a:normAutofit/>
          </a:bodyPr>
          <a:lstStyle/>
          <a:p>
            <a:pPr algn="l"/>
            <a:r>
              <a:rPr lang="da-DK" b="1" dirty="0">
                <a:solidFill>
                  <a:schemeClr val="bg1"/>
                </a:solidFill>
                <a:latin typeface="Klavika Md" panose="02000000000000000000" pitchFamily="2" charset="0"/>
              </a:rPr>
              <a:t>Spilleregler for dialogen</a:t>
            </a:r>
          </a:p>
        </p:txBody>
      </p:sp>
      <p:sp>
        <p:nvSpPr>
          <p:cNvPr id="12" name="Tekstfelt 11">
            <a:extLst>
              <a:ext uri="{FF2B5EF4-FFF2-40B4-BE49-F238E27FC236}">
                <a16:creationId xmlns:a16="http://schemas.microsoft.com/office/drawing/2014/main" id="{CDA156D5-B0A6-A449-CEB4-11BF2CEA0A69}"/>
              </a:ext>
            </a:extLst>
          </p:cNvPr>
          <p:cNvSpPr txBox="1"/>
          <p:nvPr/>
        </p:nvSpPr>
        <p:spPr>
          <a:xfrm>
            <a:off x="11123261" y="6292907"/>
            <a:ext cx="857318" cy="369332"/>
          </a:xfrm>
          <a:prstGeom prst="rect">
            <a:avLst/>
          </a:prstGeom>
          <a:noFill/>
        </p:spPr>
        <p:txBody>
          <a:bodyPr wrap="square" rtlCol="0">
            <a:spAutoFit/>
          </a:bodyPr>
          <a:lstStyle/>
          <a:p>
            <a:r>
              <a:rPr lang="da-DK" dirty="0">
                <a:solidFill>
                  <a:schemeClr val="bg1"/>
                </a:solidFill>
                <a:latin typeface="Klavika Md" panose="02000000000000000000" pitchFamily="2" charset="0"/>
              </a:rPr>
              <a:t>36</a:t>
            </a:r>
            <a:r>
              <a:rPr lang="da-US">
                <a:solidFill>
                  <a:schemeClr val="bg1"/>
                </a:solidFill>
                <a:latin typeface="Klavika Md" panose="02000000000000000000" pitchFamily="2" charset="0"/>
              </a:rPr>
              <a:t> </a:t>
            </a:r>
            <a:r>
              <a:rPr lang="da-US" dirty="0">
                <a:solidFill>
                  <a:schemeClr val="bg1"/>
                </a:solidFill>
                <a:latin typeface="Klavika Md" panose="02000000000000000000" pitchFamily="2" charset="0"/>
              </a:rPr>
              <a:t>sek.</a:t>
            </a:r>
          </a:p>
        </p:txBody>
      </p:sp>
      <p:pic>
        <p:nvPicPr>
          <p:cNvPr id="2" name="BFA Digital Chikane PPT1 Lydbid 4 01 VO.mp3">
            <a:hlinkClick r:id="" action="ppaction://media"/>
            <a:extLst>
              <a:ext uri="{FF2B5EF4-FFF2-40B4-BE49-F238E27FC236}">
                <a16:creationId xmlns:a16="http://schemas.microsoft.com/office/drawing/2014/main" id="{87697E7C-A16A-3E51-D9E6-B9014C19E78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55734" y="6253885"/>
            <a:ext cx="447375" cy="447375"/>
          </a:xfrm>
          <a:prstGeom prst="rect">
            <a:avLst/>
          </a:prstGeom>
        </p:spPr>
      </p:pic>
    </p:spTree>
    <p:extLst>
      <p:ext uri="{BB962C8B-B14F-4D97-AF65-F5344CB8AC3E}">
        <p14:creationId xmlns:p14="http://schemas.microsoft.com/office/powerpoint/2010/main" val="225032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0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3BB-6DBD-994D-5A33-A24B9B781EFC}"/>
            </a:ext>
          </a:extLst>
        </p:cNvPr>
        <p:cNvGrpSpPr/>
        <p:nvPr/>
      </p:nvGrpSpPr>
      <p:grpSpPr>
        <a:xfrm>
          <a:off x="0" y="0"/>
          <a:ext cx="0" cy="0"/>
          <a:chOff x="0" y="0"/>
          <a:chExt cx="0" cy="0"/>
        </a:xfrm>
      </p:grpSpPr>
      <p:pic>
        <p:nvPicPr>
          <p:cNvPr id="14" name="Pladsholder til indhold 5" descr="Et billede, der indeholder stof, mønster, Syren/lyslilla, design&#10;&#10;AI-genereret indhold kan være ukorrekt.">
            <a:extLst>
              <a:ext uri="{FF2B5EF4-FFF2-40B4-BE49-F238E27FC236}">
                <a16:creationId xmlns:a16="http://schemas.microsoft.com/office/drawing/2014/main" id="{604DE8CC-1824-3719-B1A9-353DA6669872}"/>
              </a:ext>
            </a:extLst>
          </p:cNvPr>
          <p:cNvPicPr>
            <a:picLocks noGrp="1" noChangeAspect="1"/>
          </p:cNvPicPr>
          <p:nvPr>
            <p:ph idx="1"/>
          </p:nvPr>
        </p:nvPicPr>
        <p:blipFill>
          <a:blip r:embed="rId3"/>
          <a:srcRect b="20288"/>
          <a:stretch>
            <a:fillRect/>
          </a:stretch>
        </p:blipFill>
        <p:spPr>
          <a:xfrm>
            <a:off x="0" y="0"/>
            <a:ext cx="12192000" cy="6858000"/>
          </a:xfrm>
        </p:spPr>
      </p:pic>
      <p:sp>
        <p:nvSpPr>
          <p:cNvPr id="15" name="Rektangel 14">
            <a:extLst>
              <a:ext uri="{FF2B5EF4-FFF2-40B4-BE49-F238E27FC236}">
                <a16:creationId xmlns:a16="http://schemas.microsoft.com/office/drawing/2014/main" id="{57291A58-D175-4500-9101-DE3F6DA29D7D}"/>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7" name="Billede 16" descr="Et billede, der indeholder sort, mørke, sort-hvid&#10;&#10;Indhold genereret af kunstig intelligens kan være forkert.">
            <a:extLst>
              <a:ext uri="{FF2B5EF4-FFF2-40B4-BE49-F238E27FC236}">
                <a16:creationId xmlns:a16="http://schemas.microsoft.com/office/drawing/2014/main" id="{7F0EB259-102F-EBE0-4394-B42BF20BBB4B}"/>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C989DB3-D66E-3F38-B2C9-C9DCA26F1D6D}"/>
              </a:ext>
            </a:extLst>
          </p:cNvPr>
          <p:cNvSpPr>
            <a:spLocks noGrp="1"/>
          </p:cNvSpPr>
          <p:nvPr>
            <p:ph type="sldNum" sz="quarter" idx="12"/>
          </p:nvPr>
        </p:nvSpPr>
        <p:spPr/>
        <p:txBody>
          <a:bodyPr/>
          <a:lstStyle/>
          <a:p>
            <a:fld id="{2A710F0F-0A71-6A48-AAD6-EB3A077EE618}" type="slidenum">
              <a:rPr lang="da-DK" smtClean="0"/>
              <a:t>8</a:t>
            </a:fld>
            <a:endParaRPr lang="da-DK"/>
          </a:p>
        </p:txBody>
      </p:sp>
      <p:sp>
        <p:nvSpPr>
          <p:cNvPr id="10" name="Titel 2">
            <a:extLst>
              <a:ext uri="{FF2B5EF4-FFF2-40B4-BE49-F238E27FC236}">
                <a16:creationId xmlns:a16="http://schemas.microsoft.com/office/drawing/2014/main" id="{D89A0D43-D700-349F-5ACF-40D707952CC3}"/>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Fem spilleregler for dialogen </a:t>
            </a:r>
          </a:p>
        </p:txBody>
      </p:sp>
      <p:sp>
        <p:nvSpPr>
          <p:cNvPr id="16" name="Pladsholder til indhold 1">
            <a:extLst>
              <a:ext uri="{FF2B5EF4-FFF2-40B4-BE49-F238E27FC236}">
                <a16:creationId xmlns:a16="http://schemas.microsoft.com/office/drawing/2014/main" id="{FCD98E8A-4278-06BF-FFA5-5BFB81D83328}"/>
              </a:ext>
            </a:extLst>
          </p:cNvPr>
          <p:cNvSpPr txBox="1">
            <a:spLocks/>
          </p:cNvSpPr>
          <p:nvPr/>
        </p:nvSpPr>
        <p:spPr>
          <a:xfrm>
            <a:off x="956776" y="1825625"/>
            <a:ext cx="7725670"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da-DK" sz="2400" dirty="0">
                <a:solidFill>
                  <a:srgbClr val="221E1F"/>
                </a:solidFill>
                <a:latin typeface="Klavika Lt" panose="02000000000000000000" pitchFamily="2" charset="0"/>
              </a:rPr>
              <a:t>Lad alle komme til orde, og lyt respektfuldt til hinanden.</a:t>
            </a:r>
          </a:p>
          <a:p>
            <a:pPr marL="457200" indent="-457200">
              <a:buFont typeface="+mj-lt"/>
              <a:buAutoNum type="arabicPeriod"/>
            </a:pPr>
            <a:r>
              <a:rPr lang="da-DK" sz="2400" dirty="0">
                <a:solidFill>
                  <a:srgbClr val="221E1F"/>
                </a:solidFill>
                <a:latin typeface="Klavika Lt" panose="02000000000000000000" pitchFamily="2" charset="0"/>
              </a:rPr>
              <a:t>Det er OK at sige pas.</a:t>
            </a:r>
          </a:p>
          <a:p>
            <a:pPr marL="457200" indent="-457200">
              <a:buFont typeface="+mj-lt"/>
              <a:buAutoNum type="arabicPeriod"/>
            </a:pPr>
            <a:r>
              <a:rPr lang="da-DK" sz="2400" dirty="0">
                <a:solidFill>
                  <a:srgbClr val="221E1F"/>
                </a:solidFill>
                <a:latin typeface="Klavika Lt" panose="02000000000000000000" pitchFamily="2" charset="0"/>
              </a:rPr>
              <a:t>Tal på egne vegne, og spørg ind fremfor at antage, </a:t>
            </a:r>
            <a:br>
              <a:rPr lang="da-DK" sz="2400" dirty="0">
                <a:solidFill>
                  <a:srgbClr val="221E1F"/>
                </a:solidFill>
                <a:latin typeface="Klavika Lt" panose="02000000000000000000" pitchFamily="2" charset="0"/>
              </a:rPr>
            </a:br>
            <a:r>
              <a:rPr lang="da-DK" sz="2400" dirty="0">
                <a:solidFill>
                  <a:srgbClr val="221E1F"/>
                </a:solidFill>
                <a:latin typeface="Klavika Lt" panose="02000000000000000000" pitchFamily="2" charset="0"/>
              </a:rPr>
              <a:t>hvad andre mener.</a:t>
            </a:r>
          </a:p>
          <a:p>
            <a:pPr marL="457200" indent="-457200">
              <a:buFont typeface="+mj-lt"/>
              <a:buAutoNum type="arabicPeriod"/>
            </a:pPr>
            <a:r>
              <a:rPr lang="da-DK" sz="2400" dirty="0">
                <a:solidFill>
                  <a:srgbClr val="221E1F"/>
                </a:solidFill>
                <a:latin typeface="Klavika Lt" panose="02000000000000000000" pitchFamily="2" charset="0"/>
              </a:rPr>
              <a:t>I skal ikke blive enige, men kunne rumme forskellige perspektiver.</a:t>
            </a:r>
          </a:p>
          <a:p>
            <a:pPr marL="457200" indent="-457200">
              <a:buFont typeface="+mj-lt"/>
              <a:buAutoNum type="arabicPeriod"/>
            </a:pPr>
            <a:r>
              <a:rPr lang="da-DK" sz="2400" dirty="0">
                <a:solidFill>
                  <a:srgbClr val="221E1F"/>
                </a:solidFill>
                <a:latin typeface="Klavika Lt" panose="02000000000000000000" pitchFamily="2" charset="0"/>
              </a:rPr>
              <a:t>Hold fortroligheden: Hvis I deler personlige oplevelser med hinanden, skal I aftale, om det må deles med andre – både i opsamlingen senere og efter mødet i dag</a:t>
            </a:r>
            <a:r>
              <a:rPr lang="da-US" sz="2400" dirty="0">
                <a:solidFill>
                  <a:srgbClr val="221E1F"/>
                </a:solidFill>
                <a:latin typeface="Klavika Lt" panose="02000000000000000000" pitchFamily="2" charset="0"/>
              </a:rPr>
              <a:t>.</a:t>
            </a:r>
          </a:p>
          <a:p>
            <a:pPr marL="0" indent="0">
              <a:buNone/>
            </a:pPr>
            <a:br>
              <a:rPr lang="da-DK" sz="2400" dirty="0">
                <a:solidFill>
                  <a:srgbClr val="221E1F"/>
                </a:solidFill>
                <a:latin typeface="Klavika Lt" panose="02000000000000000000" pitchFamily="2" charset="0"/>
              </a:rPr>
            </a:br>
            <a:r>
              <a:rPr lang="da-DK" sz="2400" dirty="0">
                <a:solidFill>
                  <a:srgbClr val="221E1F"/>
                </a:solidFill>
                <a:latin typeface="Klavika Lt" panose="02000000000000000000" pitchFamily="2" charset="0"/>
              </a:rPr>
              <a:t>I må gerne tilføje flere spilleregler.</a:t>
            </a:r>
          </a:p>
          <a:p>
            <a:endParaRPr lang="da-DK" sz="2400" dirty="0">
              <a:latin typeface="Klavika Lt" panose="02000000000000000000" pitchFamily="2" charset="0"/>
            </a:endParaRPr>
          </a:p>
        </p:txBody>
      </p:sp>
      <p:pic>
        <p:nvPicPr>
          <p:cNvPr id="9" name="Billede 8" descr="Et billede, der indeholder skærmbillede, Farverigt, lilla/violet&#10;&#10;AI-genereret indhold kan være ukorrekt.">
            <a:extLst>
              <a:ext uri="{FF2B5EF4-FFF2-40B4-BE49-F238E27FC236}">
                <a16:creationId xmlns:a16="http://schemas.microsoft.com/office/drawing/2014/main" id="{F9BB7A32-A3D5-4151-97AE-F8ED851E8995}"/>
              </a:ext>
            </a:extLst>
          </p:cNvPr>
          <p:cNvPicPr>
            <a:picLocks noChangeAspect="1"/>
          </p:cNvPicPr>
          <p:nvPr/>
        </p:nvPicPr>
        <p:blipFill>
          <a:blip r:embed="rId5">
            <a:extLst>
              <a:ext uri="{28A0092B-C50C-407E-A947-70E740481C1C}">
                <a14:useLocalDpi xmlns:a14="http://schemas.microsoft.com/office/drawing/2010/main" val="0"/>
              </a:ext>
            </a:extLst>
          </a:blip>
          <a:srcRect l="36842" t="2910" r="52040" b="86743"/>
          <a:stretch>
            <a:fillRect/>
          </a:stretch>
        </p:blipFill>
        <p:spPr>
          <a:xfrm>
            <a:off x="8248152" y="2508099"/>
            <a:ext cx="3672408" cy="2304256"/>
          </a:xfrm>
          <a:prstGeom prst="rect">
            <a:avLst/>
          </a:prstGeom>
        </p:spPr>
      </p:pic>
    </p:spTree>
    <p:extLst>
      <p:ext uri="{BB962C8B-B14F-4D97-AF65-F5344CB8AC3E}">
        <p14:creationId xmlns:p14="http://schemas.microsoft.com/office/powerpoint/2010/main" val="3920447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3BB-6DBD-994D-5A33-A24B9B781EFC}"/>
            </a:ext>
          </a:extLst>
        </p:cNvPr>
        <p:cNvGrpSpPr/>
        <p:nvPr/>
      </p:nvGrpSpPr>
      <p:grpSpPr>
        <a:xfrm>
          <a:off x="0" y="0"/>
          <a:ext cx="0" cy="0"/>
          <a:chOff x="0" y="0"/>
          <a:chExt cx="0" cy="0"/>
        </a:xfrm>
      </p:grpSpPr>
      <p:pic>
        <p:nvPicPr>
          <p:cNvPr id="18" name="Pladsholder til indhold 5" descr="Et billede, der indeholder stof, mønster, Syren/lyslilla, design&#10;&#10;AI-genereret indhold kan være ukorrekt.">
            <a:extLst>
              <a:ext uri="{FF2B5EF4-FFF2-40B4-BE49-F238E27FC236}">
                <a16:creationId xmlns:a16="http://schemas.microsoft.com/office/drawing/2014/main" id="{2D82074E-4ED1-9C79-C794-2995DD3183FF}"/>
              </a:ext>
            </a:extLst>
          </p:cNvPr>
          <p:cNvPicPr>
            <a:picLocks noGrp="1" noChangeAspect="1"/>
          </p:cNvPicPr>
          <p:nvPr>
            <p:ph idx="1"/>
          </p:nvPr>
        </p:nvPicPr>
        <p:blipFill>
          <a:blip r:embed="rId3"/>
          <a:srcRect b="20288"/>
          <a:stretch>
            <a:fillRect/>
          </a:stretch>
        </p:blipFill>
        <p:spPr>
          <a:xfrm>
            <a:off x="0" y="0"/>
            <a:ext cx="12192000" cy="6858000"/>
          </a:xfrm>
        </p:spPr>
      </p:pic>
      <p:sp>
        <p:nvSpPr>
          <p:cNvPr id="19" name="Rektangel 18">
            <a:extLst>
              <a:ext uri="{FF2B5EF4-FFF2-40B4-BE49-F238E27FC236}">
                <a16:creationId xmlns:a16="http://schemas.microsoft.com/office/drawing/2014/main" id="{A5D05F2C-53B6-4D2F-9285-B401457B297F}"/>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20" name="Billede 19" descr="Et billede, der indeholder sort, mørke, sort-hvid&#10;&#10;Indhold genereret af kunstig intelligens kan være forkert.">
            <a:extLst>
              <a:ext uri="{FF2B5EF4-FFF2-40B4-BE49-F238E27FC236}">
                <a16:creationId xmlns:a16="http://schemas.microsoft.com/office/drawing/2014/main" id="{73B483ED-F2A5-DDE1-7556-55C1EB144B83}"/>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C989DB3-D66E-3F38-B2C9-C9DCA26F1D6D}"/>
              </a:ext>
            </a:extLst>
          </p:cNvPr>
          <p:cNvSpPr>
            <a:spLocks noGrp="1"/>
          </p:cNvSpPr>
          <p:nvPr>
            <p:ph type="sldNum" sz="quarter" idx="12"/>
          </p:nvPr>
        </p:nvSpPr>
        <p:spPr/>
        <p:txBody>
          <a:bodyPr/>
          <a:lstStyle/>
          <a:p>
            <a:fld id="{2A710F0F-0A71-6A48-AAD6-EB3A077EE618}" type="slidenum">
              <a:rPr lang="da-DK" smtClean="0"/>
              <a:t>9</a:t>
            </a:fld>
            <a:endParaRPr lang="da-DK"/>
          </a:p>
        </p:txBody>
      </p:sp>
      <p:sp>
        <p:nvSpPr>
          <p:cNvPr id="10" name="Titel 2">
            <a:extLst>
              <a:ext uri="{FF2B5EF4-FFF2-40B4-BE49-F238E27FC236}">
                <a16:creationId xmlns:a16="http://schemas.microsoft.com/office/drawing/2014/main" id="{D89A0D43-D700-349F-5ACF-40D707952CC3}"/>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Snak i grupperne</a:t>
            </a:r>
          </a:p>
        </p:txBody>
      </p:sp>
      <p:sp>
        <p:nvSpPr>
          <p:cNvPr id="16" name="Pladsholder til indhold 1">
            <a:extLst>
              <a:ext uri="{FF2B5EF4-FFF2-40B4-BE49-F238E27FC236}">
                <a16:creationId xmlns:a16="http://schemas.microsoft.com/office/drawing/2014/main" id="{FCD98E8A-4278-06BF-FFA5-5BFB81D83328}"/>
              </a:ext>
            </a:extLst>
          </p:cNvPr>
          <p:cNvSpPr txBox="1">
            <a:spLocks/>
          </p:cNvSpPr>
          <p:nvPr/>
        </p:nvSpPr>
        <p:spPr>
          <a:xfrm>
            <a:off x="960000" y="2445387"/>
            <a:ext cx="5905951"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da-DK" sz="2400" dirty="0"/>
              <a:t>Hvilke former for digital chikane kan I risikere at opleve i jeres arbejde?</a:t>
            </a:r>
            <a:br>
              <a:rPr lang="da-DK" sz="2400" dirty="0"/>
            </a:br>
            <a:endParaRPr lang="da-DK" sz="2400" dirty="0"/>
          </a:p>
          <a:p>
            <a:pPr marL="457200" indent="-457200">
              <a:buFont typeface="+mj-lt"/>
              <a:buAutoNum type="arabicPeriod"/>
            </a:pPr>
            <a:r>
              <a:rPr lang="da-DK" sz="2400" dirty="0"/>
              <a:t>Hvor ofte oplever I digital chikane?</a:t>
            </a:r>
          </a:p>
          <a:p>
            <a:pPr marL="457200" indent="-457200">
              <a:buFont typeface="+mj-lt"/>
              <a:buAutoNum type="arabicPeriod"/>
            </a:pPr>
            <a:endParaRPr lang="da-DK" sz="2400" dirty="0"/>
          </a:p>
          <a:p>
            <a:pPr marL="457200" indent="-457200">
              <a:buFont typeface="+mj-lt"/>
              <a:buAutoNum type="arabicPeriod"/>
            </a:pPr>
            <a:r>
              <a:rPr lang="da-DK" sz="2400" dirty="0"/>
              <a:t>Oplever I, at vi har en fælles forståelse af digital chikane på vores arbejdsplads fx beskrevet i politikker eller retningslinjer på området?</a:t>
            </a:r>
          </a:p>
          <a:p>
            <a:pPr marL="457200" indent="-457200">
              <a:buFont typeface="+mj-lt"/>
              <a:buAutoNum type="arabicPeriod"/>
            </a:pPr>
            <a:endParaRPr lang="da-DK" sz="2400" dirty="0">
              <a:latin typeface="Klavika Lt" panose="02000000000000000000" pitchFamily="2" charset="0"/>
            </a:endParaRPr>
          </a:p>
        </p:txBody>
      </p:sp>
      <p:pic>
        <p:nvPicPr>
          <p:cNvPr id="3" name="Billede 2">
            <a:extLst>
              <a:ext uri="{FF2B5EF4-FFF2-40B4-BE49-F238E27FC236}">
                <a16:creationId xmlns:a16="http://schemas.microsoft.com/office/drawing/2014/main" id="{2081F810-9B71-4FDB-F379-AF25395641EF}"/>
              </a:ext>
            </a:extLst>
          </p:cNvPr>
          <p:cNvPicPr>
            <a:picLocks noChangeAspect="1"/>
          </p:cNvPicPr>
          <p:nvPr/>
        </p:nvPicPr>
        <p:blipFill>
          <a:blip r:embed="rId5"/>
          <a:stretch>
            <a:fillRect/>
          </a:stretch>
        </p:blipFill>
        <p:spPr>
          <a:xfrm>
            <a:off x="5886633" y="-365665"/>
            <a:ext cx="6115590" cy="6115590"/>
          </a:xfrm>
          <a:prstGeom prst="rect">
            <a:avLst/>
          </a:prstGeom>
        </p:spPr>
      </p:pic>
      <p:grpSp>
        <p:nvGrpSpPr>
          <p:cNvPr id="13" name="Gruppe 12">
            <a:extLst>
              <a:ext uri="{FF2B5EF4-FFF2-40B4-BE49-F238E27FC236}">
                <a16:creationId xmlns:a16="http://schemas.microsoft.com/office/drawing/2014/main" id="{1FEF4734-122B-1742-4546-AD8ECA8346ED}"/>
              </a:ext>
            </a:extLst>
          </p:cNvPr>
          <p:cNvGrpSpPr/>
          <p:nvPr/>
        </p:nvGrpSpPr>
        <p:grpSpPr>
          <a:xfrm>
            <a:off x="7055728" y="4564143"/>
            <a:ext cx="4129215" cy="1551447"/>
            <a:chOff x="7176120" y="4523575"/>
            <a:chExt cx="4129215" cy="1551447"/>
          </a:xfrm>
        </p:grpSpPr>
        <p:pic>
          <p:nvPicPr>
            <p:cNvPr id="14" name="Billede 13">
              <a:extLst>
                <a:ext uri="{FF2B5EF4-FFF2-40B4-BE49-F238E27FC236}">
                  <a16:creationId xmlns:a16="http://schemas.microsoft.com/office/drawing/2014/main" id="{EB1F49F2-2FCA-F8EB-A29D-ABAE58F51FC6}"/>
                </a:ext>
              </a:extLst>
            </p:cNvPr>
            <p:cNvPicPr>
              <a:picLocks noChangeAspect="1"/>
            </p:cNvPicPr>
            <p:nvPr/>
          </p:nvPicPr>
          <p:blipFill>
            <a:blip r:embed="rId6"/>
            <a:stretch>
              <a:fillRect/>
            </a:stretch>
          </p:blipFill>
          <p:spPr>
            <a:xfrm>
              <a:off x="7176120" y="4523575"/>
              <a:ext cx="4129215" cy="1551447"/>
            </a:xfrm>
            <a:prstGeom prst="rect">
              <a:avLst/>
            </a:prstGeom>
          </p:spPr>
        </p:pic>
        <p:sp>
          <p:nvSpPr>
            <p:cNvPr id="15" name="Rektangel 14">
              <a:extLst>
                <a:ext uri="{FF2B5EF4-FFF2-40B4-BE49-F238E27FC236}">
                  <a16:creationId xmlns:a16="http://schemas.microsoft.com/office/drawing/2014/main" id="{4EA0E2CF-12E1-CBCE-B6D2-CC115A09FC55}"/>
                </a:ext>
              </a:extLst>
            </p:cNvPr>
            <p:cNvSpPr/>
            <p:nvPr/>
          </p:nvSpPr>
          <p:spPr>
            <a:xfrm>
              <a:off x="7416903" y="4867250"/>
              <a:ext cx="3555721" cy="864096"/>
            </a:xfrm>
            <a:prstGeom prst="rect">
              <a:avLst/>
            </a:prstGeom>
            <a:solidFill>
              <a:srgbClr val="E370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US" sz="3100" b="1" dirty="0">
                  <a:solidFill>
                    <a:schemeClr val="tx1"/>
                  </a:solidFill>
                  <a:latin typeface="Klavika Bd" panose="02000000000000000000" pitchFamily="2" charset="0"/>
                </a:rPr>
                <a:t>Husk spillereglerne!</a:t>
              </a:r>
            </a:p>
          </p:txBody>
        </p:sp>
      </p:grpSp>
    </p:spTree>
    <p:extLst>
      <p:ext uri="{BB962C8B-B14F-4D97-AF65-F5344CB8AC3E}">
        <p14:creationId xmlns:p14="http://schemas.microsoft.com/office/powerpoint/2010/main" val="4162049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A3526-86BD-9259-FEEA-554A1455EF2D}"/>
            </a:ext>
          </a:extLst>
        </p:cNvPr>
        <p:cNvGrpSpPr/>
        <p:nvPr/>
      </p:nvGrpSpPr>
      <p:grpSpPr>
        <a:xfrm>
          <a:off x="0" y="0"/>
          <a:ext cx="0" cy="0"/>
          <a:chOff x="0" y="0"/>
          <a:chExt cx="0" cy="0"/>
        </a:xfrm>
      </p:grpSpPr>
      <p:pic>
        <p:nvPicPr>
          <p:cNvPr id="15" name="Pladsholder til indhold 5" descr="Et billede, der indeholder stof, mønster, Syren/lyslilla, design&#10;&#10;AI-genereret indhold kan være ukorrekt.">
            <a:extLst>
              <a:ext uri="{FF2B5EF4-FFF2-40B4-BE49-F238E27FC236}">
                <a16:creationId xmlns:a16="http://schemas.microsoft.com/office/drawing/2014/main" id="{17EE6BE5-FB1D-4D52-31F7-190330C28E78}"/>
              </a:ext>
            </a:extLst>
          </p:cNvPr>
          <p:cNvPicPr>
            <a:picLocks noGrp="1" noChangeAspect="1"/>
          </p:cNvPicPr>
          <p:nvPr>
            <p:ph idx="1"/>
          </p:nvPr>
        </p:nvPicPr>
        <p:blipFill>
          <a:blip r:embed="rId3"/>
          <a:srcRect b="20288"/>
          <a:stretch>
            <a:fillRect/>
          </a:stretch>
        </p:blipFill>
        <p:spPr>
          <a:xfrm>
            <a:off x="0" y="0"/>
            <a:ext cx="12192000" cy="6858000"/>
          </a:xfrm>
        </p:spPr>
      </p:pic>
      <p:sp>
        <p:nvSpPr>
          <p:cNvPr id="17" name="Rektangel 16">
            <a:extLst>
              <a:ext uri="{FF2B5EF4-FFF2-40B4-BE49-F238E27FC236}">
                <a16:creationId xmlns:a16="http://schemas.microsoft.com/office/drawing/2014/main" id="{51213C05-63D2-316D-ECC0-AA0E3F162E57}"/>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8" name="Billede 17" descr="Et billede, der indeholder sort, mørke, sort-hvid&#10;&#10;Indhold genereret af kunstig intelligens kan være forkert.">
            <a:extLst>
              <a:ext uri="{FF2B5EF4-FFF2-40B4-BE49-F238E27FC236}">
                <a16:creationId xmlns:a16="http://schemas.microsoft.com/office/drawing/2014/main" id="{109A5F33-B600-DFAA-4C06-2FC30C170D62}"/>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C26AE5AA-3AE1-6EAC-8FD0-C541C48FE4CB}"/>
              </a:ext>
            </a:extLst>
          </p:cNvPr>
          <p:cNvSpPr>
            <a:spLocks noGrp="1"/>
          </p:cNvSpPr>
          <p:nvPr>
            <p:ph type="sldNum" sz="quarter" idx="12"/>
          </p:nvPr>
        </p:nvSpPr>
        <p:spPr/>
        <p:txBody>
          <a:bodyPr/>
          <a:lstStyle/>
          <a:p>
            <a:fld id="{2A710F0F-0A71-6A48-AAD6-EB3A077EE618}" type="slidenum">
              <a:rPr lang="da-DK" smtClean="0"/>
              <a:t>10</a:t>
            </a:fld>
            <a:endParaRPr lang="da-DK"/>
          </a:p>
        </p:txBody>
      </p:sp>
      <p:sp>
        <p:nvSpPr>
          <p:cNvPr id="10" name="Titel 2">
            <a:extLst>
              <a:ext uri="{FF2B5EF4-FFF2-40B4-BE49-F238E27FC236}">
                <a16:creationId xmlns:a16="http://schemas.microsoft.com/office/drawing/2014/main" id="{C2587FE9-F320-5F90-40C6-E315704365BF}"/>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Del jeres pointer med de andre grupper</a:t>
            </a:r>
          </a:p>
        </p:txBody>
      </p:sp>
      <p:sp>
        <p:nvSpPr>
          <p:cNvPr id="16" name="Pladsholder til indhold 1">
            <a:extLst>
              <a:ext uri="{FF2B5EF4-FFF2-40B4-BE49-F238E27FC236}">
                <a16:creationId xmlns:a16="http://schemas.microsoft.com/office/drawing/2014/main" id="{32641D0E-E8CC-3A6C-E347-0EB018F764D2}"/>
              </a:ext>
            </a:extLst>
          </p:cNvPr>
          <p:cNvSpPr txBox="1">
            <a:spLocks/>
          </p:cNvSpPr>
          <p:nvPr/>
        </p:nvSpPr>
        <p:spPr>
          <a:xfrm>
            <a:off x="960000" y="2445387"/>
            <a:ext cx="6300173"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da-DK" sz="2400" dirty="0">
                <a:solidFill>
                  <a:srgbClr val="221E1F"/>
                </a:solidFill>
                <a:latin typeface="Klavika Lt" panose="02000000000000000000" pitchFamily="2" charset="0"/>
              </a:rPr>
              <a:t>Nu skal I dele de pointer, I hver især har valgt ud, med hinanden.</a:t>
            </a:r>
          </a:p>
          <a:p>
            <a:pPr marL="0" lvl="0" indent="0">
              <a:buNone/>
            </a:pPr>
            <a:endParaRPr lang="da-US" sz="2400" dirty="0">
              <a:solidFill>
                <a:srgbClr val="221E1F"/>
              </a:solidFill>
              <a:latin typeface="Klavika Lt" panose="02000000000000000000" pitchFamily="2" charset="0"/>
            </a:endParaRPr>
          </a:p>
          <a:p>
            <a:pPr marL="0" indent="0">
              <a:buNone/>
            </a:pPr>
            <a:endParaRPr lang="da-DK" sz="2400" dirty="0">
              <a:latin typeface="Klavika Lt" panose="02000000000000000000" pitchFamily="2" charset="0"/>
            </a:endParaRPr>
          </a:p>
        </p:txBody>
      </p:sp>
      <p:pic>
        <p:nvPicPr>
          <p:cNvPr id="5" name="Billede 4">
            <a:extLst>
              <a:ext uri="{FF2B5EF4-FFF2-40B4-BE49-F238E27FC236}">
                <a16:creationId xmlns:a16="http://schemas.microsoft.com/office/drawing/2014/main" id="{E17C8489-26EB-7B12-BF62-AB20638F26A0}"/>
              </a:ext>
            </a:extLst>
          </p:cNvPr>
          <p:cNvPicPr>
            <a:picLocks noChangeAspect="1"/>
          </p:cNvPicPr>
          <p:nvPr/>
        </p:nvPicPr>
        <p:blipFill>
          <a:blip r:embed="rId5">
            <a:extLst>
              <a:ext uri="{28A0092B-C50C-407E-A947-70E740481C1C}">
                <a14:useLocalDpi xmlns:a14="http://schemas.microsoft.com/office/drawing/2010/main" val="0"/>
              </a:ext>
            </a:extLst>
          </a:blip>
          <a:srcRect l="26087" t="17666" r="53321" b="67649"/>
          <a:stretch>
            <a:fillRect/>
          </a:stretch>
        </p:blipFill>
        <p:spPr>
          <a:xfrm>
            <a:off x="5152916" y="3209508"/>
            <a:ext cx="6079084" cy="2922637"/>
          </a:xfrm>
          <a:prstGeom prst="rect">
            <a:avLst/>
          </a:prstGeom>
        </p:spPr>
      </p:pic>
    </p:spTree>
    <p:extLst>
      <p:ext uri="{BB962C8B-B14F-4D97-AF65-F5344CB8AC3E}">
        <p14:creationId xmlns:p14="http://schemas.microsoft.com/office/powerpoint/2010/main" val="289124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73EBA-100B-69A8-BFAF-8CA34EA16D8E}"/>
            </a:ext>
          </a:extLst>
        </p:cNvPr>
        <p:cNvGrpSpPr/>
        <p:nvPr/>
      </p:nvGrpSpPr>
      <p:grpSpPr>
        <a:xfrm>
          <a:off x="0" y="0"/>
          <a:ext cx="0" cy="0"/>
          <a:chOff x="0" y="0"/>
          <a:chExt cx="0" cy="0"/>
        </a:xfrm>
      </p:grpSpPr>
      <p:pic>
        <p:nvPicPr>
          <p:cNvPr id="11" name="Pladsholder til indhold 5" descr="Et billede, der indeholder stof, mønster, Syren/lyslilla, design&#10;&#10;AI-genereret indhold kan være ukorrekt.">
            <a:extLst>
              <a:ext uri="{FF2B5EF4-FFF2-40B4-BE49-F238E27FC236}">
                <a16:creationId xmlns:a16="http://schemas.microsoft.com/office/drawing/2014/main" id="{D5C1574A-987D-9986-2425-6A94A953C80F}"/>
              </a:ext>
            </a:extLst>
          </p:cNvPr>
          <p:cNvPicPr>
            <a:picLocks noGrp="1" noChangeAspect="1"/>
          </p:cNvPicPr>
          <p:nvPr>
            <p:ph idx="1"/>
          </p:nvPr>
        </p:nvPicPr>
        <p:blipFill>
          <a:blip r:embed="rId3"/>
          <a:srcRect b="20288"/>
          <a:stretch>
            <a:fillRect/>
          </a:stretch>
        </p:blipFill>
        <p:spPr>
          <a:xfrm>
            <a:off x="0" y="0"/>
            <a:ext cx="12192000" cy="6858000"/>
          </a:xfrm>
        </p:spPr>
      </p:pic>
      <p:sp>
        <p:nvSpPr>
          <p:cNvPr id="12" name="Rektangel 11">
            <a:extLst>
              <a:ext uri="{FF2B5EF4-FFF2-40B4-BE49-F238E27FC236}">
                <a16:creationId xmlns:a16="http://schemas.microsoft.com/office/drawing/2014/main" id="{FD90FF23-C5EB-82B6-4192-D3011B393F5C}"/>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3" name="Billede 12" descr="Et billede, der indeholder sort, mørke, sort-hvid&#10;&#10;Indhold genereret af kunstig intelligens kan være forkert.">
            <a:extLst>
              <a:ext uri="{FF2B5EF4-FFF2-40B4-BE49-F238E27FC236}">
                <a16:creationId xmlns:a16="http://schemas.microsoft.com/office/drawing/2014/main" id="{F409B40C-9DDE-95C5-49B4-38A27B0A40AC}"/>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24B80CE-036C-3EB8-48FA-9535815F50DF}"/>
              </a:ext>
            </a:extLst>
          </p:cNvPr>
          <p:cNvSpPr>
            <a:spLocks noGrp="1"/>
          </p:cNvSpPr>
          <p:nvPr>
            <p:ph type="sldNum" sz="quarter" idx="12"/>
          </p:nvPr>
        </p:nvSpPr>
        <p:spPr/>
        <p:txBody>
          <a:bodyPr/>
          <a:lstStyle/>
          <a:p>
            <a:fld id="{2A710F0F-0A71-6A48-AAD6-EB3A077EE618}" type="slidenum">
              <a:rPr lang="da-DK" smtClean="0"/>
              <a:t>11</a:t>
            </a:fld>
            <a:endParaRPr lang="da-DK"/>
          </a:p>
        </p:txBody>
      </p:sp>
      <p:sp>
        <p:nvSpPr>
          <p:cNvPr id="10" name="Titel 2">
            <a:extLst>
              <a:ext uri="{FF2B5EF4-FFF2-40B4-BE49-F238E27FC236}">
                <a16:creationId xmlns:a16="http://schemas.microsoft.com/office/drawing/2014/main" id="{297866B3-C0DB-3102-0C3A-DB9E5940C1E9}"/>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Fælles opsamling</a:t>
            </a:r>
          </a:p>
        </p:txBody>
      </p:sp>
      <p:sp>
        <p:nvSpPr>
          <p:cNvPr id="16" name="Pladsholder til indhold 1">
            <a:extLst>
              <a:ext uri="{FF2B5EF4-FFF2-40B4-BE49-F238E27FC236}">
                <a16:creationId xmlns:a16="http://schemas.microsoft.com/office/drawing/2014/main" id="{1668D7AA-D65F-6593-877F-7F3DFD854FFC}"/>
              </a:ext>
            </a:extLst>
          </p:cNvPr>
          <p:cNvSpPr txBox="1">
            <a:spLocks/>
          </p:cNvSpPr>
          <p:nvPr/>
        </p:nvSpPr>
        <p:spPr>
          <a:xfrm>
            <a:off x="960001" y="3014347"/>
            <a:ext cx="5603360"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2400" dirty="0">
                <a:solidFill>
                  <a:srgbClr val="221E1F"/>
                </a:solidFill>
                <a:latin typeface="Klavika Lt" panose="02000000000000000000" pitchFamily="2" charset="0"/>
              </a:rPr>
              <a:t>Giver vores dialoger i dag anledning til, at vi skal gøre noget anderledes her og nu? </a:t>
            </a:r>
            <a:endParaRPr lang="da-US" sz="2400" dirty="0">
              <a:solidFill>
                <a:srgbClr val="221E1F"/>
              </a:solidFill>
              <a:latin typeface="Klavika Lt" panose="02000000000000000000" pitchFamily="2" charset="0"/>
            </a:endParaRPr>
          </a:p>
          <a:p>
            <a:pPr lvl="0"/>
            <a:r>
              <a:rPr lang="da-DK" sz="2400" dirty="0">
                <a:solidFill>
                  <a:srgbClr val="221E1F"/>
                </a:solidFill>
                <a:latin typeface="Klavika Lt" panose="02000000000000000000" pitchFamily="2" charset="0"/>
              </a:rPr>
              <a:t>Og i så fald hvad?</a:t>
            </a:r>
            <a:endParaRPr lang="da-US" sz="2400" dirty="0">
              <a:solidFill>
                <a:srgbClr val="221E1F"/>
              </a:solidFill>
              <a:latin typeface="Klavika Lt" panose="02000000000000000000" pitchFamily="2" charset="0"/>
            </a:endParaRPr>
          </a:p>
          <a:p>
            <a:pPr marL="0" lvl="0" indent="0">
              <a:buNone/>
            </a:pPr>
            <a:endParaRPr lang="da-DK" sz="2400" dirty="0">
              <a:solidFill>
                <a:srgbClr val="221E1F"/>
              </a:solidFill>
              <a:latin typeface="Klavika Lt" panose="02000000000000000000" pitchFamily="2" charset="0"/>
            </a:endParaRPr>
          </a:p>
          <a:p>
            <a:pPr marL="0" lvl="0" indent="0">
              <a:buNone/>
            </a:pPr>
            <a:endParaRPr lang="da-US" sz="2400" dirty="0">
              <a:solidFill>
                <a:srgbClr val="221E1F"/>
              </a:solidFill>
              <a:latin typeface="Klavika Lt" panose="02000000000000000000" pitchFamily="2" charset="0"/>
            </a:endParaRPr>
          </a:p>
          <a:p>
            <a:pPr marL="0" indent="0">
              <a:buNone/>
            </a:pPr>
            <a:endParaRPr lang="da-DK" sz="2400" dirty="0">
              <a:latin typeface="Klavika Lt" panose="02000000000000000000" pitchFamily="2" charset="0"/>
            </a:endParaRPr>
          </a:p>
        </p:txBody>
      </p:sp>
      <p:pic>
        <p:nvPicPr>
          <p:cNvPr id="8" name="Billede 7">
            <a:extLst>
              <a:ext uri="{FF2B5EF4-FFF2-40B4-BE49-F238E27FC236}">
                <a16:creationId xmlns:a16="http://schemas.microsoft.com/office/drawing/2014/main" id="{C562C88E-8218-6E8E-7F54-10F09EAEE790}"/>
              </a:ext>
            </a:extLst>
          </p:cNvPr>
          <p:cNvPicPr>
            <a:picLocks noChangeAspect="1"/>
          </p:cNvPicPr>
          <p:nvPr/>
        </p:nvPicPr>
        <p:blipFill>
          <a:blip r:embed="rId5"/>
          <a:stretch>
            <a:fillRect/>
          </a:stretch>
        </p:blipFill>
        <p:spPr>
          <a:xfrm>
            <a:off x="7266514" y="1758998"/>
            <a:ext cx="3175000" cy="4140200"/>
          </a:xfrm>
          <a:prstGeom prst="rect">
            <a:avLst/>
          </a:prstGeom>
        </p:spPr>
      </p:pic>
    </p:spTree>
    <p:extLst>
      <p:ext uri="{BB962C8B-B14F-4D97-AF65-F5344CB8AC3E}">
        <p14:creationId xmlns:p14="http://schemas.microsoft.com/office/powerpoint/2010/main" val="2315767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51482"/>
        </a:solidFill>
        <a:effectLst/>
      </p:bgPr>
    </p:bg>
    <p:spTree>
      <p:nvGrpSpPr>
        <p:cNvPr id="1" name="">
          <a:extLst>
            <a:ext uri="{FF2B5EF4-FFF2-40B4-BE49-F238E27FC236}">
              <a16:creationId xmlns:a16="http://schemas.microsoft.com/office/drawing/2014/main" id="{CABF0977-3B4C-3323-11DC-CE7500822EF2}"/>
            </a:ext>
          </a:extLst>
        </p:cNvPr>
        <p:cNvGrpSpPr/>
        <p:nvPr/>
      </p:nvGrpSpPr>
      <p:grpSpPr>
        <a:xfrm>
          <a:off x="0" y="0"/>
          <a:ext cx="0" cy="0"/>
          <a:chOff x="0" y="0"/>
          <a:chExt cx="0" cy="0"/>
        </a:xfrm>
      </p:grpSpPr>
      <p:pic>
        <p:nvPicPr>
          <p:cNvPr id="9" name="Pladsholder til indhold 5" descr="Et billede, der indeholder stof, mønster, Syren/lyslilla, design&#10;&#10;AI-genereret indhold kan være ukorrekt.">
            <a:extLst>
              <a:ext uri="{FF2B5EF4-FFF2-40B4-BE49-F238E27FC236}">
                <a16:creationId xmlns:a16="http://schemas.microsoft.com/office/drawing/2014/main" id="{28A456A3-895F-F460-FA0B-5F1B749B6E11}"/>
              </a:ext>
            </a:extLst>
          </p:cNvPr>
          <p:cNvPicPr>
            <a:picLocks noChangeAspect="1"/>
          </p:cNvPicPr>
          <p:nvPr/>
        </p:nvPicPr>
        <p:blipFill>
          <a:blip r:embed="rId3"/>
          <a:srcRect b="20288"/>
          <a:stretch>
            <a:fillRect/>
          </a:stretch>
        </p:blipFill>
        <p:spPr>
          <a:xfrm>
            <a:off x="0" y="-1"/>
            <a:ext cx="12210661" cy="6868497"/>
          </a:xfrm>
          <a:prstGeom prst="rect">
            <a:avLst/>
          </a:prstGeom>
          <a:noFill/>
        </p:spPr>
      </p:pic>
      <p:sp>
        <p:nvSpPr>
          <p:cNvPr id="11" name="Rektangel 10">
            <a:extLst>
              <a:ext uri="{FF2B5EF4-FFF2-40B4-BE49-F238E27FC236}">
                <a16:creationId xmlns:a16="http://schemas.microsoft.com/office/drawing/2014/main" id="{26319AD3-4DB7-933E-E5DB-1B153FDBB42A}"/>
              </a:ext>
            </a:extLst>
          </p:cNvPr>
          <p:cNvSpPr/>
          <p:nvPr/>
        </p:nvSpPr>
        <p:spPr>
          <a:xfrm>
            <a:off x="482169" y="462455"/>
            <a:ext cx="11728492" cy="6395545"/>
          </a:xfrm>
          <a:prstGeom prst="rect">
            <a:avLst/>
          </a:prstGeom>
          <a:solidFill>
            <a:srgbClr val="A514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dirty="0"/>
          </a:p>
        </p:txBody>
      </p:sp>
      <p:sp>
        <p:nvSpPr>
          <p:cNvPr id="6" name="Tekstfelt 5">
            <a:extLst>
              <a:ext uri="{FF2B5EF4-FFF2-40B4-BE49-F238E27FC236}">
                <a16:creationId xmlns:a16="http://schemas.microsoft.com/office/drawing/2014/main" id="{A26B4E1D-8D31-303B-20D3-4FDC65E6A08B}"/>
              </a:ext>
            </a:extLst>
          </p:cNvPr>
          <p:cNvSpPr txBox="1"/>
          <p:nvPr/>
        </p:nvSpPr>
        <p:spPr>
          <a:xfrm>
            <a:off x="1461262" y="3861048"/>
            <a:ext cx="5136000" cy="1246495"/>
          </a:xfrm>
          <a:prstGeom prst="rect">
            <a:avLst/>
          </a:prstGeom>
          <a:noFill/>
        </p:spPr>
        <p:txBody>
          <a:bodyPr wrap="square" rtlCol="0">
            <a:spAutoFit/>
          </a:bodyPr>
          <a:lstStyle/>
          <a:p>
            <a:r>
              <a:rPr lang="da-DK" sz="2500" dirty="0">
                <a:solidFill>
                  <a:schemeClr val="bg1"/>
                </a:solidFill>
                <a:latin typeface="Klavika Md" panose="02000000000000000000" pitchFamily="2" charset="0"/>
              </a:rPr>
              <a:t>Næste skridt: Arbejdsmiljøgruppen tager de gode pointer med videre.</a:t>
            </a:r>
          </a:p>
          <a:p>
            <a:endParaRPr lang="da-US" sz="2500" dirty="0">
              <a:solidFill>
                <a:schemeClr val="bg1"/>
              </a:solidFill>
              <a:latin typeface="Klavika Md" panose="02000000000000000000" pitchFamily="2" charset="0"/>
            </a:endParaRPr>
          </a:p>
        </p:txBody>
      </p:sp>
      <p:sp>
        <p:nvSpPr>
          <p:cNvPr id="8" name="Titel 1">
            <a:extLst>
              <a:ext uri="{FF2B5EF4-FFF2-40B4-BE49-F238E27FC236}">
                <a16:creationId xmlns:a16="http://schemas.microsoft.com/office/drawing/2014/main" id="{C0142C39-A667-54AD-3C0F-5B1AC4598A2D}"/>
              </a:ext>
            </a:extLst>
          </p:cNvPr>
          <p:cNvSpPr>
            <a:spLocks noGrp="1"/>
          </p:cNvSpPr>
          <p:nvPr>
            <p:ph type="ctrTitle"/>
          </p:nvPr>
        </p:nvSpPr>
        <p:spPr>
          <a:xfrm>
            <a:off x="1461261" y="2382107"/>
            <a:ext cx="7962900" cy="1229690"/>
          </a:xfrm>
        </p:spPr>
        <p:txBody>
          <a:bodyPr>
            <a:normAutofit/>
          </a:bodyPr>
          <a:lstStyle/>
          <a:p>
            <a:pPr algn="l"/>
            <a:r>
              <a:rPr lang="da-DK" b="1" dirty="0">
                <a:solidFill>
                  <a:schemeClr val="bg1"/>
                </a:solidFill>
                <a:latin typeface="Klavika Md" panose="02000000000000000000" pitchFamily="2" charset="0"/>
              </a:rPr>
              <a:t>Tak for i dag!</a:t>
            </a:r>
          </a:p>
        </p:txBody>
      </p:sp>
      <p:pic>
        <p:nvPicPr>
          <p:cNvPr id="2" name="Billede 1">
            <a:extLst>
              <a:ext uri="{FF2B5EF4-FFF2-40B4-BE49-F238E27FC236}">
                <a16:creationId xmlns:a16="http://schemas.microsoft.com/office/drawing/2014/main" id="{58BC7AD0-7AB6-A0DE-61F5-9A729CCA825C}"/>
              </a:ext>
            </a:extLst>
          </p:cNvPr>
          <p:cNvPicPr>
            <a:picLocks noChangeAspect="1"/>
          </p:cNvPicPr>
          <p:nvPr/>
        </p:nvPicPr>
        <p:blipFill>
          <a:blip r:embed="rId4"/>
          <a:stretch>
            <a:fillRect/>
          </a:stretch>
        </p:blipFill>
        <p:spPr>
          <a:xfrm>
            <a:off x="5617263" y="10496"/>
            <a:ext cx="6858000" cy="6858000"/>
          </a:xfrm>
          <a:prstGeom prst="rect">
            <a:avLst/>
          </a:prstGeom>
        </p:spPr>
      </p:pic>
    </p:spTree>
    <p:extLst>
      <p:ext uri="{BB962C8B-B14F-4D97-AF65-F5344CB8AC3E}">
        <p14:creationId xmlns:p14="http://schemas.microsoft.com/office/powerpoint/2010/main" val="2897385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4B9EBFE-A7E5-C603-2909-04E588507A46}"/>
            </a:ext>
          </a:extLst>
        </p:cNvPr>
        <p:cNvGrpSpPr/>
        <p:nvPr/>
      </p:nvGrpSpPr>
      <p:grpSpPr>
        <a:xfrm>
          <a:off x="0" y="0"/>
          <a:ext cx="0" cy="0"/>
          <a:chOff x="0" y="0"/>
          <a:chExt cx="0" cy="0"/>
        </a:xfrm>
      </p:grpSpPr>
      <p:pic>
        <p:nvPicPr>
          <p:cNvPr id="11" name="Pladsholder til indhold 5" descr="Et billede, der indeholder stof, mønster, Syren/lyslilla, design&#10;&#10;AI-genereret indhold kan være ukorrekt.">
            <a:extLst>
              <a:ext uri="{FF2B5EF4-FFF2-40B4-BE49-F238E27FC236}">
                <a16:creationId xmlns:a16="http://schemas.microsoft.com/office/drawing/2014/main" id="{43818A3F-117E-3B24-1EB5-AD0EF6D60AF8}"/>
              </a:ext>
            </a:extLst>
          </p:cNvPr>
          <p:cNvPicPr>
            <a:picLocks noGrp="1" noChangeAspect="1"/>
          </p:cNvPicPr>
          <p:nvPr>
            <p:ph idx="1"/>
          </p:nvPr>
        </p:nvPicPr>
        <p:blipFill>
          <a:blip r:embed="rId3"/>
          <a:srcRect b="20288"/>
          <a:stretch>
            <a:fillRect/>
          </a:stretch>
        </p:blipFill>
        <p:spPr>
          <a:xfrm>
            <a:off x="0" y="0"/>
            <a:ext cx="12192000" cy="6858000"/>
          </a:xfrm>
        </p:spPr>
      </p:pic>
      <p:sp>
        <p:nvSpPr>
          <p:cNvPr id="12" name="Rektangel 11">
            <a:extLst>
              <a:ext uri="{FF2B5EF4-FFF2-40B4-BE49-F238E27FC236}">
                <a16:creationId xmlns:a16="http://schemas.microsoft.com/office/drawing/2014/main" id="{5BCC67B9-97BB-295B-4879-D6A311A3D24B}"/>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3" name="Billede 12" descr="Et billede, der indeholder sort, mørke, sort-hvid&#10;&#10;Indhold genereret af kunstig intelligens kan være forkert.">
            <a:extLst>
              <a:ext uri="{FF2B5EF4-FFF2-40B4-BE49-F238E27FC236}">
                <a16:creationId xmlns:a16="http://schemas.microsoft.com/office/drawing/2014/main" id="{AE3A7506-2E80-354B-A337-4126D7FD4FDD}"/>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E9980EFA-25A9-A0B8-B835-1ABC1F2FEF99}"/>
              </a:ext>
            </a:extLst>
          </p:cNvPr>
          <p:cNvSpPr>
            <a:spLocks noGrp="1"/>
          </p:cNvSpPr>
          <p:nvPr>
            <p:ph type="sldNum" sz="quarter" idx="12"/>
          </p:nvPr>
        </p:nvSpPr>
        <p:spPr/>
        <p:txBody>
          <a:bodyPr/>
          <a:lstStyle/>
          <a:p>
            <a:fld id="{2A710F0F-0A71-6A48-AAD6-EB3A077EE618}" type="slidenum">
              <a:rPr lang="da-DK" smtClean="0"/>
              <a:t>13</a:t>
            </a:fld>
            <a:endParaRPr lang="da-DK"/>
          </a:p>
        </p:txBody>
      </p:sp>
      <p:sp>
        <p:nvSpPr>
          <p:cNvPr id="10" name="Titel 2">
            <a:extLst>
              <a:ext uri="{FF2B5EF4-FFF2-40B4-BE49-F238E27FC236}">
                <a16:creationId xmlns:a16="http://schemas.microsoft.com/office/drawing/2014/main" id="{9673A671-76C1-6842-5C6B-36DC854799AC}"/>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Få mere inspiration til forebyggelse og håndtering af digital chikane </a:t>
            </a:r>
          </a:p>
        </p:txBody>
      </p:sp>
      <p:sp>
        <p:nvSpPr>
          <p:cNvPr id="5" name="Pladsholder til indhold 1">
            <a:extLst>
              <a:ext uri="{FF2B5EF4-FFF2-40B4-BE49-F238E27FC236}">
                <a16:creationId xmlns:a16="http://schemas.microsoft.com/office/drawing/2014/main" id="{3F9B335E-BFB3-B289-85B2-2A0CFC0370E2}"/>
              </a:ext>
            </a:extLst>
          </p:cNvPr>
          <p:cNvSpPr txBox="1">
            <a:spLocks/>
          </p:cNvSpPr>
          <p:nvPr/>
        </p:nvSpPr>
        <p:spPr>
          <a:xfrm>
            <a:off x="960000" y="2288080"/>
            <a:ext cx="10272000" cy="3888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dirty="0">
                <a:latin typeface="Klavika Lt" panose="02000000000000000000" pitchFamily="2" charset="0"/>
              </a:rPr>
              <a:t>På </a:t>
            </a:r>
            <a:r>
              <a:rPr lang="da-DK" sz="2000" dirty="0">
                <a:latin typeface="Klavika Lt" panose="02000000000000000000" pitchFamily="2" charset="0"/>
                <a:hlinkClick r:id="rId5"/>
              </a:rPr>
              <a:t>www.godtarbejdsmiljø.dk/digitalchikane</a:t>
            </a:r>
            <a:r>
              <a:rPr lang="da-DK" sz="2000" dirty="0">
                <a:latin typeface="Klavika Lt" panose="02000000000000000000" pitchFamily="2" charset="0"/>
              </a:rPr>
              <a:t> kan I læse meget mere om – og få inspiration til – hvordan I sætter forebyggelsen i system, og hvordan I sikrer en hurtig og effektiv respons, hvis en medarbejder rammes af digital chikane.</a:t>
            </a:r>
            <a:br>
              <a:rPr lang="da-DK" sz="2000" dirty="0">
                <a:latin typeface="Klavika Lt" panose="02000000000000000000" pitchFamily="2" charset="0"/>
              </a:rPr>
            </a:br>
            <a:br>
              <a:rPr lang="da-DK" sz="2000" dirty="0">
                <a:latin typeface="Klavika Lt" panose="02000000000000000000" pitchFamily="2" charset="0"/>
              </a:rPr>
            </a:br>
            <a:r>
              <a:rPr lang="da-DK" sz="2000" dirty="0">
                <a:latin typeface="Klavika Lt" panose="02000000000000000000" pitchFamily="2" charset="0"/>
              </a:rPr>
              <a:t>Der findes også en faciliteringsfilm, som kan hjælpe jer med at sætte rammen for dialogen, og en PowerPoint-præsentation, som I kan bruge til at tale mere om, hvordan I forebygger og håndterer digital chikane. </a:t>
            </a:r>
            <a:br>
              <a:rPr lang="da-DK" sz="2000" dirty="0">
                <a:latin typeface="Klavika Lt" panose="02000000000000000000" pitchFamily="2" charset="0"/>
              </a:rPr>
            </a:br>
            <a:br>
              <a:rPr lang="da-DK" sz="2000" dirty="0">
                <a:latin typeface="Klavika Lt" panose="02000000000000000000" pitchFamily="2" charset="0"/>
              </a:rPr>
            </a:br>
            <a:r>
              <a:rPr lang="da-DK" sz="2000" dirty="0">
                <a:latin typeface="Klavika Lt" panose="02000000000000000000" pitchFamily="2" charset="0"/>
              </a:rPr>
              <a:t>I finder begge dele her: </a:t>
            </a:r>
            <a:r>
              <a:rPr lang="da-DK" sz="2000" dirty="0">
                <a:latin typeface="Klavika Lt" panose="02000000000000000000" pitchFamily="2" charset="0"/>
                <a:hlinkClick r:id="rId6"/>
              </a:rPr>
              <a:t>Faciliteringsfilm og PowerPoint: Digital chikane</a:t>
            </a:r>
            <a:endParaRPr lang="da-DK" sz="2000" dirty="0">
              <a:latin typeface="Klavika Lt" panose="02000000000000000000" pitchFamily="2" charset="0"/>
            </a:endParaRPr>
          </a:p>
          <a:p>
            <a:pPr marL="0" indent="0">
              <a:buNone/>
            </a:pPr>
            <a:endParaRPr lang="da-DK" sz="2000" dirty="0">
              <a:latin typeface="Klavika Lt" panose="02000000000000000000" pitchFamily="2" charset="0"/>
            </a:endParaRPr>
          </a:p>
        </p:txBody>
      </p:sp>
    </p:spTree>
    <p:extLst>
      <p:ext uri="{BB962C8B-B14F-4D97-AF65-F5344CB8AC3E}">
        <p14:creationId xmlns:p14="http://schemas.microsoft.com/office/powerpoint/2010/main" val="114950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0511678-A2AA-586E-6968-9B3661830254}"/>
            </a:ext>
          </a:extLst>
        </p:cNvPr>
        <p:cNvGrpSpPr/>
        <p:nvPr/>
      </p:nvGrpSpPr>
      <p:grpSpPr>
        <a:xfrm>
          <a:off x="0" y="0"/>
          <a:ext cx="0" cy="0"/>
          <a:chOff x="0" y="0"/>
          <a:chExt cx="0" cy="0"/>
        </a:xfrm>
      </p:grpSpPr>
      <p:pic>
        <p:nvPicPr>
          <p:cNvPr id="14" name="Pladsholder til indhold 5" descr="Et billede, der indeholder stof, mønster, Syren/lyslilla, design&#10;&#10;AI-genereret indhold kan være ukorrekt.">
            <a:extLst>
              <a:ext uri="{FF2B5EF4-FFF2-40B4-BE49-F238E27FC236}">
                <a16:creationId xmlns:a16="http://schemas.microsoft.com/office/drawing/2014/main" id="{424377ED-932F-FDB5-BC77-B59800B5CF22}"/>
              </a:ext>
            </a:extLst>
          </p:cNvPr>
          <p:cNvPicPr>
            <a:picLocks noGrp="1" noChangeAspect="1"/>
          </p:cNvPicPr>
          <p:nvPr>
            <p:ph idx="1"/>
          </p:nvPr>
        </p:nvPicPr>
        <p:blipFill>
          <a:blip r:embed="rId3"/>
          <a:srcRect b="20288"/>
          <a:stretch>
            <a:fillRect/>
          </a:stretch>
        </p:blipFill>
        <p:spPr>
          <a:xfrm>
            <a:off x="0" y="0"/>
            <a:ext cx="12192000" cy="6858000"/>
          </a:xfrm>
        </p:spPr>
      </p:pic>
      <p:sp>
        <p:nvSpPr>
          <p:cNvPr id="15" name="Rektangel 14">
            <a:extLst>
              <a:ext uri="{FF2B5EF4-FFF2-40B4-BE49-F238E27FC236}">
                <a16:creationId xmlns:a16="http://schemas.microsoft.com/office/drawing/2014/main" id="{79DCEA64-1AB6-DC1B-B14C-C85E41F78DA0}"/>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6" name="Billede 15" descr="Et billede, der indeholder sort, mørke, sort-hvid&#10;&#10;Indhold genereret af kunstig intelligens kan være forkert.">
            <a:extLst>
              <a:ext uri="{FF2B5EF4-FFF2-40B4-BE49-F238E27FC236}">
                <a16:creationId xmlns:a16="http://schemas.microsoft.com/office/drawing/2014/main" id="{0AB6B10B-2D38-9C18-FDF4-B31869153339}"/>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FF86C571-A307-C840-9148-87C3F4A096BB}"/>
              </a:ext>
            </a:extLst>
          </p:cNvPr>
          <p:cNvSpPr>
            <a:spLocks noGrp="1"/>
          </p:cNvSpPr>
          <p:nvPr>
            <p:ph type="sldNum" sz="quarter" idx="12"/>
          </p:nvPr>
        </p:nvSpPr>
        <p:spPr/>
        <p:txBody>
          <a:bodyPr/>
          <a:lstStyle/>
          <a:p>
            <a:fld id="{2A710F0F-0A71-6A48-AAD6-EB3A077EE618}" type="slidenum">
              <a:rPr lang="da-DK" smtClean="0"/>
              <a:t>14</a:t>
            </a:fld>
            <a:endParaRPr lang="da-DK"/>
          </a:p>
        </p:txBody>
      </p:sp>
      <p:sp>
        <p:nvSpPr>
          <p:cNvPr id="10" name="Titel 2">
            <a:extLst>
              <a:ext uri="{FF2B5EF4-FFF2-40B4-BE49-F238E27FC236}">
                <a16:creationId xmlns:a16="http://schemas.microsoft.com/office/drawing/2014/main" id="{B9B90E6F-7A06-FFAB-5048-BB022FE10C25}"/>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Få mere inspiration til forebyggelse og håndtering af digital chikane </a:t>
            </a:r>
          </a:p>
        </p:txBody>
      </p:sp>
      <p:sp>
        <p:nvSpPr>
          <p:cNvPr id="5" name="Pladsholder til indhold 1">
            <a:extLst>
              <a:ext uri="{FF2B5EF4-FFF2-40B4-BE49-F238E27FC236}">
                <a16:creationId xmlns:a16="http://schemas.microsoft.com/office/drawing/2014/main" id="{64A616E4-63B7-E911-5C34-9C6DE08B6FBE}"/>
              </a:ext>
            </a:extLst>
          </p:cNvPr>
          <p:cNvSpPr txBox="1">
            <a:spLocks/>
          </p:cNvSpPr>
          <p:nvPr/>
        </p:nvSpPr>
        <p:spPr>
          <a:xfrm>
            <a:off x="960000" y="2204865"/>
            <a:ext cx="6742699" cy="38884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dirty="0">
                <a:latin typeface="Klavika Lt" panose="02000000000000000000" pitchFamily="2" charset="0"/>
              </a:rPr>
              <a:t>Materialet her bygger BFA’s </a:t>
            </a:r>
            <a:r>
              <a:rPr lang="da-DK" sz="2000" dirty="0" err="1">
                <a:latin typeface="Klavika Lt" panose="02000000000000000000" pitchFamily="2" charset="0"/>
              </a:rPr>
              <a:t>faktakort</a:t>
            </a:r>
            <a:r>
              <a:rPr lang="da-DK" sz="2000" dirty="0">
                <a:latin typeface="Klavika Lt" panose="02000000000000000000" pitchFamily="2" charset="0"/>
              </a:rPr>
              <a:t>, som har til formål at hjælpe personalegruppen på arbejdspladser med at sætte gang i dialogen om digital chikane på arbejdspladsen.</a:t>
            </a:r>
          </a:p>
          <a:p>
            <a:pPr marL="0" indent="0">
              <a:buNone/>
            </a:pPr>
            <a:endParaRPr lang="da-DK" sz="2000" dirty="0">
              <a:latin typeface="Klavika Lt" panose="02000000000000000000" pitchFamily="2" charset="0"/>
            </a:endParaRPr>
          </a:p>
          <a:p>
            <a:pPr marL="0" indent="0">
              <a:buNone/>
            </a:pPr>
            <a:r>
              <a:rPr lang="da-DK" sz="2000" dirty="0">
                <a:latin typeface="Klavika Lt" panose="02000000000000000000" pitchFamily="2" charset="0"/>
              </a:rPr>
              <a:t>Der findes også to </a:t>
            </a:r>
            <a:r>
              <a:rPr lang="da-DK" sz="2000" dirty="0" err="1">
                <a:latin typeface="Klavika Lt" panose="02000000000000000000" pitchFamily="2" charset="0"/>
              </a:rPr>
              <a:t>faktakort</a:t>
            </a:r>
            <a:r>
              <a:rPr lang="da-DK" sz="2000" dirty="0">
                <a:latin typeface="Klavika Lt" panose="02000000000000000000" pitchFamily="2" charset="0"/>
              </a:rPr>
              <a:t> målrettet arbejdsmiljøgruppen, som tager sigte på de spørgsmål, der handler om lovgivning og anmeldelse af digital chikane.</a:t>
            </a:r>
          </a:p>
        </p:txBody>
      </p:sp>
      <p:pic>
        <p:nvPicPr>
          <p:cNvPr id="8" name="Billede 7">
            <a:extLst>
              <a:ext uri="{FF2B5EF4-FFF2-40B4-BE49-F238E27FC236}">
                <a16:creationId xmlns:a16="http://schemas.microsoft.com/office/drawing/2014/main" id="{F75B6072-FE09-6F16-8A00-81B5D79CC7D3}"/>
              </a:ext>
            </a:extLst>
          </p:cNvPr>
          <p:cNvPicPr>
            <a:picLocks noChangeAspect="1"/>
          </p:cNvPicPr>
          <p:nvPr/>
        </p:nvPicPr>
        <p:blipFill>
          <a:blip r:embed="rId5"/>
          <a:stretch>
            <a:fillRect/>
          </a:stretch>
        </p:blipFill>
        <p:spPr>
          <a:xfrm>
            <a:off x="8077527" y="1693112"/>
            <a:ext cx="2835320" cy="1998668"/>
          </a:xfrm>
          <a:prstGeom prst="rect">
            <a:avLst/>
          </a:prstGeom>
        </p:spPr>
      </p:pic>
      <p:pic>
        <p:nvPicPr>
          <p:cNvPr id="9" name="Billede 8">
            <a:extLst>
              <a:ext uri="{FF2B5EF4-FFF2-40B4-BE49-F238E27FC236}">
                <a16:creationId xmlns:a16="http://schemas.microsoft.com/office/drawing/2014/main" id="{1D30B7C1-D651-A411-C644-750C92634D7E}"/>
              </a:ext>
            </a:extLst>
          </p:cNvPr>
          <p:cNvPicPr>
            <a:picLocks noChangeAspect="1"/>
          </p:cNvPicPr>
          <p:nvPr/>
        </p:nvPicPr>
        <p:blipFill>
          <a:blip r:embed="rId6"/>
          <a:stretch>
            <a:fillRect/>
          </a:stretch>
        </p:blipFill>
        <p:spPr>
          <a:xfrm>
            <a:off x="8502828" y="2692446"/>
            <a:ext cx="2831744" cy="1998668"/>
          </a:xfrm>
          <a:prstGeom prst="rect">
            <a:avLst/>
          </a:prstGeom>
        </p:spPr>
      </p:pic>
      <p:sp>
        <p:nvSpPr>
          <p:cNvPr id="11" name="Tekstfelt 10">
            <a:extLst>
              <a:ext uri="{FF2B5EF4-FFF2-40B4-BE49-F238E27FC236}">
                <a16:creationId xmlns:a16="http://schemas.microsoft.com/office/drawing/2014/main" id="{01CCC77B-A1A3-B9BD-8869-0003CFFA8440}"/>
              </a:ext>
            </a:extLst>
          </p:cNvPr>
          <p:cNvSpPr txBox="1"/>
          <p:nvPr/>
        </p:nvSpPr>
        <p:spPr>
          <a:xfrm>
            <a:off x="960000" y="4952155"/>
            <a:ext cx="9098400" cy="1015663"/>
          </a:xfrm>
          <a:prstGeom prst="rect">
            <a:avLst/>
          </a:prstGeom>
          <a:noFill/>
        </p:spPr>
        <p:txBody>
          <a:bodyPr wrap="square" rtlCol="0">
            <a:spAutoFit/>
          </a:bodyPr>
          <a:lstStyle/>
          <a:p>
            <a:r>
              <a:rPr lang="da-DK" sz="2000" dirty="0" err="1">
                <a:latin typeface="Klavika Lt" panose="02000000000000000000" pitchFamily="2" charset="0"/>
              </a:rPr>
              <a:t>Faktakortene</a:t>
            </a:r>
            <a:r>
              <a:rPr lang="da-DK" sz="2000" dirty="0">
                <a:latin typeface="Klavika Lt" panose="02000000000000000000" pitchFamily="2" charset="0"/>
              </a:rPr>
              <a:t> er udviklet af BFA i samarbejde med Arbejdstilsynet og kan hentes her:</a:t>
            </a:r>
          </a:p>
          <a:p>
            <a:endParaRPr lang="da-DK" sz="2000" dirty="0">
              <a:latin typeface="Klavika Lt" panose="02000000000000000000" pitchFamily="2" charset="0"/>
            </a:endParaRPr>
          </a:p>
          <a:p>
            <a:r>
              <a:rPr lang="da-DK" sz="2000" dirty="0">
                <a:latin typeface="Klavika Lt" panose="02000000000000000000" pitchFamily="2" charset="0"/>
                <a:hlinkClick r:id="rId7"/>
              </a:rPr>
              <a:t>Faktakort om digital chikane</a:t>
            </a:r>
            <a:endParaRPr lang="da-DK" sz="2000" dirty="0">
              <a:latin typeface="Klavika Lt" panose="02000000000000000000" pitchFamily="2" charset="0"/>
            </a:endParaRPr>
          </a:p>
        </p:txBody>
      </p:sp>
    </p:spTree>
    <p:extLst>
      <p:ext uri="{BB962C8B-B14F-4D97-AF65-F5344CB8AC3E}">
        <p14:creationId xmlns:p14="http://schemas.microsoft.com/office/powerpoint/2010/main" val="387046843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364202E2-F17B-E84D-8349-AAD7D957B55F}"/>
    </a:ext>
  </a:extLst>
</a:theme>
</file>

<file path=ppt/theme/theme2.xml><?xml version="1.0" encoding="utf-8"?>
<a:theme xmlns:a="http://schemas.openxmlformats.org/drawingml/2006/main" name="1_Custom Design">
  <a:themeElements>
    <a:clrScheme name="Besøgsteam farvepalette">
      <a:dk1>
        <a:sysClr val="windowText" lastClr="000000"/>
      </a:dk1>
      <a:lt1>
        <a:sysClr val="window" lastClr="FFFFFF"/>
      </a:lt1>
      <a:dk2>
        <a:srgbClr val="3C6E87"/>
      </a:dk2>
      <a:lt2>
        <a:srgbClr val="F2F2F2"/>
      </a:lt2>
      <a:accent1>
        <a:srgbClr val="3C6E87"/>
      </a:accent1>
      <a:accent2>
        <a:srgbClr val="01A0A4"/>
      </a:accent2>
      <a:accent3>
        <a:srgbClr val="96C31E"/>
      </a:accent3>
      <a:accent4>
        <a:srgbClr val="95CDDC"/>
      </a:accent4>
      <a:accent5>
        <a:srgbClr val="D3D2BE"/>
      </a:accent5>
      <a:accent6>
        <a:srgbClr val="FFE264"/>
      </a:accent6>
      <a:hlink>
        <a:srgbClr val="EB5A0B"/>
      </a:hlink>
      <a:folHlink>
        <a:srgbClr val="F59B0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6952F667-9BC4-A546-AF34-1217D7C49CAD}"/>
    </a:ext>
  </a:extLst>
</a:theme>
</file>

<file path=ppt/theme/theme3.xml><?xml version="1.0" encoding="utf-8"?>
<a:theme xmlns:a="http://schemas.openxmlformats.org/drawingml/2006/main" name="2_Custom Design">
  <a:themeElements>
    <a:clrScheme name="Besøgsteam farvepalette">
      <a:dk1>
        <a:sysClr val="windowText" lastClr="000000"/>
      </a:dk1>
      <a:lt1>
        <a:sysClr val="window" lastClr="FFFFFF"/>
      </a:lt1>
      <a:dk2>
        <a:srgbClr val="3C6E87"/>
      </a:dk2>
      <a:lt2>
        <a:srgbClr val="F2F2F2"/>
      </a:lt2>
      <a:accent1>
        <a:srgbClr val="3C6E87"/>
      </a:accent1>
      <a:accent2>
        <a:srgbClr val="01A0A4"/>
      </a:accent2>
      <a:accent3>
        <a:srgbClr val="96C31E"/>
      </a:accent3>
      <a:accent4>
        <a:srgbClr val="95CDDC"/>
      </a:accent4>
      <a:accent5>
        <a:srgbClr val="D3D2BE"/>
      </a:accent5>
      <a:accent6>
        <a:srgbClr val="FFE264"/>
      </a:accent6>
      <a:hlink>
        <a:srgbClr val="EB5A0B"/>
      </a:hlink>
      <a:folHlink>
        <a:srgbClr val="F59B0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53BD649E-FAC4-664A-A83B-8B41492A9843}"/>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614753d-56ab-4c42-bab7-4ccb035b48f7" xsi:nil="true"/>
    <lcf76f155ced4ddcb4097134ff3c332f xmlns="92ecdea6-df05-4245-ad13-a4e07777531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CD202172A6954408F5BE23ABD884B73" ma:contentTypeVersion="16" ma:contentTypeDescription="Opret et nyt dokument." ma:contentTypeScope="" ma:versionID="0267e56b263dde5279ca1b9377d9104f">
  <xsd:schema xmlns:xsd="http://www.w3.org/2001/XMLSchema" xmlns:xs="http://www.w3.org/2001/XMLSchema" xmlns:p="http://schemas.microsoft.com/office/2006/metadata/properties" xmlns:ns2="92ecdea6-df05-4245-ad13-a4e077775315" xmlns:ns3="f614753d-56ab-4c42-bab7-4ccb035b48f7" targetNamespace="http://schemas.microsoft.com/office/2006/metadata/properties" ma:root="true" ma:fieldsID="21fd300d26e6f52c7d31ab7e286cd44d" ns2:_="" ns3:_="">
    <xsd:import namespace="92ecdea6-df05-4245-ad13-a4e077775315"/>
    <xsd:import namespace="f614753d-56ab-4c42-bab7-4ccb035b48f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ecdea6-df05-4245-ad13-a4e0777753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b059fb8e-7674-4007-8b0c-c8fa4fecaf5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14753d-56ab-4c42-bab7-4ccb035b48f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3d46600-f5e4-4530-b8c3-cef917336838}" ma:internalName="TaxCatchAll" ma:showField="CatchAllData" ma:web="f614753d-56ab-4c42-bab7-4ccb035b48f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61D119-468F-494C-A5DD-E1454B40D1A4}">
  <ds:schemaRefs>
    <ds:schemaRef ds:uri="http://schemas.microsoft.com/sharepoint/v3/contenttype/forms"/>
  </ds:schemaRefs>
</ds:datastoreItem>
</file>

<file path=customXml/itemProps2.xml><?xml version="1.0" encoding="utf-8"?>
<ds:datastoreItem xmlns:ds="http://schemas.openxmlformats.org/officeDocument/2006/customXml" ds:itemID="{C90E049C-A9AF-4684-BFD1-652CE6080942}">
  <ds:schemaRefs>
    <ds:schemaRef ds:uri="f614753d-56ab-4c42-bab7-4ccb035b48f7"/>
    <ds:schemaRef ds:uri="http://schemas.microsoft.com/office/infopath/2007/PartnerControls"/>
    <ds:schemaRef ds:uri="http://schemas.microsoft.com/office/2006/documentManagement/types"/>
    <ds:schemaRef ds:uri="http://purl.org/dc/dcmitype/"/>
    <ds:schemaRef ds:uri="http://schemas.microsoft.com/office/2006/metadata/properties"/>
    <ds:schemaRef ds:uri="http://purl.org/dc/terms/"/>
    <ds:schemaRef ds:uri="http://schemas.openxmlformats.org/package/2006/metadata/core-properties"/>
    <ds:schemaRef ds:uri="92ecdea6-df05-4245-ad13-a4e077775315"/>
    <ds:schemaRef ds:uri="http://www.w3.org/XML/1998/namespace"/>
    <ds:schemaRef ds:uri="http://purl.org/dc/elements/1.1/"/>
  </ds:schemaRefs>
</ds:datastoreItem>
</file>

<file path=customXml/itemProps3.xml><?xml version="1.0" encoding="utf-8"?>
<ds:datastoreItem xmlns:ds="http://schemas.openxmlformats.org/officeDocument/2006/customXml" ds:itemID="{B2F24AA5-7DAF-42FA-9AE2-74C60C8B77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ecdea6-df05-4245-ad13-a4e077775315"/>
    <ds:schemaRef ds:uri="f614753d-56ab-4c42-bab7-4ccb035b48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Office-tema</Template>
  <TotalTime>3512</TotalTime>
  <Words>1755</Words>
  <Application>Microsoft Macintosh PowerPoint</Application>
  <PresentationFormat>Widescreen</PresentationFormat>
  <Paragraphs>166</Paragraphs>
  <Slides>14</Slides>
  <Notes>14</Notes>
  <HiddenSlides>2</HiddenSlides>
  <MMClips>4</MMClips>
  <ScaleCrop>false</ScaleCrop>
  <HeadingPairs>
    <vt:vector size="6" baseType="variant">
      <vt:variant>
        <vt:lpstr>Benyttede skrifttyper</vt:lpstr>
      </vt:variant>
      <vt:variant>
        <vt:i4>6</vt:i4>
      </vt:variant>
      <vt:variant>
        <vt:lpstr>Tema</vt:lpstr>
      </vt:variant>
      <vt:variant>
        <vt:i4>3</vt:i4>
      </vt:variant>
      <vt:variant>
        <vt:lpstr>Slidetitler</vt:lpstr>
      </vt:variant>
      <vt:variant>
        <vt:i4>14</vt:i4>
      </vt:variant>
    </vt:vector>
  </HeadingPairs>
  <TitlesOfParts>
    <vt:vector size="23" baseType="lpstr">
      <vt:lpstr>Arial</vt:lpstr>
      <vt:lpstr>Calibri</vt:lpstr>
      <vt:lpstr>Calibri Light</vt:lpstr>
      <vt:lpstr>Klavika Bd</vt:lpstr>
      <vt:lpstr>Klavika Lt</vt:lpstr>
      <vt:lpstr>Klavika Md</vt:lpstr>
      <vt:lpstr>Office-tema</vt:lpstr>
      <vt:lpstr>1_Custom Design</vt:lpstr>
      <vt:lpstr>2_Custom Design</vt:lpstr>
      <vt:lpstr>Hvad er digital chikane?</vt:lpstr>
      <vt:lpstr>PowerPoint-præsentation</vt:lpstr>
      <vt:lpstr>PowerPoint-præsentation</vt:lpstr>
      <vt:lpstr>PowerPoint-præsentation</vt:lpstr>
      <vt:lpstr>PowerPoint-præsentation</vt:lpstr>
      <vt:lpstr>PowerPoint-præsentation</vt:lpstr>
      <vt:lpstr>Spilleregler for dialogen</vt:lpstr>
      <vt:lpstr>PowerPoint-præsentation</vt:lpstr>
      <vt:lpstr>PowerPoint-præsentation</vt:lpstr>
      <vt:lpstr>PowerPoint-præsentation</vt:lpstr>
      <vt:lpstr>PowerPoint-præsentation</vt:lpstr>
      <vt:lpstr>Tak for i dag!</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Catharina Evald Måseidvåg</dc:creator>
  <cp:lastModifiedBy>Katrine Brødsgaard</cp:lastModifiedBy>
  <cp:revision>2</cp:revision>
  <dcterms:created xsi:type="dcterms:W3CDTF">2025-12-11T11:35:33Z</dcterms:created>
  <dcterms:modified xsi:type="dcterms:W3CDTF">2026-09-14T13:45:22Z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0x010100FCD202172A6954408F5BE23ABD884B73</vt:lpwstr>
  </property>
  <property fmtid="{D5CDD505-2E9C-101B-9397-08002B2CF9AE}" pid="3" name="MediaServiceImageTags">
    <vt:lpwstr/>
  </property>
</Properties>
</file>