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0" r:id="rId4"/>
    <p:sldId id="258" r:id="rId5"/>
    <p:sldId id="259" r:id="rId6"/>
    <p:sldId id="262" r:id="rId7"/>
    <p:sldId id="261"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0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p:cViewPr varScale="1">
        <p:scale>
          <a:sx n="111" d="100"/>
          <a:sy n="111" d="100"/>
        </p:scale>
        <p:origin x="9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E7C2C-ED69-4B93-9D5E-136944B55119}" type="datetimeFigureOut">
              <a:rPr lang="da-DK" smtClean="0"/>
              <a:pPr/>
              <a:t>16-10-2017</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3A3BA8-5EF9-4850-B6D1-F10C1DBB4A3B}" type="slidenum">
              <a:rPr lang="da-DK" smtClean="0"/>
              <a:pPr/>
              <a:t>‹nr.›</a:t>
            </a:fld>
            <a:endParaRPr lang="da-D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15</a:t>
            </a:fld>
            <a:endParaRPr lang="da-DK"/>
          </a:p>
        </p:txBody>
      </p:sp>
    </p:spTree>
    <p:extLst>
      <p:ext uri="{BB962C8B-B14F-4D97-AF65-F5344CB8AC3E}">
        <p14:creationId xmlns:p14="http://schemas.microsoft.com/office/powerpoint/2010/main" val="162355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16</a:t>
            </a:fld>
            <a:endParaRPr lang="da-DK"/>
          </a:p>
        </p:txBody>
      </p:sp>
    </p:spTree>
    <p:extLst>
      <p:ext uri="{BB962C8B-B14F-4D97-AF65-F5344CB8AC3E}">
        <p14:creationId xmlns:p14="http://schemas.microsoft.com/office/powerpoint/2010/main" val="1340127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20</a:t>
            </a:fld>
            <a:endParaRPr lang="da-DK"/>
          </a:p>
        </p:txBody>
      </p:sp>
    </p:spTree>
    <p:extLst>
      <p:ext uri="{BB962C8B-B14F-4D97-AF65-F5344CB8AC3E}">
        <p14:creationId xmlns:p14="http://schemas.microsoft.com/office/powerpoint/2010/main" val="40229593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a:blip r:embed="rId2" cstate="print"/>
          <a:srcRect/>
          <a:stretch>
            <a:fillRect/>
          </a:stretch>
        </p:blipFill>
        <p:spPr bwMode="auto">
          <a:xfrm>
            <a:off x="323528" y="332656"/>
            <a:ext cx="8477250" cy="6143625"/>
          </a:xfrm>
          <a:prstGeom prst="rect">
            <a:avLst/>
          </a:prstGeom>
          <a:noFill/>
          <a:ln w="9525">
            <a:noFill/>
            <a:miter lim="800000"/>
            <a:headEnd/>
            <a:tailEnd/>
          </a:ln>
        </p:spPr>
      </p:pic>
      <p:sp>
        <p:nvSpPr>
          <p:cNvPr id="2" name="Titel 1"/>
          <p:cNvSpPr>
            <a:spLocks noGrp="1"/>
          </p:cNvSpPr>
          <p:nvPr>
            <p:ph type="ctrTitle" hasCustomPrompt="1"/>
          </p:nvPr>
        </p:nvSpPr>
        <p:spPr>
          <a:xfrm>
            <a:off x="720000" y="2196000"/>
            <a:ext cx="7772400" cy="1470025"/>
          </a:xfrm>
        </p:spPr>
        <p:txBody>
          <a:bodyPr>
            <a:normAutofit/>
          </a:bodyPr>
          <a:lstStyle>
            <a:lvl1pPr algn="l">
              <a:defRPr sz="3900" b="1"/>
            </a:lvl1pPr>
          </a:lstStyle>
          <a:p>
            <a:r>
              <a:rPr lang="da-DK" dirty="0"/>
              <a:t>Klik for at redigere overskriften på forsiden</a:t>
            </a:r>
          </a:p>
        </p:txBody>
      </p:sp>
      <p:sp>
        <p:nvSpPr>
          <p:cNvPr id="4" name="Pladsholder til dato 3"/>
          <p:cNvSpPr>
            <a:spLocks noGrp="1"/>
          </p:cNvSpPr>
          <p:nvPr>
            <p:ph type="dt" sz="half" idx="10"/>
          </p:nvPr>
        </p:nvSpPr>
        <p:spPr>
          <a:xfrm>
            <a:off x="457200" y="6525344"/>
            <a:ext cx="2133600" cy="196131"/>
          </a:xfrm>
        </p:spPr>
        <p:txBody>
          <a:bodyPr/>
          <a:lstStyle/>
          <a:p>
            <a:fld id="{3FF77D7E-53AF-4F1C-9D2A-C54E9040CCEB}" type="datetime1">
              <a:rPr lang="da-DK" smtClean="0"/>
              <a:pPr/>
              <a:t>16-10-2017</a:t>
            </a:fld>
            <a:endParaRPr lang="da-DK"/>
          </a:p>
        </p:txBody>
      </p:sp>
      <p:sp>
        <p:nvSpPr>
          <p:cNvPr id="5" name="Pladsholder til sidefod 4"/>
          <p:cNvSpPr>
            <a:spLocks noGrp="1"/>
          </p:cNvSpPr>
          <p:nvPr>
            <p:ph type="ftr" sz="quarter" idx="11"/>
          </p:nvPr>
        </p:nvSpPr>
        <p:spPr>
          <a:xfrm>
            <a:off x="3124200" y="6525344"/>
            <a:ext cx="2895600" cy="196131"/>
          </a:xfrm>
        </p:spPr>
        <p:txBody>
          <a:bodyPr/>
          <a:lstStyle/>
          <a:p>
            <a:r>
              <a:rPr lang="da-DK"/>
              <a:t>side</a:t>
            </a:r>
            <a:endParaRPr lang="da-DK" dirty="0"/>
          </a:p>
        </p:txBody>
      </p:sp>
      <p:sp>
        <p:nvSpPr>
          <p:cNvPr id="6" name="Pladsholder til diasnummer 5"/>
          <p:cNvSpPr>
            <a:spLocks noGrp="1"/>
          </p:cNvSpPr>
          <p:nvPr>
            <p:ph type="sldNum" sz="quarter" idx="12"/>
          </p:nvPr>
        </p:nvSpPr>
        <p:spPr>
          <a:xfrm>
            <a:off x="6553200" y="6525344"/>
            <a:ext cx="2133600" cy="196131"/>
          </a:xfrm>
        </p:spPr>
        <p:txBody>
          <a:bodyPr/>
          <a:lstStyle/>
          <a:p>
            <a:fld id="{AB0A4E93-1DFA-4C6C-985A-F1AAF5826C31}" type="slidenum">
              <a:rPr lang="da-DK" smtClean="0"/>
              <a:pPr/>
              <a:t>‹nr.›</a:t>
            </a:fld>
            <a:endParaRPr lang="da-DK"/>
          </a:p>
        </p:txBody>
      </p:sp>
      <p:pic>
        <p:nvPicPr>
          <p:cNvPr id="8" name="Billed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0000" y="661159"/>
            <a:ext cx="5227200" cy="1155207"/>
          </a:xfrm>
          <a:prstGeom prst="rect">
            <a:avLst/>
          </a:prstGeom>
        </p:spPr>
      </p:pic>
      <p:pic>
        <p:nvPicPr>
          <p:cNvPr id="9" name="Billed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156000" y="4107388"/>
            <a:ext cx="2583834" cy="2315464"/>
          </a:xfrm>
          <a:prstGeom prst="rect">
            <a:avLst/>
          </a:prstGeom>
        </p:spPr>
      </p:pic>
      <p:sp>
        <p:nvSpPr>
          <p:cNvPr id="3" name="Undertitel 2"/>
          <p:cNvSpPr>
            <a:spLocks noGrp="1"/>
          </p:cNvSpPr>
          <p:nvPr>
            <p:ph type="subTitle" idx="1" hasCustomPrompt="1"/>
          </p:nvPr>
        </p:nvSpPr>
        <p:spPr>
          <a:xfrm>
            <a:off x="720000" y="3886200"/>
            <a:ext cx="6400800" cy="1752600"/>
          </a:xfrm>
        </p:spPr>
        <p:txBody>
          <a:bodyPr/>
          <a:lstStyle>
            <a:lvl1pPr marL="0" indent="0" algn="l">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Klik for at redigere underoverskriften på forsiden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a:blip r:embed="rId2" cstate="print"/>
          <a:srcRect/>
          <a:stretch>
            <a:fillRect/>
          </a:stretch>
        </p:blipFill>
        <p:spPr bwMode="auto">
          <a:xfrm>
            <a:off x="323528" y="1800000"/>
            <a:ext cx="8477250" cy="4680000"/>
          </a:xfrm>
          <a:prstGeom prst="rect">
            <a:avLst/>
          </a:prstGeom>
          <a:noFill/>
          <a:ln w="9525">
            <a:noFill/>
            <a:miter lim="800000"/>
            <a:headEnd/>
            <a:tailEnd/>
          </a:ln>
        </p:spPr>
      </p:pic>
      <p:sp>
        <p:nvSpPr>
          <p:cNvPr id="3" name="Pladsholder til indhold 2"/>
          <p:cNvSpPr>
            <a:spLocks noGrp="1"/>
          </p:cNvSpPr>
          <p:nvPr>
            <p:ph idx="1"/>
          </p:nvPr>
        </p:nvSpPr>
        <p:spPr>
          <a:xfrm>
            <a:off x="720000" y="2204864"/>
            <a:ext cx="7704000" cy="3888433"/>
          </a:xfrm>
        </p:spPr>
        <p:txBody>
          <a:bodyPr/>
          <a:lstStyle>
            <a:lvl1pPr marL="457200" indent="-457200">
              <a:buFontTx/>
              <a:buBlip>
                <a:blip r:embed="rId3"/>
              </a:buBlip>
              <a:defRPr sz="2200"/>
            </a:lvl1pPr>
            <a:lvl2pPr>
              <a:buFontTx/>
              <a:buBlip>
                <a:blip r:embed="rId3"/>
              </a:buBlip>
              <a:defRPr sz="2000"/>
            </a:lvl2pPr>
            <a:lvl3pPr>
              <a:buFontTx/>
              <a:buBlip>
                <a:blip r:embed="rId3"/>
              </a:buBlip>
              <a:defRPr sz="1800"/>
            </a:lvl3pPr>
            <a:lvl4pPr>
              <a:buFontTx/>
              <a:buBlip>
                <a:blip r:embed="rId3"/>
              </a:buBlip>
              <a:defRPr sz="1600"/>
            </a:lvl4pPr>
            <a:lvl5pPr>
              <a:buFontTx/>
              <a:buBlip>
                <a:blip r:embed="rId3"/>
              </a:buBlip>
              <a:defRPr sz="1400"/>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5" name="Pladsholder til sidefod 4"/>
          <p:cNvSpPr>
            <a:spLocks noGrp="1"/>
          </p:cNvSpPr>
          <p:nvPr>
            <p:ph type="ftr" sz="quarter" idx="11"/>
          </p:nvPr>
        </p:nvSpPr>
        <p:spPr>
          <a:xfrm>
            <a:off x="3131840" y="6525344"/>
            <a:ext cx="2895600" cy="198000"/>
          </a:xfrm>
        </p:spPr>
        <p:txBody>
          <a:bodyPr/>
          <a:lstStyle/>
          <a:p>
            <a:r>
              <a:rPr lang="da-DK"/>
              <a:t>side</a:t>
            </a:r>
            <a:endParaRPr lang="da-DK" dirty="0"/>
          </a:p>
        </p:txBody>
      </p:sp>
      <p:sp>
        <p:nvSpPr>
          <p:cNvPr id="6" name="Pladsholder til diasnummer 5"/>
          <p:cNvSpPr>
            <a:spLocks noGrp="1"/>
          </p:cNvSpPr>
          <p:nvPr>
            <p:ph type="sldNum" sz="quarter" idx="12"/>
          </p:nvPr>
        </p:nvSpPr>
        <p:spPr>
          <a:xfrm>
            <a:off x="6588224" y="6525344"/>
            <a:ext cx="2133600" cy="198000"/>
          </a:xfrm>
        </p:spPr>
        <p:txBody>
          <a:bodyPr/>
          <a:lstStyle/>
          <a:p>
            <a:fld id="{AB0A4E93-1DFA-4C6C-985A-F1AAF5826C31}" type="slidenum">
              <a:rPr lang="da-DK" smtClean="0"/>
              <a:pPr/>
              <a:t>‹nr.›</a:t>
            </a:fld>
            <a:endParaRPr lang="da-DK"/>
          </a:p>
        </p:txBody>
      </p:sp>
      <p:pic>
        <p:nvPicPr>
          <p:cNvPr id="9" name="Billed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68221" y="432000"/>
            <a:ext cx="2851200" cy="630113"/>
          </a:xfrm>
          <a:prstGeom prst="rect">
            <a:avLst/>
          </a:prstGeom>
        </p:spPr>
      </p:pic>
      <p:sp>
        <p:nvSpPr>
          <p:cNvPr id="10" name="Pladsholder til dato 3"/>
          <p:cNvSpPr>
            <a:spLocks noGrp="1"/>
          </p:cNvSpPr>
          <p:nvPr>
            <p:ph type="dt" sz="half" idx="10"/>
          </p:nvPr>
        </p:nvSpPr>
        <p:spPr>
          <a:xfrm>
            <a:off x="457200" y="6525344"/>
            <a:ext cx="2133600" cy="196131"/>
          </a:xfrm>
        </p:spPr>
        <p:txBody>
          <a:bodyPr/>
          <a:lstStyle/>
          <a:p>
            <a:fld id="{7A200421-7511-40DA-99C2-6ADA1856E10E}" type="datetime1">
              <a:rPr lang="da-DK" smtClean="0"/>
              <a:pPr/>
              <a:t>16-10-2017</a:t>
            </a:fld>
            <a:endParaRPr lang="da-DK"/>
          </a:p>
        </p:txBody>
      </p:sp>
      <p:sp>
        <p:nvSpPr>
          <p:cNvPr id="12" name="Titel 1"/>
          <p:cNvSpPr>
            <a:spLocks noGrp="1"/>
          </p:cNvSpPr>
          <p:nvPr>
            <p:ph type="title"/>
          </p:nvPr>
        </p:nvSpPr>
        <p:spPr>
          <a:xfrm>
            <a:off x="720000" y="432000"/>
            <a:ext cx="3970784" cy="980776"/>
          </a:xfrm>
        </p:spPr>
        <p:txBody>
          <a:bodyPr>
            <a:noAutofit/>
          </a:bodyPr>
          <a:lstStyle>
            <a:lvl1pPr algn="l">
              <a:defRPr sz="2400" b="1"/>
            </a:lvl1pPr>
          </a:lstStyle>
          <a:p>
            <a:r>
              <a:rPr lang="da-DK" smtClean="0"/>
              <a:t>Klik for at redigere i master</a:t>
            </a:r>
            <a:endParaRPr lang="da-DK"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cstate="print"/>
          <a:srcRect/>
          <a:stretch>
            <a:fillRect/>
          </a:stretch>
        </p:blipFill>
        <p:spPr bwMode="auto">
          <a:xfrm>
            <a:off x="323528" y="1800000"/>
            <a:ext cx="8477250" cy="4680000"/>
          </a:xfrm>
          <a:prstGeom prst="rect">
            <a:avLst/>
          </a:prstGeom>
          <a:noFill/>
          <a:ln w="9525">
            <a:noFill/>
            <a:miter lim="800000"/>
            <a:headEnd/>
            <a:tailEnd/>
          </a:ln>
        </p:spPr>
      </p:pic>
      <p:sp>
        <p:nvSpPr>
          <p:cNvPr id="3" name="Pladsholder til indhold 2"/>
          <p:cNvSpPr>
            <a:spLocks noGrp="1"/>
          </p:cNvSpPr>
          <p:nvPr>
            <p:ph sz="half" idx="1"/>
          </p:nvPr>
        </p:nvSpPr>
        <p:spPr>
          <a:xfrm>
            <a:off x="720000" y="2160000"/>
            <a:ext cx="3600000" cy="3996000"/>
          </a:xfrm>
        </p:spPr>
        <p:txBody>
          <a:bodyPr/>
          <a:lstStyle>
            <a:lvl1pPr>
              <a:buFontTx/>
              <a:buBlip>
                <a:blip r:embed="rId3"/>
              </a:buBlip>
              <a:defRPr sz="2400"/>
            </a:lvl1pPr>
            <a:lvl2pPr>
              <a:buFontTx/>
              <a:buBlip>
                <a:blip r:embed="rId3"/>
              </a:buBlip>
              <a:defRPr sz="2000"/>
            </a:lvl2pPr>
            <a:lvl3pPr>
              <a:buFontTx/>
              <a:buBlip>
                <a:blip r:embed="rId3"/>
              </a:buBlip>
              <a:defRPr sz="1800"/>
            </a:lvl3pPr>
            <a:lvl4pPr>
              <a:buFontTx/>
              <a:buBlip>
                <a:blip r:embed="rId3"/>
              </a:buBlip>
              <a:defRPr sz="1600"/>
            </a:lvl4pPr>
            <a:lvl5pPr>
              <a:buFontTx/>
              <a:buBlip>
                <a:blip r:embed="rId3"/>
              </a:buBlip>
              <a:defRPr sz="1400"/>
            </a:lvl5pPr>
            <a:lvl6pPr>
              <a:defRPr sz="1800"/>
            </a:lvl6pPr>
            <a:lvl7pPr>
              <a:defRPr sz="1800"/>
            </a:lvl7pPr>
            <a:lvl8pPr>
              <a:defRPr sz="1800"/>
            </a:lvl8pPr>
            <a:lvl9pPr>
              <a:defRPr sz="18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4" name="Pladsholder til indhold 3"/>
          <p:cNvSpPr>
            <a:spLocks noGrp="1"/>
          </p:cNvSpPr>
          <p:nvPr>
            <p:ph sz="half" idx="2"/>
          </p:nvPr>
        </p:nvSpPr>
        <p:spPr>
          <a:xfrm>
            <a:off x="4680000" y="2160000"/>
            <a:ext cx="3636416" cy="3996000"/>
          </a:xfrm>
        </p:spPr>
        <p:txBody>
          <a:bodyPr/>
          <a:lstStyle>
            <a:lvl1pPr>
              <a:buFontTx/>
              <a:buBlip>
                <a:blip r:embed="rId3"/>
              </a:buBlip>
              <a:defRPr sz="2400"/>
            </a:lvl1pPr>
            <a:lvl2pPr>
              <a:buFontTx/>
              <a:buBlip>
                <a:blip r:embed="rId3"/>
              </a:buBlip>
              <a:defRPr sz="2000"/>
            </a:lvl2pPr>
            <a:lvl3pPr>
              <a:buFontTx/>
              <a:buBlip>
                <a:blip r:embed="rId3"/>
              </a:buBlip>
              <a:defRPr sz="1800"/>
            </a:lvl3pPr>
            <a:lvl4pPr>
              <a:buFontTx/>
              <a:buBlip>
                <a:blip r:embed="rId3"/>
              </a:buBlip>
              <a:defRPr sz="1600"/>
            </a:lvl4pPr>
            <a:lvl5pPr>
              <a:buFontTx/>
              <a:buBlip>
                <a:blip r:embed="rId3"/>
              </a:buBlip>
              <a:defRPr sz="1400"/>
            </a:lvl5pPr>
            <a:lvl6pPr>
              <a:defRPr sz="1800"/>
            </a:lvl6pPr>
            <a:lvl7pPr>
              <a:defRPr sz="1800"/>
            </a:lvl7pPr>
            <a:lvl8pPr>
              <a:defRPr sz="1800"/>
            </a:lvl8pPr>
            <a:lvl9pPr>
              <a:defRPr sz="18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5" name="Pladsholder til dato 4"/>
          <p:cNvSpPr>
            <a:spLocks noGrp="1"/>
          </p:cNvSpPr>
          <p:nvPr>
            <p:ph type="dt" sz="half" idx="10"/>
          </p:nvPr>
        </p:nvSpPr>
        <p:spPr>
          <a:xfrm>
            <a:off x="467544" y="6525344"/>
            <a:ext cx="2133600" cy="198000"/>
          </a:xfrm>
        </p:spPr>
        <p:txBody>
          <a:bodyPr/>
          <a:lstStyle/>
          <a:p>
            <a:fld id="{72ABF533-2B91-4ABA-986E-04B32634B403}" type="datetime1">
              <a:rPr lang="da-DK" smtClean="0"/>
              <a:pPr/>
              <a:t>16-10-2017</a:t>
            </a:fld>
            <a:endParaRPr lang="da-DK" dirty="0"/>
          </a:p>
        </p:txBody>
      </p:sp>
      <p:sp>
        <p:nvSpPr>
          <p:cNvPr id="6" name="Pladsholder til sidefod 5"/>
          <p:cNvSpPr>
            <a:spLocks noGrp="1"/>
          </p:cNvSpPr>
          <p:nvPr>
            <p:ph type="ftr" sz="quarter" idx="11"/>
          </p:nvPr>
        </p:nvSpPr>
        <p:spPr>
          <a:xfrm>
            <a:off x="3131840" y="6525344"/>
            <a:ext cx="2895600" cy="198000"/>
          </a:xfrm>
        </p:spPr>
        <p:txBody>
          <a:bodyPr/>
          <a:lstStyle/>
          <a:p>
            <a:r>
              <a:rPr lang="da-DK"/>
              <a:t>side</a:t>
            </a:r>
            <a:endParaRPr lang="da-DK" dirty="0"/>
          </a:p>
        </p:txBody>
      </p:sp>
      <p:sp>
        <p:nvSpPr>
          <p:cNvPr id="7" name="Pladsholder til diasnummer 6"/>
          <p:cNvSpPr>
            <a:spLocks noGrp="1"/>
          </p:cNvSpPr>
          <p:nvPr>
            <p:ph type="sldNum" sz="quarter" idx="12"/>
          </p:nvPr>
        </p:nvSpPr>
        <p:spPr>
          <a:xfrm>
            <a:off x="6516216" y="6525344"/>
            <a:ext cx="2133600" cy="198000"/>
          </a:xfrm>
        </p:spPr>
        <p:txBody>
          <a:bodyPr/>
          <a:lstStyle/>
          <a:p>
            <a:fld id="{AB0A4E93-1DFA-4C6C-985A-F1AAF5826C31}" type="slidenum">
              <a:rPr lang="da-DK" smtClean="0"/>
              <a:pPr/>
              <a:t>‹nr.›</a:t>
            </a:fld>
            <a:endParaRPr lang="da-DK" dirty="0"/>
          </a:p>
        </p:txBody>
      </p:sp>
      <p:sp>
        <p:nvSpPr>
          <p:cNvPr id="10" name="Titel 1"/>
          <p:cNvSpPr>
            <a:spLocks noGrp="1"/>
          </p:cNvSpPr>
          <p:nvPr>
            <p:ph type="title"/>
          </p:nvPr>
        </p:nvSpPr>
        <p:spPr>
          <a:xfrm>
            <a:off x="720000" y="432000"/>
            <a:ext cx="3970784" cy="980776"/>
          </a:xfrm>
        </p:spPr>
        <p:txBody>
          <a:bodyPr>
            <a:noAutofit/>
          </a:bodyPr>
          <a:lstStyle>
            <a:lvl1pPr algn="l">
              <a:defRPr sz="2400" b="1"/>
            </a:lvl1pPr>
          </a:lstStyle>
          <a:p>
            <a:r>
              <a:rPr lang="da-DK" smtClean="0"/>
              <a:t>Klik for at redigere i master</a:t>
            </a:r>
            <a:endParaRPr lang="da-DK" dirty="0"/>
          </a:p>
        </p:txBody>
      </p:sp>
      <p:pic>
        <p:nvPicPr>
          <p:cNvPr id="11" name="Billed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68221" y="432000"/>
            <a:ext cx="2851200" cy="63011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C4471B42-C7B8-4C23-8CBF-51BAC2826B90}" type="datetime1">
              <a:rPr lang="da-DK" smtClean="0"/>
              <a:pPr/>
              <a:t>16-10-2017</a:t>
            </a:fld>
            <a:endParaRPr lang="da-DK"/>
          </a:p>
        </p:txBody>
      </p:sp>
      <p:sp>
        <p:nvSpPr>
          <p:cNvPr id="4" name="Pladsholder til sidefod 3"/>
          <p:cNvSpPr>
            <a:spLocks noGrp="1"/>
          </p:cNvSpPr>
          <p:nvPr>
            <p:ph type="ftr" sz="quarter" idx="11"/>
          </p:nvPr>
        </p:nvSpPr>
        <p:spPr/>
        <p:txBody>
          <a:bodyPr/>
          <a:lstStyle/>
          <a:p>
            <a:r>
              <a:rPr lang="da-DK"/>
              <a:t>side</a:t>
            </a:r>
          </a:p>
        </p:txBody>
      </p:sp>
      <p:sp>
        <p:nvSpPr>
          <p:cNvPr id="5" name="Pladsholder til diasnummer 4"/>
          <p:cNvSpPr>
            <a:spLocks noGrp="1"/>
          </p:cNvSpPr>
          <p:nvPr>
            <p:ph type="sldNum" sz="quarter" idx="12"/>
          </p:nvPr>
        </p:nvSpPr>
        <p:spPr/>
        <p:txBody>
          <a:bodyPr/>
          <a:lstStyle/>
          <a:p>
            <a:fld id="{AB0A4E93-1DFA-4C6C-985A-F1AAF5826C31}"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71DBB898-E7E2-4EFD-95EE-9FA59493761E}" type="datetime1">
              <a:rPr lang="da-DK" smtClean="0"/>
              <a:pPr/>
              <a:t>16-10-2017</a:t>
            </a:fld>
            <a:endParaRPr lang="da-DK"/>
          </a:p>
        </p:txBody>
      </p:sp>
      <p:sp>
        <p:nvSpPr>
          <p:cNvPr id="3" name="Pladsholder til sidefod 2"/>
          <p:cNvSpPr>
            <a:spLocks noGrp="1"/>
          </p:cNvSpPr>
          <p:nvPr>
            <p:ph type="ftr" sz="quarter" idx="11"/>
          </p:nvPr>
        </p:nvSpPr>
        <p:spPr/>
        <p:txBody>
          <a:bodyPr/>
          <a:lstStyle/>
          <a:p>
            <a:r>
              <a:rPr lang="da-DK"/>
              <a:t>side</a:t>
            </a:r>
          </a:p>
        </p:txBody>
      </p:sp>
      <p:sp>
        <p:nvSpPr>
          <p:cNvPr id="4" name="Pladsholder til diasnummer 3"/>
          <p:cNvSpPr>
            <a:spLocks noGrp="1"/>
          </p:cNvSpPr>
          <p:nvPr>
            <p:ph type="sldNum" sz="quarter" idx="12"/>
          </p:nvPr>
        </p:nvSpPr>
        <p:spPr/>
        <p:txBody>
          <a:bodyPr/>
          <a:lstStyle/>
          <a:p>
            <a:fld id="{AB0A4E93-1DFA-4C6C-985A-F1AAF5826C31}"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a:t>Klik for at redigere typografi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457200" y="6453336"/>
            <a:ext cx="2133600" cy="198000"/>
          </a:xfrm>
          <a:prstGeom prst="rect">
            <a:avLst/>
          </a:prstGeom>
        </p:spPr>
        <p:txBody>
          <a:bodyPr vert="horz" lIns="91440" tIns="45720" rIns="91440" bIns="45720" rtlCol="0" anchor="ctr"/>
          <a:lstStyle>
            <a:lvl1pPr algn="l">
              <a:defRPr sz="1200">
                <a:solidFill>
                  <a:schemeClr val="tx1">
                    <a:tint val="75000"/>
                  </a:schemeClr>
                </a:solidFill>
              </a:defRPr>
            </a:lvl1pPr>
          </a:lstStyle>
          <a:p>
            <a:fld id="{DFF4D30A-E01A-440C-8DE8-3C0B34BFE6D9}" type="datetime1">
              <a:rPr lang="da-DK" smtClean="0"/>
              <a:pPr/>
              <a:t>16-10-2017</a:t>
            </a:fld>
            <a:endParaRPr lang="da-DK"/>
          </a:p>
        </p:txBody>
      </p:sp>
      <p:sp>
        <p:nvSpPr>
          <p:cNvPr id="5" name="Pladsholder til sidefod 4"/>
          <p:cNvSpPr>
            <a:spLocks noGrp="1"/>
          </p:cNvSpPr>
          <p:nvPr>
            <p:ph type="ftr" sz="quarter" idx="3"/>
          </p:nvPr>
        </p:nvSpPr>
        <p:spPr>
          <a:xfrm>
            <a:off x="3124200" y="6453336"/>
            <a:ext cx="2895600" cy="1980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side</a:t>
            </a:r>
            <a:endParaRPr lang="da-DK" dirty="0"/>
          </a:p>
        </p:txBody>
      </p:sp>
      <p:sp>
        <p:nvSpPr>
          <p:cNvPr id="6" name="Pladsholder til diasnummer 5"/>
          <p:cNvSpPr>
            <a:spLocks noGrp="1"/>
          </p:cNvSpPr>
          <p:nvPr>
            <p:ph type="sldNum" sz="quarter" idx="4"/>
          </p:nvPr>
        </p:nvSpPr>
        <p:spPr>
          <a:xfrm>
            <a:off x="6553200" y="6453336"/>
            <a:ext cx="2133600" cy="198000"/>
          </a:xfrm>
          <a:prstGeom prst="rect">
            <a:avLst/>
          </a:prstGeom>
        </p:spPr>
        <p:txBody>
          <a:bodyPr vert="horz" lIns="91440" tIns="45720" rIns="91440" bIns="45720" rtlCol="0" anchor="ctr"/>
          <a:lstStyle>
            <a:lvl1pPr algn="r">
              <a:defRPr sz="1200">
                <a:solidFill>
                  <a:schemeClr val="tx1">
                    <a:tint val="75000"/>
                  </a:schemeClr>
                </a:solidFill>
              </a:defRPr>
            </a:lvl1pPr>
          </a:lstStyle>
          <a:p>
            <a:fld id="{AB0A4E93-1DFA-4C6C-985A-F1AAF5826C31}" type="slidenum">
              <a:rPr lang="da-DK" smtClean="0"/>
              <a:pPr/>
              <a:t>‹nr.›</a:t>
            </a:fld>
            <a:endParaRPr lang="da-DK"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Værktøj 2: Kan og skal krav </a:t>
            </a:r>
            <a:br>
              <a:rPr lang="da-DK" dirty="0"/>
            </a:br>
            <a:r>
              <a:rPr lang="da-DK" dirty="0"/>
              <a:t>- fokus på kerneopgaven</a:t>
            </a:r>
            <a:endParaRPr lang="da-DK" dirty="0"/>
          </a:p>
        </p:txBody>
      </p:sp>
      <p:sp>
        <p:nvSpPr>
          <p:cNvPr id="3" name="Undertitel 2"/>
          <p:cNvSpPr>
            <a:spLocks noGrp="1"/>
          </p:cNvSpPr>
          <p:nvPr>
            <p:ph type="subTitle" idx="1"/>
          </p:nvPr>
        </p:nvSpPr>
        <p:spPr/>
        <p:txBody>
          <a:bodyPr/>
          <a:lstStyle/>
          <a:p>
            <a:r>
              <a:rPr lang="da-DK" dirty="0"/>
              <a:t>Vi forebygger stress sammen</a:t>
            </a:r>
          </a:p>
          <a:p>
            <a:endParaRPr lang="da-DK"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lnSpcReduction="10000"/>
          </a:bodyPr>
          <a:lstStyle/>
          <a:p>
            <a:pPr marL="0" indent="0">
              <a:buNone/>
            </a:pPr>
            <a:endParaRPr lang="da-DK" dirty="0" smtClean="0"/>
          </a:p>
          <a:p>
            <a:r>
              <a:rPr lang="da-DK" sz="2400" dirty="0"/>
              <a:t>På en ældreinstitution vil nogle af skal-kravene være at følge serviceaftalerne, at deltage i personalemøder og at indgå i teamarbejde.</a:t>
            </a:r>
          </a:p>
          <a:p>
            <a:r>
              <a:rPr lang="da-DK" sz="2400" dirty="0"/>
              <a:t>Kan-kravene på en ældreinstitution kan være ting, som giver en øget trivsel for den ældre, fx at købe julegaver til den ældres pårørende – uden at slække på at udføre skal-kravene i serviceaftalen. Det kan også være krav, der får den enkelte medarbejder til at opleve faglig </a:t>
            </a:r>
            <a:r>
              <a:rPr lang="da-DK" sz="2400" dirty="0" smtClean="0"/>
              <a:t>udvikling</a:t>
            </a:r>
            <a:r>
              <a:rPr lang="da-DK" sz="2400" dirty="0"/>
              <a:t>, fx at lave faglig sparring og supervision eller udviklingsarbejde. </a:t>
            </a:r>
            <a:endParaRPr lang="da-DK" dirty="0" smtClean="0"/>
          </a:p>
          <a:p>
            <a:pPr marL="0" indent="0">
              <a:buNone/>
            </a:pPr>
            <a:endParaRPr lang="da-DK" dirty="0" smtClean="0"/>
          </a:p>
        </p:txBody>
      </p:sp>
      <p:sp>
        <p:nvSpPr>
          <p:cNvPr id="3" name="Titel 2"/>
          <p:cNvSpPr>
            <a:spLocks noGrp="1"/>
          </p:cNvSpPr>
          <p:nvPr>
            <p:ph type="title"/>
          </p:nvPr>
        </p:nvSpPr>
        <p:spPr/>
        <p:txBody>
          <a:bodyPr/>
          <a:lstStyle/>
          <a:p>
            <a:r>
              <a:rPr lang="da-DK" sz="2800" dirty="0" smtClean="0"/>
              <a:t>Eksempel</a:t>
            </a:r>
            <a:endParaRPr lang="da-DK" sz="2800" dirty="0"/>
          </a:p>
        </p:txBody>
      </p:sp>
    </p:spTree>
    <p:extLst>
      <p:ext uri="{BB962C8B-B14F-4D97-AF65-F5344CB8AC3E}">
        <p14:creationId xmlns:p14="http://schemas.microsoft.com/office/powerpoint/2010/main" val="2246088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fontScale="92500" lnSpcReduction="20000"/>
          </a:bodyPr>
          <a:lstStyle/>
          <a:p>
            <a:pPr marL="0" indent="0">
              <a:buNone/>
            </a:pPr>
            <a:endParaRPr lang="da-DK" dirty="0" smtClean="0"/>
          </a:p>
          <a:p>
            <a:r>
              <a:rPr lang="da-DK" sz="2400" i="1" dirty="0" smtClean="0"/>
              <a:t>Hvad </a:t>
            </a:r>
            <a:r>
              <a:rPr lang="da-DK" sz="2400" i="1" dirty="0"/>
              <a:t>fungerer godt i det arbejde, vi udfører i dag</a:t>
            </a:r>
            <a:r>
              <a:rPr lang="da-DK" sz="2400" i="1" dirty="0" smtClean="0"/>
              <a:t>? </a:t>
            </a:r>
            <a:r>
              <a:rPr lang="da-DK" sz="2400" dirty="0" smtClean="0"/>
              <a:t>I </a:t>
            </a:r>
            <a:r>
              <a:rPr lang="da-DK" sz="2400" dirty="0"/>
              <a:t>skal </a:t>
            </a:r>
            <a:r>
              <a:rPr lang="da-DK" sz="2400" dirty="0" smtClean="0"/>
              <a:t>nu arbejde </a:t>
            </a:r>
            <a:r>
              <a:rPr lang="da-DK" sz="2400" dirty="0"/>
              <a:t>i grupper på fire med følgende spørgsmål:</a:t>
            </a:r>
          </a:p>
          <a:p>
            <a:r>
              <a:rPr lang="da-DK" sz="2400" dirty="0"/>
              <a:t>Hvad er vi mest stolte af/tilfredse med ved måden, vi udfører arbejdet på i dag?</a:t>
            </a:r>
          </a:p>
          <a:p>
            <a:r>
              <a:rPr lang="da-DK" sz="2400" dirty="0"/>
              <a:t>Hvad er vi mest stolte af/tilfredse med ved arbejdspladsen?</a:t>
            </a:r>
          </a:p>
          <a:p>
            <a:r>
              <a:rPr lang="da-DK" sz="2400" dirty="0"/>
              <a:t>Hvad er vi specielt dygtige til på vores arbejdsplads? (Giv gerne eksempler)</a:t>
            </a:r>
          </a:p>
          <a:p>
            <a:r>
              <a:rPr lang="da-DK" sz="2400" dirty="0"/>
              <a:t>Hvad ønsker vi at være kendt for om 2 år på vores arbejdsplads?</a:t>
            </a:r>
          </a:p>
          <a:p>
            <a:endParaRPr lang="da-DK" sz="2400" dirty="0"/>
          </a:p>
          <a:p>
            <a:pPr marL="0" indent="0">
              <a:buNone/>
            </a:pPr>
            <a:r>
              <a:rPr lang="da-DK" sz="2400" dirty="0"/>
              <a:t>Gruppearbejdet varer 20 minutter.</a:t>
            </a:r>
            <a:endParaRPr lang="da-DK" dirty="0" smtClean="0"/>
          </a:p>
        </p:txBody>
      </p:sp>
      <p:sp>
        <p:nvSpPr>
          <p:cNvPr id="3" name="Titel 2"/>
          <p:cNvSpPr>
            <a:spLocks noGrp="1"/>
          </p:cNvSpPr>
          <p:nvPr>
            <p:ph type="title"/>
          </p:nvPr>
        </p:nvSpPr>
        <p:spPr/>
        <p:txBody>
          <a:bodyPr/>
          <a:lstStyle/>
          <a:p>
            <a:r>
              <a:rPr lang="da-DK" sz="2800" dirty="0" smtClean="0"/>
              <a:t>Det er vi glade for og stolte af</a:t>
            </a:r>
            <a:endParaRPr lang="da-DK" sz="2800" dirty="0"/>
          </a:p>
        </p:txBody>
      </p:sp>
    </p:spTree>
    <p:extLst>
      <p:ext uri="{BB962C8B-B14F-4D97-AF65-F5344CB8AC3E}">
        <p14:creationId xmlns:p14="http://schemas.microsoft.com/office/powerpoint/2010/main" val="1128101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pPr marL="0" indent="0">
              <a:buNone/>
            </a:pPr>
            <a:endParaRPr lang="da-DK" dirty="0" smtClean="0"/>
          </a:p>
          <a:p>
            <a:r>
              <a:rPr lang="da-DK" sz="2400" dirty="0" smtClean="0"/>
              <a:t>En gruppe fortæller først</a:t>
            </a:r>
          </a:p>
          <a:p>
            <a:r>
              <a:rPr lang="da-DK" sz="2400" dirty="0" smtClean="0"/>
              <a:t>De øvrige supplerer, hvis de har nyt at tilføje</a:t>
            </a:r>
          </a:p>
          <a:p>
            <a:r>
              <a:rPr lang="da-DK" sz="2400" dirty="0" smtClean="0"/>
              <a:t>Centrale pointer skrives på </a:t>
            </a:r>
            <a:r>
              <a:rPr lang="da-DK" sz="2400" dirty="0" err="1" smtClean="0"/>
              <a:t>flip-over</a:t>
            </a:r>
            <a:endParaRPr lang="da-DK" sz="2400" dirty="0" smtClean="0"/>
          </a:p>
          <a:p>
            <a:endParaRPr lang="da-DK" sz="2400" dirty="0"/>
          </a:p>
          <a:p>
            <a:pPr marL="0" indent="0">
              <a:buNone/>
            </a:pPr>
            <a:r>
              <a:rPr lang="da-DK" sz="2400" dirty="0" smtClean="0"/>
              <a:t>Tid: max 20 minutter</a:t>
            </a:r>
            <a:endParaRPr lang="da-DK" sz="2400" dirty="0"/>
          </a:p>
        </p:txBody>
      </p:sp>
      <p:sp>
        <p:nvSpPr>
          <p:cNvPr id="3" name="Titel 2"/>
          <p:cNvSpPr>
            <a:spLocks noGrp="1"/>
          </p:cNvSpPr>
          <p:nvPr>
            <p:ph type="title"/>
          </p:nvPr>
        </p:nvSpPr>
        <p:spPr/>
        <p:txBody>
          <a:bodyPr/>
          <a:lstStyle/>
          <a:p>
            <a:r>
              <a:rPr lang="da-DK" sz="2800" dirty="0" smtClean="0"/>
              <a:t>Præsentation af resultater</a:t>
            </a:r>
            <a:endParaRPr lang="da-DK" sz="2800" dirty="0"/>
          </a:p>
        </p:txBody>
      </p:sp>
    </p:spTree>
    <p:extLst>
      <p:ext uri="{BB962C8B-B14F-4D97-AF65-F5344CB8AC3E}">
        <p14:creationId xmlns:p14="http://schemas.microsoft.com/office/powerpoint/2010/main" val="398072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pPr marL="0" indent="0">
              <a:buNone/>
            </a:pPr>
            <a:endParaRPr lang="da-DK" sz="2400" dirty="0"/>
          </a:p>
        </p:txBody>
      </p:sp>
      <p:sp>
        <p:nvSpPr>
          <p:cNvPr id="3" name="Titel 2"/>
          <p:cNvSpPr>
            <a:spLocks noGrp="1"/>
          </p:cNvSpPr>
          <p:nvPr>
            <p:ph type="title"/>
          </p:nvPr>
        </p:nvSpPr>
        <p:spPr/>
        <p:txBody>
          <a:bodyPr/>
          <a:lstStyle/>
          <a:p>
            <a:r>
              <a:rPr lang="da-DK" sz="2800" dirty="0" smtClean="0"/>
              <a:t>Formulering af vision/Pause</a:t>
            </a:r>
            <a:endParaRPr lang="da-DK" sz="2800" dirty="0"/>
          </a:p>
        </p:txBody>
      </p:sp>
    </p:spTree>
    <p:extLst>
      <p:ext uri="{BB962C8B-B14F-4D97-AF65-F5344CB8AC3E}">
        <p14:creationId xmlns:p14="http://schemas.microsoft.com/office/powerpoint/2010/main" val="3019797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sz="2400" dirty="0"/>
              <a:t>For at sikre os, at vi nærmer os visionen og ønskerne, er det vigtigt, at vi har fokus på kerneopgaven i </a:t>
            </a:r>
            <a:r>
              <a:rPr lang="da-DK" sz="2400" dirty="0" smtClean="0"/>
              <a:t>arbejdet</a:t>
            </a:r>
          </a:p>
          <a:p>
            <a:r>
              <a:rPr lang="da-DK" sz="2400" dirty="0" smtClean="0"/>
              <a:t>Nu: Overblik over krav og opgaver</a:t>
            </a:r>
          </a:p>
          <a:p>
            <a:r>
              <a:rPr lang="da-DK" sz="2400" dirty="0" smtClean="0"/>
              <a:t>Derefter: Prioritering med udgangspunkt i kerneopgaven</a:t>
            </a:r>
            <a:endParaRPr lang="da-DK" sz="2400" dirty="0"/>
          </a:p>
        </p:txBody>
      </p:sp>
      <p:sp>
        <p:nvSpPr>
          <p:cNvPr id="3" name="Titel 2"/>
          <p:cNvSpPr>
            <a:spLocks noGrp="1"/>
          </p:cNvSpPr>
          <p:nvPr>
            <p:ph type="title"/>
          </p:nvPr>
        </p:nvSpPr>
        <p:spPr/>
        <p:txBody>
          <a:bodyPr/>
          <a:lstStyle/>
          <a:p>
            <a:r>
              <a:rPr lang="da-DK" sz="2800" dirty="0" smtClean="0"/>
              <a:t>Introduktion til gruppearbejde</a:t>
            </a:r>
            <a:endParaRPr lang="da-DK" sz="2800" dirty="0"/>
          </a:p>
        </p:txBody>
      </p:sp>
    </p:spTree>
    <p:extLst>
      <p:ext uri="{BB962C8B-B14F-4D97-AF65-F5344CB8AC3E}">
        <p14:creationId xmlns:p14="http://schemas.microsoft.com/office/powerpoint/2010/main" val="1041481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pPr marL="0" indent="0">
              <a:buNone/>
            </a:pPr>
            <a:r>
              <a:rPr lang="da-DK" dirty="0" smtClean="0"/>
              <a:t>I nye grupper på fire personer:</a:t>
            </a:r>
            <a:br>
              <a:rPr lang="da-DK" dirty="0" smtClean="0"/>
            </a:br>
            <a:endParaRPr lang="da-DK" dirty="0"/>
          </a:p>
          <a:p>
            <a:r>
              <a:rPr lang="da-DK" dirty="0" smtClean="0"/>
              <a:t>Lav </a:t>
            </a:r>
            <a:r>
              <a:rPr lang="da-DK" dirty="0"/>
              <a:t>en liste over de </a:t>
            </a:r>
            <a:r>
              <a:rPr lang="da-DK" dirty="0" smtClean="0"/>
              <a:t>arbejdsopgaver, I har i afdelingen. </a:t>
            </a:r>
            <a:r>
              <a:rPr lang="da-DK" dirty="0"/>
              <a:t>Listen skal både rumme de helt konkrete daglige opgaver og de mere overordnede. Noter alle de opgaver, </a:t>
            </a:r>
            <a:r>
              <a:rPr lang="da-DK" dirty="0" smtClean="0"/>
              <a:t>I kan </a:t>
            </a:r>
            <a:r>
              <a:rPr lang="da-DK" dirty="0"/>
              <a:t>komme i tanke om. </a:t>
            </a:r>
            <a:r>
              <a:rPr lang="da-DK" dirty="0" smtClean="0"/>
              <a:t>I kan </a:t>
            </a:r>
            <a:r>
              <a:rPr lang="da-DK" dirty="0"/>
              <a:t>med fordel tage udgangspunkt i en typisk arbejdsuge.</a:t>
            </a:r>
          </a:p>
          <a:p>
            <a:r>
              <a:rPr lang="da-DK" dirty="0" smtClean="0"/>
              <a:t>Skriv hver opgave på en post-it</a:t>
            </a:r>
          </a:p>
          <a:p>
            <a:endParaRPr lang="da-DK" dirty="0"/>
          </a:p>
          <a:p>
            <a:pPr marL="0" indent="0">
              <a:buNone/>
            </a:pPr>
            <a:r>
              <a:rPr lang="da-DK" dirty="0" smtClean="0"/>
              <a:t>Tid: 15 minutter</a:t>
            </a:r>
            <a:endParaRPr lang="da-DK" dirty="0"/>
          </a:p>
        </p:txBody>
      </p:sp>
      <p:sp>
        <p:nvSpPr>
          <p:cNvPr id="3" name="Titel 2"/>
          <p:cNvSpPr>
            <a:spLocks noGrp="1"/>
          </p:cNvSpPr>
          <p:nvPr>
            <p:ph type="title"/>
          </p:nvPr>
        </p:nvSpPr>
        <p:spPr/>
        <p:txBody>
          <a:bodyPr/>
          <a:lstStyle/>
          <a:p>
            <a:r>
              <a:rPr lang="da-DK" dirty="0" smtClean="0"/>
              <a:t>Gruppearbejde: Brainstorm</a:t>
            </a:r>
            <a:endParaRPr lang="da-DK" dirty="0"/>
          </a:p>
        </p:txBody>
      </p:sp>
    </p:spTree>
    <p:extLst>
      <p:ext uri="{BB962C8B-B14F-4D97-AF65-F5344CB8AC3E}">
        <p14:creationId xmlns:p14="http://schemas.microsoft.com/office/powerpoint/2010/main" val="3757381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dirty="0"/>
              <a:t>For at blive bedre til at prioritere og have fokus på kerneopgaverne skal vi nu dele opgaverne/kravene op i kan-krav og skal-krav </a:t>
            </a:r>
          </a:p>
          <a:p>
            <a:r>
              <a:rPr lang="da-DK" dirty="0" smtClean="0"/>
              <a:t>Formål: At blive mere tilfredse med det, vi når – og ikke bruge for meget energi på det, vi ikke når</a:t>
            </a:r>
            <a:br>
              <a:rPr lang="da-DK" dirty="0" smtClean="0"/>
            </a:br>
            <a:endParaRPr lang="da-DK" dirty="0"/>
          </a:p>
          <a:p>
            <a:r>
              <a:rPr lang="da-DK" dirty="0" smtClean="0"/>
              <a:t>Opgave: Diskutér hver post-it og vurdér, om det er et kan-krav eller et skal-krav</a:t>
            </a:r>
          </a:p>
          <a:p>
            <a:r>
              <a:rPr lang="da-DK" dirty="0" smtClean="0"/>
              <a:t>Hæng jeres opdeling op på en planche</a:t>
            </a:r>
          </a:p>
          <a:p>
            <a:pPr marL="0" indent="0">
              <a:buNone/>
            </a:pPr>
            <a:r>
              <a:rPr lang="da-DK" dirty="0" smtClean="0"/>
              <a:t>Tid: 45 minutter</a:t>
            </a:r>
            <a:endParaRPr lang="da-DK" dirty="0"/>
          </a:p>
        </p:txBody>
      </p:sp>
      <p:sp>
        <p:nvSpPr>
          <p:cNvPr id="3" name="Titel 2"/>
          <p:cNvSpPr>
            <a:spLocks noGrp="1"/>
          </p:cNvSpPr>
          <p:nvPr>
            <p:ph type="title"/>
          </p:nvPr>
        </p:nvSpPr>
        <p:spPr/>
        <p:txBody>
          <a:bodyPr/>
          <a:lstStyle/>
          <a:p>
            <a:r>
              <a:rPr lang="da-DK" dirty="0" smtClean="0"/>
              <a:t>Det næste skridt: Prioritering</a:t>
            </a:r>
            <a:endParaRPr lang="da-DK" dirty="0"/>
          </a:p>
        </p:txBody>
      </p:sp>
    </p:spTree>
    <p:extLst>
      <p:ext uri="{BB962C8B-B14F-4D97-AF65-F5344CB8AC3E}">
        <p14:creationId xmlns:p14="http://schemas.microsoft.com/office/powerpoint/2010/main" val="254666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sz="half" idx="1"/>
          </p:nvPr>
        </p:nvSpPr>
        <p:spPr/>
        <p:txBody>
          <a:bodyPr/>
          <a:lstStyle/>
          <a:p>
            <a:r>
              <a:rPr lang="da-DK" sz="2800" dirty="0" smtClean="0"/>
              <a:t>Hæng plancherne op og præsentér kort jeres prioriteringer</a:t>
            </a:r>
            <a:br>
              <a:rPr lang="da-DK" sz="2800" dirty="0" smtClean="0"/>
            </a:br>
            <a:r>
              <a:rPr lang="da-DK" sz="2800" dirty="0" smtClean="0"/>
              <a:t/>
            </a:r>
            <a:br>
              <a:rPr lang="da-DK" sz="2800" dirty="0" smtClean="0"/>
            </a:br>
            <a:r>
              <a:rPr lang="da-DK" sz="2800" dirty="0" smtClean="0"/>
              <a:t/>
            </a:r>
            <a:br>
              <a:rPr lang="da-DK" sz="2800" dirty="0" smtClean="0"/>
            </a:br>
            <a:r>
              <a:rPr lang="da-DK" sz="2800" dirty="0" smtClean="0"/>
              <a:t/>
            </a:r>
            <a:br>
              <a:rPr lang="da-DK" sz="2800" dirty="0" smtClean="0"/>
            </a:br>
            <a:r>
              <a:rPr lang="da-DK" sz="2800" dirty="0" smtClean="0"/>
              <a:t/>
            </a:r>
            <a:br>
              <a:rPr lang="da-DK" sz="2800" dirty="0" smtClean="0"/>
            </a:br>
            <a:r>
              <a:rPr lang="da-DK" sz="2800" dirty="0" smtClean="0"/>
              <a:t/>
            </a:r>
            <a:br>
              <a:rPr lang="da-DK" sz="2800" dirty="0" smtClean="0"/>
            </a:br>
            <a:r>
              <a:rPr lang="da-DK" sz="2800" dirty="0" smtClean="0"/>
              <a:t>Tid: 30 minutter</a:t>
            </a:r>
          </a:p>
          <a:p>
            <a:pPr marL="0" indent="0">
              <a:buNone/>
            </a:pPr>
            <a:endParaRPr lang="da-DK" dirty="0"/>
          </a:p>
        </p:txBody>
      </p:sp>
      <p:sp>
        <p:nvSpPr>
          <p:cNvPr id="3" name="Pladsholder til indhold 2"/>
          <p:cNvSpPr>
            <a:spLocks noGrp="1"/>
          </p:cNvSpPr>
          <p:nvPr>
            <p:ph sz="half" idx="2"/>
          </p:nvPr>
        </p:nvSpPr>
        <p:spPr/>
        <p:txBody>
          <a:bodyPr/>
          <a:lstStyle/>
          <a:p>
            <a:r>
              <a:rPr lang="da-DK" sz="2800" dirty="0" smtClean="0"/>
              <a:t>Find i fællesskab frem til de 10 vigtigste skal-krav og de 10 vigtigste kan-krav</a:t>
            </a:r>
          </a:p>
        </p:txBody>
      </p:sp>
      <p:sp>
        <p:nvSpPr>
          <p:cNvPr id="4" name="Titel 3"/>
          <p:cNvSpPr>
            <a:spLocks noGrp="1"/>
          </p:cNvSpPr>
          <p:nvPr>
            <p:ph type="title"/>
          </p:nvPr>
        </p:nvSpPr>
        <p:spPr/>
        <p:txBody>
          <a:bodyPr/>
          <a:lstStyle/>
          <a:p>
            <a:r>
              <a:rPr lang="da-DK" sz="2800" dirty="0" smtClean="0"/>
              <a:t>Opsamling: Den fælles prioritering</a:t>
            </a:r>
            <a:endParaRPr lang="da-DK" sz="2800" dirty="0"/>
          </a:p>
        </p:txBody>
      </p:sp>
    </p:spTree>
    <p:extLst>
      <p:ext uri="{BB962C8B-B14F-4D97-AF65-F5344CB8AC3E}">
        <p14:creationId xmlns:p14="http://schemas.microsoft.com/office/powerpoint/2010/main" val="702921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sz="2800" dirty="0"/>
              <a:t>Om et år, når vi har arbejdet efter denne vision og disse skal-opgaver og kan-opgaver, hvad er så blevet muligt, som ikke er muligt i dag</a:t>
            </a:r>
            <a:r>
              <a:rPr lang="da-DK" sz="2800" dirty="0" smtClean="0"/>
              <a:t>?</a:t>
            </a:r>
          </a:p>
        </p:txBody>
      </p:sp>
      <p:sp>
        <p:nvSpPr>
          <p:cNvPr id="3" name="Titel 2"/>
          <p:cNvSpPr>
            <a:spLocks noGrp="1"/>
          </p:cNvSpPr>
          <p:nvPr>
            <p:ph type="title"/>
          </p:nvPr>
        </p:nvSpPr>
        <p:spPr>
          <a:xfrm>
            <a:off x="720000" y="432000"/>
            <a:ext cx="4140032" cy="980776"/>
          </a:xfrm>
        </p:spPr>
        <p:txBody>
          <a:bodyPr/>
          <a:lstStyle/>
          <a:p>
            <a:r>
              <a:rPr lang="da-DK" sz="2800" dirty="0" smtClean="0"/>
              <a:t>Fælles: Når visionen har været på arbejde</a:t>
            </a:r>
            <a:endParaRPr lang="da-DK" sz="2800" dirty="0"/>
          </a:p>
        </p:txBody>
      </p:sp>
    </p:spTree>
    <p:extLst>
      <p:ext uri="{BB962C8B-B14F-4D97-AF65-F5344CB8AC3E}">
        <p14:creationId xmlns:p14="http://schemas.microsoft.com/office/powerpoint/2010/main" val="1061137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sz="2800" dirty="0" smtClean="0"/>
              <a:t>Hver især: Have fokus på skal-kravene og være tilfreds – også på dage, hvor det kun er dem, vi når</a:t>
            </a:r>
          </a:p>
          <a:p>
            <a:r>
              <a:rPr lang="da-DK" sz="2800" dirty="0" smtClean="0"/>
              <a:t>For tovholderne: Opstille overblikket over kan og skal krav et synligt sted</a:t>
            </a:r>
          </a:p>
        </p:txBody>
      </p:sp>
      <p:sp>
        <p:nvSpPr>
          <p:cNvPr id="3" name="Titel 2"/>
          <p:cNvSpPr>
            <a:spLocks noGrp="1"/>
          </p:cNvSpPr>
          <p:nvPr>
            <p:ph type="title"/>
          </p:nvPr>
        </p:nvSpPr>
        <p:spPr>
          <a:xfrm>
            <a:off x="720000" y="432000"/>
            <a:ext cx="4140032" cy="980776"/>
          </a:xfrm>
        </p:spPr>
        <p:txBody>
          <a:bodyPr/>
          <a:lstStyle/>
          <a:p>
            <a:r>
              <a:rPr lang="da-DK" sz="2800" dirty="0" smtClean="0"/>
              <a:t>Hjemmeopgaver</a:t>
            </a:r>
            <a:endParaRPr lang="da-DK" sz="2800" dirty="0"/>
          </a:p>
        </p:txBody>
      </p:sp>
    </p:spTree>
    <p:extLst>
      <p:ext uri="{BB962C8B-B14F-4D97-AF65-F5344CB8AC3E}">
        <p14:creationId xmlns:p14="http://schemas.microsoft.com/office/powerpoint/2010/main" val="299735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4"/>
          <p:cNvSpPr>
            <a:spLocks noGrp="1"/>
          </p:cNvSpPr>
          <p:nvPr>
            <p:ph idx="1"/>
          </p:nvPr>
        </p:nvSpPr>
        <p:spPr/>
        <p:txBody>
          <a:bodyPr>
            <a:normAutofit fontScale="55000" lnSpcReduction="20000"/>
          </a:bodyPr>
          <a:lstStyle/>
          <a:p>
            <a:r>
              <a:rPr lang="da-DK" sz="3600" i="1" dirty="0"/>
              <a:t>Diskutere: </a:t>
            </a:r>
            <a:r>
              <a:rPr lang="da-DK" sz="3600" dirty="0"/>
              <a:t>Hvad er vi glade for og stolte af og hvad vil vi i fremtiden?</a:t>
            </a:r>
          </a:p>
          <a:p>
            <a:r>
              <a:rPr lang="da-DK" sz="3600" i="1" dirty="0"/>
              <a:t>Komme frem til: </a:t>
            </a:r>
            <a:r>
              <a:rPr lang="da-DK" sz="3600" dirty="0"/>
              <a:t>En fælles prioritering af, hvad der er kerneopgave, og hvilke opgaver, der ligger ud over kerneopgaven. </a:t>
            </a:r>
          </a:p>
          <a:p>
            <a:endParaRPr lang="da-DK" sz="3600" dirty="0"/>
          </a:p>
          <a:p>
            <a:r>
              <a:rPr lang="da-DK" sz="3600" dirty="0"/>
              <a:t>Få sat fokus på:</a:t>
            </a:r>
            <a:br>
              <a:rPr lang="da-DK" sz="3600" dirty="0"/>
            </a:br>
            <a:endParaRPr lang="da-DK" sz="3600" dirty="0"/>
          </a:p>
          <a:p>
            <a:pPr lvl="1"/>
            <a:r>
              <a:rPr lang="da-DK" sz="3400" dirty="0"/>
              <a:t>Er vi enige om, hvad vi skal prioritere højst? </a:t>
            </a:r>
          </a:p>
          <a:p>
            <a:pPr lvl="1"/>
            <a:r>
              <a:rPr lang="da-DK" sz="3400" dirty="0"/>
              <a:t>Bruger vi tiden på det, vi prioriterer højst?</a:t>
            </a:r>
          </a:p>
          <a:p>
            <a:pPr lvl="1"/>
            <a:r>
              <a:rPr lang="da-DK" sz="3400" dirty="0"/>
              <a:t>Er vores mål realistiske? </a:t>
            </a:r>
          </a:p>
          <a:p>
            <a:pPr lvl="1"/>
            <a:r>
              <a:rPr lang="da-DK" sz="3400" dirty="0"/>
              <a:t>Det, vi når – frem for det, vi ikke når</a:t>
            </a:r>
          </a:p>
          <a:p>
            <a:pPr marL="0" indent="0">
              <a:buNone/>
            </a:pPr>
            <a:endParaRPr lang="da-DK" sz="3600" dirty="0"/>
          </a:p>
          <a:p>
            <a:r>
              <a:rPr lang="nb-NO" sz="3600" dirty="0"/>
              <a:t>Tid: 3 timer</a:t>
            </a:r>
          </a:p>
          <a:p>
            <a:pPr marL="0" indent="0">
              <a:buNone/>
            </a:pPr>
            <a:endParaRPr lang="da-DK" dirty="0"/>
          </a:p>
        </p:txBody>
      </p:sp>
      <p:sp>
        <p:nvSpPr>
          <p:cNvPr id="4" name="Titel 3"/>
          <p:cNvSpPr>
            <a:spLocks noGrp="1"/>
          </p:cNvSpPr>
          <p:nvPr>
            <p:ph type="title"/>
          </p:nvPr>
        </p:nvSpPr>
        <p:spPr/>
        <p:txBody>
          <a:bodyPr/>
          <a:lstStyle/>
          <a:p>
            <a:r>
              <a:rPr lang="da-DK" dirty="0"/>
              <a:t>Hvad skal vi i dag?</a:t>
            </a:r>
            <a:endParaRPr lang="da-D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Tak for i dag!</a:t>
            </a:r>
            <a:endParaRPr lang="da-DK" dirty="0"/>
          </a:p>
        </p:txBody>
      </p:sp>
      <p:sp>
        <p:nvSpPr>
          <p:cNvPr id="3" name="Undertitel 2"/>
          <p:cNvSpPr>
            <a:spLocks noGrp="1"/>
          </p:cNvSpPr>
          <p:nvPr>
            <p:ph type="subTitle" idx="1"/>
          </p:nvPr>
        </p:nvSpPr>
        <p:spPr/>
        <p:txBody>
          <a:bodyPr/>
          <a:lstStyle/>
          <a:p>
            <a:r>
              <a:rPr lang="da-DK" dirty="0" smtClean="0"/>
              <a:t>Vi forebygger stress sammen</a:t>
            </a:r>
            <a:endParaRPr lang="da-DK" dirty="0"/>
          </a:p>
        </p:txBody>
      </p:sp>
    </p:spTree>
    <p:extLst>
      <p:ext uri="{BB962C8B-B14F-4D97-AF65-F5344CB8AC3E}">
        <p14:creationId xmlns:p14="http://schemas.microsoft.com/office/powerpoint/2010/main" val="551682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sz="half" idx="1"/>
          </p:nvPr>
        </p:nvSpPr>
        <p:spPr>
          <a:xfrm>
            <a:off x="720000" y="2160000"/>
            <a:ext cx="7668424" cy="3996000"/>
          </a:xfrm>
        </p:spPr>
        <p:txBody>
          <a:bodyPr>
            <a:normAutofit fontScale="92500" lnSpcReduction="20000"/>
          </a:bodyPr>
          <a:lstStyle/>
          <a:p>
            <a:r>
              <a:rPr lang="da-DK" dirty="0"/>
              <a:t>Det er vi glade for og stolte af</a:t>
            </a:r>
          </a:p>
          <a:p>
            <a:pPr marL="457200" lvl="1" indent="0">
              <a:buNone/>
            </a:pPr>
            <a:r>
              <a:rPr lang="da-DK" dirty="0"/>
              <a:t>Gruppearbejde</a:t>
            </a:r>
          </a:p>
          <a:p>
            <a:r>
              <a:rPr lang="da-DK" dirty="0"/>
              <a:t>Præsentation af resultater</a:t>
            </a:r>
          </a:p>
          <a:p>
            <a:pPr marL="457200" lvl="1" indent="0">
              <a:buNone/>
            </a:pPr>
            <a:r>
              <a:rPr lang="da-DK" dirty="0"/>
              <a:t>Fælles</a:t>
            </a:r>
          </a:p>
          <a:p>
            <a:r>
              <a:rPr lang="da-DK" dirty="0"/>
              <a:t>Formulering af vision</a:t>
            </a:r>
          </a:p>
          <a:p>
            <a:pPr marL="457200" lvl="1" indent="0">
              <a:buNone/>
            </a:pPr>
            <a:r>
              <a:rPr lang="da-DK" dirty="0"/>
              <a:t>TRIO (Leder, tillidsrepræsentant og arbejdsmiljørepræsentant)</a:t>
            </a:r>
          </a:p>
          <a:p>
            <a:r>
              <a:rPr lang="da-DK" dirty="0"/>
              <a:t>Brainstorm på krav og opgaver</a:t>
            </a:r>
          </a:p>
          <a:p>
            <a:pPr marL="457200" lvl="1" indent="0">
              <a:buNone/>
            </a:pPr>
            <a:r>
              <a:rPr lang="da-DK" dirty="0"/>
              <a:t>Gruppearbejde</a:t>
            </a:r>
          </a:p>
          <a:p>
            <a:r>
              <a:rPr lang="da-DK" dirty="0"/>
              <a:t>Inddeling i kan og skal krav</a:t>
            </a:r>
          </a:p>
          <a:p>
            <a:pPr marL="457200" lvl="1" indent="0">
              <a:buNone/>
            </a:pPr>
            <a:r>
              <a:rPr lang="da-DK" dirty="0"/>
              <a:t>Gruppearbejde</a:t>
            </a:r>
          </a:p>
          <a:p>
            <a:r>
              <a:rPr lang="da-DK" dirty="0"/>
              <a:t>Opsamling: Den fælles prioritering</a:t>
            </a:r>
          </a:p>
          <a:p>
            <a:pPr marL="457200" lvl="1" indent="0">
              <a:buNone/>
            </a:pPr>
            <a:r>
              <a:rPr lang="da-DK" dirty="0"/>
              <a:t>Fælles</a:t>
            </a:r>
          </a:p>
          <a:p>
            <a:endParaRPr lang="da-DK" dirty="0"/>
          </a:p>
        </p:txBody>
      </p:sp>
      <p:sp>
        <p:nvSpPr>
          <p:cNvPr id="4" name="Titel 3"/>
          <p:cNvSpPr>
            <a:spLocks noGrp="1"/>
          </p:cNvSpPr>
          <p:nvPr>
            <p:ph type="title"/>
          </p:nvPr>
        </p:nvSpPr>
        <p:spPr/>
        <p:txBody>
          <a:bodyPr/>
          <a:lstStyle/>
          <a:p>
            <a:r>
              <a:rPr lang="da-DK" dirty="0"/>
              <a:t>Proces</a:t>
            </a:r>
          </a:p>
        </p:txBody>
      </p:sp>
    </p:spTree>
    <p:extLst>
      <p:ext uri="{BB962C8B-B14F-4D97-AF65-F5344CB8AC3E}">
        <p14:creationId xmlns:p14="http://schemas.microsoft.com/office/powerpoint/2010/main" val="1046140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4"/>
          <p:cNvSpPr>
            <a:spLocks noGrp="1"/>
          </p:cNvSpPr>
          <p:nvPr>
            <p:ph sz="half" idx="1"/>
          </p:nvPr>
        </p:nvSpPr>
        <p:spPr>
          <a:xfrm>
            <a:off x="720000" y="2160000"/>
            <a:ext cx="7236376" cy="3996000"/>
          </a:xfrm>
        </p:spPr>
        <p:txBody>
          <a:bodyPr/>
          <a:lstStyle/>
          <a:p>
            <a:r>
              <a:rPr lang="da-DK" dirty="0"/>
              <a:t>Ingen kan det hele – men bruger vi tiden rigtigt? </a:t>
            </a:r>
          </a:p>
          <a:p>
            <a:r>
              <a:rPr lang="da-DK" dirty="0"/>
              <a:t>Det er et vigtigt spørgsmål at stille, for når vi siger, at vi ikke har tid til at udføre en bestemt opgave, så betyder det, at vi har valgt ikke at prioritere den! </a:t>
            </a:r>
          </a:p>
          <a:p>
            <a:r>
              <a:rPr lang="da-DK" dirty="0"/>
              <a:t>Vi bliver nødt til at rette vores fokus mod at bruge tiden rigtigt og få talt med hinanden om, hvordan vi vil håndtere de vilkår, vi har. </a:t>
            </a:r>
          </a:p>
          <a:p>
            <a:pPr marL="0" indent="0">
              <a:buNone/>
            </a:pPr>
            <a:endParaRPr lang="da-DK" dirty="0"/>
          </a:p>
        </p:txBody>
      </p:sp>
      <p:sp>
        <p:nvSpPr>
          <p:cNvPr id="4" name="Titel 3"/>
          <p:cNvSpPr>
            <a:spLocks noGrp="1"/>
          </p:cNvSpPr>
          <p:nvPr>
            <p:ph type="title"/>
          </p:nvPr>
        </p:nvSpPr>
        <p:spPr/>
        <p:txBody>
          <a:bodyPr/>
          <a:lstStyle/>
          <a:p>
            <a:r>
              <a:rPr lang="da-DK" dirty="0"/>
              <a:t>Baggrund</a:t>
            </a:r>
            <a:endParaRPr lang="da-D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sz="half" idx="1"/>
          </p:nvPr>
        </p:nvSpPr>
        <p:spPr>
          <a:xfrm>
            <a:off x="720000" y="2160000"/>
            <a:ext cx="7452400" cy="3996000"/>
          </a:xfrm>
        </p:spPr>
        <p:txBody>
          <a:bodyPr/>
          <a:lstStyle/>
          <a:p>
            <a:r>
              <a:rPr lang="da-DK" dirty="0"/>
              <a:t>Forebygger stress ved:</a:t>
            </a:r>
          </a:p>
          <a:p>
            <a:pPr lvl="1"/>
            <a:r>
              <a:rPr lang="da-DK" dirty="0"/>
              <a:t>At skabe overblik over krav og hvordan vi kan prioritere i vores opgaver</a:t>
            </a:r>
          </a:p>
          <a:p>
            <a:pPr lvl="1"/>
            <a:r>
              <a:rPr lang="da-DK" dirty="0"/>
              <a:t>At vi kan hjælpe hinanden til at sige ”det er godt nok” og have fokus på det, vi når at lave, når vi er på arbejde.</a:t>
            </a:r>
          </a:p>
          <a:p>
            <a:endParaRPr lang="da-DK" dirty="0"/>
          </a:p>
        </p:txBody>
      </p:sp>
      <p:sp>
        <p:nvSpPr>
          <p:cNvPr id="4" name="Titel 3"/>
          <p:cNvSpPr>
            <a:spLocks noGrp="1"/>
          </p:cNvSpPr>
          <p:nvPr>
            <p:ph type="title"/>
          </p:nvPr>
        </p:nvSpPr>
        <p:spPr/>
        <p:txBody>
          <a:bodyPr/>
          <a:lstStyle/>
          <a:p>
            <a:r>
              <a:rPr lang="da-DK" dirty="0"/>
              <a:t>Baggrund</a:t>
            </a:r>
          </a:p>
        </p:txBody>
      </p:sp>
    </p:spTree>
    <p:extLst>
      <p:ext uri="{BB962C8B-B14F-4D97-AF65-F5344CB8AC3E}">
        <p14:creationId xmlns:p14="http://schemas.microsoft.com/office/powerpoint/2010/main" val="942966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sz="half" idx="1"/>
          </p:nvPr>
        </p:nvSpPr>
        <p:spPr>
          <a:xfrm>
            <a:off x="720000" y="2160000"/>
            <a:ext cx="7812440" cy="3996000"/>
          </a:xfrm>
        </p:spPr>
        <p:txBody>
          <a:bodyPr/>
          <a:lstStyle/>
          <a:p>
            <a:r>
              <a:rPr lang="da-DK" b="1" dirty="0"/>
              <a:t>Ved at skelne imellem ”kerneopgaven” og ”det ekstra”:</a:t>
            </a:r>
          </a:p>
          <a:p>
            <a:endParaRPr lang="da-DK" dirty="0"/>
          </a:p>
          <a:p>
            <a:pPr lvl="1"/>
            <a:r>
              <a:rPr lang="da-DK" dirty="0"/>
              <a:t>Der er noget, vi SKAL gøre.</a:t>
            </a:r>
          </a:p>
          <a:p>
            <a:pPr lvl="1"/>
            <a:r>
              <a:rPr lang="da-DK" dirty="0"/>
              <a:t>Der er noget, vi KAN gøre, hvis der er tid. </a:t>
            </a:r>
          </a:p>
          <a:p>
            <a:endParaRPr lang="da-DK" dirty="0"/>
          </a:p>
        </p:txBody>
      </p:sp>
      <p:sp>
        <p:nvSpPr>
          <p:cNvPr id="4" name="Titel 3"/>
          <p:cNvSpPr>
            <a:spLocks noGrp="1"/>
          </p:cNvSpPr>
          <p:nvPr>
            <p:ph type="title"/>
          </p:nvPr>
        </p:nvSpPr>
        <p:spPr/>
        <p:txBody>
          <a:bodyPr/>
          <a:lstStyle/>
          <a:p>
            <a:r>
              <a:rPr lang="da-DK" dirty="0"/>
              <a:t>Prioritering, men hvordan?</a:t>
            </a:r>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6056" y="3933056"/>
            <a:ext cx="2759044" cy="2496278"/>
          </a:xfrm>
          <a:prstGeom prst="rect">
            <a:avLst/>
          </a:prstGeom>
        </p:spPr>
      </p:pic>
    </p:spTree>
    <p:extLst>
      <p:ext uri="{BB962C8B-B14F-4D97-AF65-F5344CB8AC3E}">
        <p14:creationId xmlns:p14="http://schemas.microsoft.com/office/powerpoint/2010/main" val="3261072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sz="half" idx="1"/>
          </p:nvPr>
        </p:nvSpPr>
        <p:spPr>
          <a:xfrm>
            <a:off x="720000" y="2160000"/>
            <a:ext cx="7524408" cy="3996000"/>
          </a:xfrm>
        </p:spPr>
        <p:txBody>
          <a:bodyPr>
            <a:normAutofit/>
          </a:bodyPr>
          <a:lstStyle/>
          <a:p>
            <a:r>
              <a:rPr lang="da-DK" dirty="0"/>
              <a:t>Kerneopgaven er det vi fagligt og professionelt stiller som krav, at vi SKAL opfylde</a:t>
            </a:r>
          </a:p>
          <a:p>
            <a:r>
              <a:rPr lang="da-DK" dirty="0"/>
              <a:t>Vi kan også bruge betegnelsen skal-krav eller skal-opgaver. Skal-kravene opfatter vi ofte som selvfølgelige. </a:t>
            </a:r>
          </a:p>
          <a:p>
            <a:r>
              <a:rPr lang="da-DK" dirty="0"/>
              <a:t>Det er som regel de krav, arbejdsgiveren betaler for at få opfyldt.</a:t>
            </a:r>
          </a:p>
          <a:p>
            <a:endParaRPr lang="da-DK" dirty="0"/>
          </a:p>
        </p:txBody>
      </p:sp>
      <p:sp>
        <p:nvSpPr>
          <p:cNvPr id="4" name="Titel 3"/>
          <p:cNvSpPr>
            <a:spLocks noGrp="1"/>
          </p:cNvSpPr>
          <p:nvPr>
            <p:ph type="title"/>
          </p:nvPr>
        </p:nvSpPr>
        <p:spPr/>
        <p:txBody>
          <a:bodyPr/>
          <a:lstStyle/>
          <a:p>
            <a:r>
              <a:rPr lang="da-DK" dirty="0"/>
              <a:t>Kerneopgaven = skal-krav</a:t>
            </a:r>
          </a:p>
        </p:txBody>
      </p:sp>
    </p:spTree>
    <p:extLst>
      <p:ext uri="{BB962C8B-B14F-4D97-AF65-F5344CB8AC3E}">
        <p14:creationId xmlns:p14="http://schemas.microsoft.com/office/powerpoint/2010/main" val="17606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dirty="0" smtClean="0"/>
              <a:t>En række </a:t>
            </a:r>
            <a:r>
              <a:rPr lang="da-DK" dirty="0"/>
              <a:t>opgaver, som vi gerne vil </a:t>
            </a:r>
            <a:r>
              <a:rPr lang="da-DK" dirty="0" smtClean="0"/>
              <a:t>nå, men som ligger ud over kerneopgaven. </a:t>
            </a:r>
          </a:p>
          <a:p>
            <a:r>
              <a:rPr lang="da-DK" dirty="0" smtClean="0"/>
              <a:t>Opleves ofte som krav, selvom det egentlig er noget, vi kan nå, hvis vi har tiden til det.</a:t>
            </a:r>
          </a:p>
          <a:p>
            <a:r>
              <a:rPr lang="da-DK" dirty="0" smtClean="0"/>
              <a:t>Det, som vi kan lade være med, når vi har travlt</a:t>
            </a:r>
            <a:endParaRPr lang="da-DK" dirty="0"/>
          </a:p>
        </p:txBody>
      </p:sp>
      <p:sp>
        <p:nvSpPr>
          <p:cNvPr id="3" name="Titel 2"/>
          <p:cNvSpPr>
            <a:spLocks noGrp="1"/>
          </p:cNvSpPr>
          <p:nvPr>
            <p:ph type="title"/>
          </p:nvPr>
        </p:nvSpPr>
        <p:spPr/>
        <p:txBody>
          <a:bodyPr/>
          <a:lstStyle/>
          <a:p>
            <a:r>
              <a:rPr lang="da-DK" dirty="0" smtClean="0"/>
              <a:t>Det ekstra: Kan-krav</a:t>
            </a:r>
            <a:endParaRPr lang="da-DK" dirty="0"/>
          </a:p>
        </p:txBody>
      </p:sp>
    </p:spTree>
    <p:extLst>
      <p:ext uri="{BB962C8B-B14F-4D97-AF65-F5344CB8AC3E}">
        <p14:creationId xmlns:p14="http://schemas.microsoft.com/office/powerpoint/2010/main" val="318698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pPr marL="0" indent="0">
              <a:buNone/>
            </a:pPr>
            <a:endParaRPr lang="da-DK" dirty="0" smtClean="0"/>
          </a:p>
          <a:p>
            <a:r>
              <a:rPr lang="nb-NO" sz="2400" dirty="0" smtClean="0"/>
              <a:t>Når </a:t>
            </a:r>
            <a:r>
              <a:rPr lang="nb-NO" sz="2400" dirty="0"/>
              <a:t>mange kan-krav glider over og </a:t>
            </a:r>
            <a:r>
              <a:rPr lang="nb-NO" sz="2400" dirty="0" err="1"/>
              <a:t>opleves</a:t>
            </a:r>
            <a:r>
              <a:rPr lang="nb-NO" sz="2400" dirty="0"/>
              <a:t> som skal-krav, stiger stressen</a:t>
            </a:r>
          </a:p>
          <a:p>
            <a:endParaRPr lang="da-DK" dirty="0" smtClean="0"/>
          </a:p>
          <a:p>
            <a:r>
              <a:rPr lang="da-DK" sz="2400" dirty="0" smtClean="0"/>
              <a:t>Derimod </a:t>
            </a:r>
            <a:r>
              <a:rPr lang="da-DK" sz="2400" dirty="0"/>
              <a:t>kan vi føle os mere trygge og tilfredse, hvis vi forholder os til skal-kravene og efter endt arbejdsdag kan sige: ”Jeg levede op til kravene – og lidt til”</a:t>
            </a:r>
            <a:endParaRPr lang="nb-NO" sz="2400" dirty="0"/>
          </a:p>
          <a:p>
            <a:pPr marL="0" indent="0">
              <a:buNone/>
            </a:pPr>
            <a:endParaRPr lang="da-DK" dirty="0" smtClean="0"/>
          </a:p>
        </p:txBody>
      </p:sp>
      <p:sp>
        <p:nvSpPr>
          <p:cNvPr id="3" name="Titel 2"/>
          <p:cNvSpPr>
            <a:spLocks noGrp="1"/>
          </p:cNvSpPr>
          <p:nvPr>
            <p:ph type="title"/>
          </p:nvPr>
        </p:nvSpPr>
        <p:spPr/>
        <p:txBody>
          <a:bodyPr/>
          <a:lstStyle/>
          <a:p>
            <a:r>
              <a:rPr lang="da-DK" sz="2800" dirty="0" smtClean="0"/>
              <a:t>Uklarhed om skal-krav giver stress</a:t>
            </a:r>
            <a:endParaRPr lang="da-DK" sz="2800" dirty="0"/>
          </a:p>
        </p:txBody>
      </p:sp>
    </p:spTree>
    <p:extLst>
      <p:ext uri="{BB962C8B-B14F-4D97-AF65-F5344CB8AC3E}">
        <p14:creationId xmlns:p14="http://schemas.microsoft.com/office/powerpoint/2010/main" val="2696838657"/>
      </p:ext>
    </p:extLst>
  </p:cSld>
  <p:clrMapOvr>
    <a:masterClrMapping/>
  </p:clrMapOvr>
</p:sld>
</file>

<file path=ppt/theme/theme1.xml><?xml version="1.0" encoding="utf-8"?>
<a:theme xmlns:a="http://schemas.openxmlformats.org/drawingml/2006/main" name="Præsentation_3BAR">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æsentation2" id="{461C6821-BB42-4224-BC3D-CFD6636D44EC}" vid="{0B8608F0-C4FE-4A3D-B983-27FD454B36B3}"/>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BFA skabelon</Template>
  <TotalTime>4</TotalTime>
  <Words>855</Words>
  <Application>Microsoft Office PowerPoint</Application>
  <PresentationFormat>Skærmshow (4:3)</PresentationFormat>
  <Paragraphs>102</Paragraphs>
  <Slides>20</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20</vt:i4>
      </vt:variant>
    </vt:vector>
  </HeadingPairs>
  <TitlesOfParts>
    <vt:vector size="23" baseType="lpstr">
      <vt:lpstr>Arial</vt:lpstr>
      <vt:lpstr>Calibri</vt:lpstr>
      <vt:lpstr>Præsentation_3BAR</vt:lpstr>
      <vt:lpstr>Værktøj 2: Kan og skal krav  - fokus på kerneopgaven</vt:lpstr>
      <vt:lpstr>Hvad skal vi i dag?</vt:lpstr>
      <vt:lpstr>Proces</vt:lpstr>
      <vt:lpstr>Baggrund</vt:lpstr>
      <vt:lpstr>Baggrund</vt:lpstr>
      <vt:lpstr>Prioritering, men hvordan?</vt:lpstr>
      <vt:lpstr>Kerneopgaven = skal-krav</vt:lpstr>
      <vt:lpstr>Det ekstra: Kan-krav</vt:lpstr>
      <vt:lpstr>Uklarhed om skal-krav giver stress</vt:lpstr>
      <vt:lpstr>Eksempel</vt:lpstr>
      <vt:lpstr>Det er vi glade for og stolte af</vt:lpstr>
      <vt:lpstr>Præsentation af resultater</vt:lpstr>
      <vt:lpstr>Formulering af vision/Pause</vt:lpstr>
      <vt:lpstr>Introduktion til gruppearbejde</vt:lpstr>
      <vt:lpstr>Gruppearbejde: Brainstorm</vt:lpstr>
      <vt:lpstr>Det næste skridt: Prioritering</vt:lpstr>
      <vt:lpstr>Opsamling: Den fælles prioritering</vt:lpstr>
      <vt:lpstr>Fælles: Når visionen har været på arbejde</vt:lpstr>
      <vt:lpstr>Hjemmeopgaver</vt:lpstr>
      <vt:lpstr>Tak for i dag!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Værktøj 2: Kan og skal krav  - fokus på kerneopgaven</dc:title>
  <dc:creator>Rasmus Graucop</dc:creator>
  <cp:lastModifiedBy>Rasmus Graucop</cp:lastModifiedBy>
  <cp:revision>1</cp:revision>
  <dcterms:created xsi:type="dcterms:W3CDTF">2017-10-16T10:47:32Z</dcterms:created>
  <dcterms:modified xsi:type="dcterms:W3CDTF">2017-10-16T10:51:49Z</dcterms:modified>
</cp:coreProperties>
</file>