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79" r:id="rId6"/>
    <p:sldId id="268" r:id="rId7"/>
    <p:sldId id="260" r:id="rId8"/>
    <p:sldId id="281" r:id="rId9"/>
    <p:sldId id="277" r:id="rId10"/>
    <p:sldId id="280" r:id="rId11"/>
    <p:sldId id="278" r:id="rId12"/>
    <p:sldId id="271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3D6C41-BB65-DCFC-8E32-6F7141094EDE}" name="Thomas Blankschøn" initials="TB" userId="S::tbl@primetime.dk::8238e3ba-8102-4ecb-88ee-e4cb0e7a6a93" providerId="AD"/>
  <p188:author id="{8814A57C-FB15-5BF9-8C14-20B6D9901122}" name="Pia Bodal" initials="PB" userId="S::pb@primetime.dk::d6de2948-dd77-4d70-9868-cb3181e87e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534"/>
    <a:srgbClr val="F3F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1904B-A6FD-9540-81F1-E16B07F23A6A}" v="1" dt="2025-10-03T08:37:26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11" autoAdjust="0"/>
    <p:restoredTop sz="97694"/>
  </p:normalViewPr>
  <p:slideViewPr>
    <p:cSldViewPr snapToGrid="0" showGuides="1">
      <p:cViewPr varScale="1">
        <p:scale>
          <a:sx n="125" d="100"/>
          <a:sy n="125" d="100"/>
        </p:scale>
        <p:origin x="86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Tryg Grue" userId="374e9ee1-95ea-4ac0-992b-d688fdd0a68a" providerId="ADAL" clId="{DA7CF822-4D2B-5142-B598-43CD555525AD}"/>
    <pc:docChg chg="addSld delSld modSld">
      <pc:chgData name="Ida Tryg Grue" userId="374e9ee1-95ea-4ac0-992b-d688fdd0a68a" providerId="ADAL" clId="{DA7CF822-4D2B-5142-B598-43CD555525AD}" dt="2025-10-03T08:37:32.756" v="1" actId="2696"/>
      <pc:docMkLst>
        <pc:docMk/>
      </pc:docMkLst>
      <pc:sldChg chg="del">
        <pc:chgData name="Ida Tryg Grue" userId="374e9ee1-95ea-4ac0-992b-d688fdd0a68a" providerId="ADAL" clId="{DA7CF822-4D2B-5142-B598-43CD555525AD}" dt="2025-10-03T08:37:32.756" v="1" actId="2696"/>
        <pc:sldMkLst>
          <pc:docMk/>
          <pc:sldMk cId="19879963" sldId="269"/>
        </pc:sldMkLst>
      </pc:sldChg>
      <pc:sldChg chg="add">
        <pc:chgData name="Ida Tryg Grue" userId="374e9ee1-95ea-4ac0-992b-d688fdd0a68a" providerId="ADAL" clId="{DA7CF822-4D2B-5142-B598-43CD555525AD}" dt="2025-10-03T08:37:26.992" v="0"/>
        <pc:sldMkLst>
          <pc:docMk/>
          <pc:sldMk cId="2746770951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5F4E-3FF8-4945-878A-3748E0E09BD1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45DB-91DE-234C-A4B5-CD0BE25BE6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78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55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90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da-DK" sz="1000" err="1">
                <a:latin typeface="Calibri" panose="020F0502020204030204" pitchFamily="34" charset="0"/>
                <a:cs typeface="Calibri" panose="020F0502020204030204" pitchFamily="34" charset="0"/>
              </a:rPr>
              <a:t>Faktaarket</a:t>
            </a:r>
            <a:r>
              <a:rPr lang="da-DK" sz="1000">
                <a:latin typeface="Calibri" panose="020F0502020204030204" pitchFamily="34" charset="0"/>
                <a:cs typeface="Calibri" panose="020F0502020204030204" pitchFamily="34" charset="0"/>
              </a:rPr>
              <a:t> introducerer nøgleviden om indeklima og luftkvalitet – og hvorfor det er vigtigt at arbejde med på arbejdspladsen. Her er den nødvendige baggrundsviden.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000">
                <a:latin typeface="Calibri" panose="020F0502020204030204" pitchFamily="34" charset="0"/>
                <a:cs typeface="Calibri" panose="020F0502020204030204" pitchFamily="34" charset="0"/>
              </a:rPr>
              <a:t>Værktøj 1: Et afdækningsværktøj, der guider igennem afdækning af luftkvalitet. Bruges til at få overblik over indeklima og luftkvalitet på vores arbejdsplads – både via oplevelser, målinger og vurderinger af netop vores bygnings særlige forhold.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000">
                <a:latin typeface="Calibri" panose="020F0502020204030204" pitchFamily="34" charset="0"/>
                <a:cs typeface="Calibri" panose="020F0502020204030204" pitchFamily="34" charset="0"/>
              </a:rPr>
              <a:t>Værktøj 2: Hjælper med at lave risikovurdering og udarbejde en handleplan. Værktøjet guider os igennem, hvordan vi kan lave tiltage på bygningsniveau, i forhold til organisatoriske rammer og adfærd.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da-DK" sz="1000">
                <a:latin typeface="Calibri" panose="020F0502020204030204" pitchFamily="34" charset="0"/>
                <a:cs typeface="Calibri" panose="020F0502020204030204" pitchFamily="34" charset="0"/>
              </a:rPr>
              <a:t>Værktøj 3: Bruges til at lave vores aftale om luftkvalitet og gode vaner. Aftalen understøtter en god implementering af tiltagene fra vores handleplan.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000" b="0">
                <a:latin typeface="Calibri" panose="020F0502020204030204" pitchFamily="34" charset="0"/>
                <a:cs typeface="Calibri" panose="020F0502020204030204" pitchFamily="34" charset="0"/>
              </a:rPr>
              <a:t>Plakat: </a:t>
            </a:r>
            <a:r>
              <a:rPr lang="da-DK" sz="1000">
                <a:latin typeface="Calibri" panose="020F0502020204030204" pitchFamily="34" charset="0"/>
                <a:cs typeface="Calibri" panose="020F0502020204030204" pitchFamily="34" charset="0"/>
              </a:rPr>
              <a:t>Vi kan bruge plakaten som en synlig påmindelse om fælles handling. Plakaten kan tilpasses lige præcis vores arbejde ved at tilføje vores aftale om luftkvalitet. </a:t>
            </a:r>
            <a:endParaRPr lang="da-DK" sz="1000" i="0" kern="12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000" i="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Fem film med følgende</a:t>
            </a:r>
            <a: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indhold:</a:t>
            </a:r>
            <a:endParaRPr lang="da-DK" sz="1000" kern="12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Introduktion til indsatsen - hvad luftkvalitet er, og hvordan I kan handle og skabe bedre luftkvalitet</a:t>
            </a:r>
            <a:endParaRPr lang="da-DK" sz="1000" kern="12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Hvad symptomerne på dårlig luftkvalitet er, og hvad I skal være opmærksom på</a:t>
            </a:r>
            <a:endParaRPr lang="da-DK" sz="1000" kern="12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Hvordan I afdækker jeres luftkvalitet </a:t>
            </a:r>
            <a:b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(supplerer værktøj 1 ’Sådan afdækker I jeres luftkvalitet’)</a:t>
            </a:r>
          </a:p>
          <a:p>
            <a:pPr lvl="1"/>
            <a:r>
              <a:rPr lang="da-DK" sz="1000" i="1">
                <a:latin typeface="Calibri" panose="020F0502020204030204" pitchFamily="34" charset="0"/>
                <a:cs typeface="Calibri" panose="020F0502020204030204" pitchFamily="34" charset="0"/>
              </a:rPr>
              <a:t>4. Hvordan I laver en risikovurdering af de påvirkninger, I har fundet frem til </a:t>
            </a:r>
            <a:br>
              <a:rPr lang="da-DK" sz="1000" i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000" i="1">
                <a:latin typeface="Calibri" panose="020F0502020204030204" pitchFamily="34" charset="0"/>
                <a:cs typeface="Calibri" panose="020F0502020204030204" pitchFamily="34" charset="0"/>
              </a:rPr>
              <a:t>(supplerer værktøj 2: ’Sæt ind</a:t>
            </a:r>
            <a:r>
              <a:rPr lang="da-DK" sz="1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000" i="1">
                <a:latin typeface="Calibri" panose="020F0502020204030204" pitchFamily="34" charset="0"/>
                <a:cs typeface="Calibri" panose="020F0502020204030204" pitchFamily="34" charset="0"/>
              </a:rPr>
              <a:t>på flere områder’)</a:t>
            </a:r>
            <a:endParaRPr lang="da-DK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sz="1000" i="1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a-DK" sz="1000" i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Hvad I gør, efter I har afdækket af jeres luftkvalitet (supplerer også værktøj 2 ’Sæt ind på flere områder’)</a:t>
            </a:r>
            <a:endParaRPr lang="da-DK" sz="1000" kern="12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65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Brug materialerne i ”Frisk luft, friske hoveder” materialepakken. Vi kan bruge dem til at skræddersy vores egen indeklimaindsats – vi kan kombinere dem frit og bruge dem, hvor det giver mest mening hos os. Se dem på forrige slide.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2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04A2C-044D-7D83-DEE0-36619B4A5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2C5BF90-0E73-FAA9-8711-96FC2FE47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E9AC71D-71EE-6D49-9A1B-C773F567C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318C29-F289-03EB-15FA-1A1B7E4FE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63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Brug værktøjet ”Sådan laver I en aftale om indeklima” til at lave en aftale. Kort fortalt:</a:t>
            </a:r>
          </a:p>
          <a:p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TAL OM JERES BEHOV OG UDFORDRINGER </a:t>
            </a:r>
          </a:p>
          <a:p>
            <a:pPr marL="228600" indent="-228600">
              <a:buAutoNum type="arabicPeriod"/>
            </a:pPr>
            <a:r>
              <a:rPr lang="da-DK" dirty="0"/>
              <a:t>AFTAL, HVAD DER SKAL MED</a:t>
            </a:r>
          </a:p>
          <a:p>
            <a:pPr marL="228600" indent="-228600">
              <a:buAutoNum type="arabicPeriod"/>
            </a:pPr>
            <a:r>
              <a:rPr lang="da-DK" dirty="0"/>
              <a:t>SKRIV JERES INDEKLIMAPRINCIPPER NED </a:t>
            </a:r>
          </a:p>
          <a:p>
            <a:pPr marL="228600" indent="-228600">
              <a:buAutoNum type="arabicPeriod"/>
            </a:pPr>
            <a:r>
              <a:rPr lang="da-DK" dirty="0"/>
              <a:t>GØR DET SYNLIGT </a:t>
            </a:r>
          </a:p>
          <a:p>
            <a:pPr marL="228600" indent="-228600">
              <a:buAutoNum type="arabicPeriod"/>
            </a:pPr>
            <a:r>
              <a:rPr lang="da-DK" dirty="0"/>
              <a:t>FØLG OP OG JUSTÉR </a:t>
            </a:r>
          </a:p>
          <a:p>
            <a:pPr marL="228600" indent="-228600">
              <a:buAutoNum type="arabicPeriod"/>
            </a:pPr>
            <a:endParaRPr lang="da-DK" dirty="0"/>
          </a:p>
          <a:p>
            <a:r>
              <a:rPr lang="da-DK" dirty="0"/>
              <a:t> Lav en plakat med jeres aftale og hæng den op. </a:t>
            </a:r>
          </a:p>
          <a:p>
            <a:pPr marL="228600" indent="-228600">
              <a:buAutoNum type="arabicPeriod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55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45DB-91DE-234C-A4B5-CD0BE25BE69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70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4BD22-37DE-1458-D61C-1C1317A5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A8B2AD-61FC-15A8-D6CD-73FA49055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764CBD-C918-1FB6-AA61-16BCDCF7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11F94C-F416-0E8C-3ADC-C0F95969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66086D-E31B-8D38-9C8C-6949AEA6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02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4B2A9-5ECF-7281-74BD-FBC04C25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8FCA572-2A0D-F072-9F87-A217DB2E6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F1A841-DFBA-CBC8-51B0-765871D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08277B-514D-4AD9-F1D7-B5CDC301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BED487-5D6D-A6B8-E64E-98FF5892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77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71D25FA-ACC2-83DA-6422-92B6686A3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76B8FC6-738E-1A7E-A4E0-69310D94F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E4EA6B-9621-7C0C-EE9F-12257FFD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49D348-BC0B-3A8F-D0FA-BB6EDE9C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1221F4-8C74-0F5B-CBF3-B4B93A33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8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53EF3-CBA7-F298-374A-4E67ED4C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BF6F65-188D-2068-7975-9DED3443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D38564-52A3-82A4-4779-3D51B05F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5A64-BCBF-DA84-AC66-80817804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880EF5-09F7-4C94-E109-46B77650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66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35B01-4318-5748-A706-7C75EEAF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4985B1-8970-F147-8DF6-9E5CC129F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FD7A41-5759-94F1-4330-9F74EF5F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9A3B3A-1033-BA80-72F4-09C5E3E6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0C4434-F4CE-1C77-D5FE-19B7815B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33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BBE78-DB1B-7D2A-32B5-B0A73A7C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FC3555-886B-D139-7641-5C0937A9C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71C5BC-0D99-B5E3-B536-3F59EE762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3692C5-07D2-F4C1-CA1A-16816382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AA0DDB4-E8C9-4C65-72ED-A5182528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36C023D-E7ED-0459-7A35-F7ED0185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481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211A9-4500-E3A5-5C99-94E7DEA5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63D69E-62C2-440C-8F93-94FF938D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14D0EF1-9141-63F8-7A74-4468D7E1C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13B42C7-7E1C-642E-5E31-C18013897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F2B6316-7C4E-7FD8-23EC-00419D543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8F04021-81F7-C096-62ED-E25C7EE7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1B026DC-E2E1-001C-B0DA-ADDAAE23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5F327F5-270D-D58A-EB82-3FF0F98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13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96F5A-927F-03D7-D13B-4A606A00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EA08689-3654-CDAF-9B95-EA715B44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6206BFA-DB23-03EF-8F7E-0B0A457A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EEC5F9-E3FD-9867-8B59-37C818E5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73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4E955A1-0864-EE2A-B948-BD3D9911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3AD078-6DF1-99E0-C2A2-26331C9F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87DDBA-FFCC-6C38-C3BF-7AD05944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53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29A79-3E21-1F01-637E-8596F577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38BAFD-9B83-1F97-A1EB-220FFD232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11D69A-F49A-A168-280B-411295431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25FD82-3334-0757-C048-E1315821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AA0BCC-FEDC-553D-2AF7-EE94543B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F491D7-1193-BB9A-3325-5B54E039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15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C43A-18BF-8D76-42CE-DEE49A48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24370B6-22DB-C2A5-F99B-EDE1A2FCE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8A9A89-E3F6-BDA7-B3B7-C80C68CC0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808B68-4D02-29A5-1F55-53419069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EB1-24F5-D344-8387-865E656F599F}" type="datetimeFigureOut">
              <a:rPr lang="da-DK" smtClean="0"/>
              <a:t>03.10.2025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117D612-CEF3-5D9F-6368-D8B96BDC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D4719B-F5F5-6687-90A5-893AC927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310D-C4BD-4049-86FB-136E3B1BC6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60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AE71F5-F80E-99D7-734E-6FB0ACF9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9E60EB-4BE5-8C63-EB2D-5287B7037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E7325-7A0B-BBCB-F798-9EAA5DE85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43534"/>
                </a:solidFill>
              </a:defRPr>
            </a:lvl1pPr>
          </a:lstStyle>
          <a:p>
            <a:fld id="{99D4FEB1-24F5-D344-8387-865E656F599F}" type="datetimeFigureOut">
              <a:rPr lang="da-DK" smtClean="0"/>
              <a:pPr/>
              <a:t>03.10.2025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0318A7-DF65-D7D3-57E2-BF3A593E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43534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FB9BCD-B487-E6BC-5598-08AB6783C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43534"/>
                </a:solidFill>
              </a:defRPr>
            </a:lvl1pPr>
          </a:lstStyle>
          <a:p>
            <a:fld id="{0485310D-C4BD-4049-86FB-136E3B1BC6D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B06BB29-AEB1-9A30-FAEA-D54B0681F5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44667" y="6131257"/>
            <a:ext cx="1456266" cy="3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7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a-DK" sz="2800" b="1" kern="1200" dirty="0">
          <a:solidFill>
            <a:srgbClr val="34353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a-DK" sz="1600" b="0" i="0" kern="1200" dirty="0">
          <a:solidFill>
            <a:srgbClr val="34353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600" b="0" i="0" kern="1200" dirty="0">
          <a:solidFill>
            <a:srgbClr val="34353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600" b="0" i="0" kern="1200" dirty="0">
          <a:solidFill>
            <a:srgbClr val="34353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600" b="0" i="0" kern="1200" dirty="0">
          <a:solidFill>
            <a:srgbClr val="34353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600" b="0" i="0" kern="1200" dirty="0">
          <a:solidFill>
            <a:srgbClr val="34353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C95D7-A0C9-A47B-1F18-5C15425AC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2E241D33-EE3A-2A72-0AD4-CCE7CBAE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8300" t="-22560" r="32233" b="25735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1115A59A-D11B-BB4D-C89D-5065B755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2058"/>
            <a:ext cx="9144000" cy="775741"/>
          </a:xfrm>
        </p:spPr>
        <p:txBody>
          <a:bodyPr>
            <a:normAutofit/>
          </a:bodyPr>
          <a:lstStyle/>
          <a:p>
            <a:r>
              <a:rPr lang="da-DK" sz="1600" dirty="0"/>
              <a:t>Indsats for bedre luftkvalitet på arbejdspladser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D1CAF19-94DF-2592-0AF7-BB5E7085A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67" y="6131257"/>
            <a:ext cx="1456266" cy="322459"/>
          </a:xfrm>
          <a:prstGeom prst="rect">
            <a:avLst/>
          </a:prstGeom>
        </p:spPr>
      </p:pic>
      <p:pic>
        <p:nvPicPr>
          <p:cNvPr id="6" name="Picture 5" descr="A white circle with blue center&#10;&#10;AI-generated content may be incorrect.">
            <a:extLst>
              <a:ext uri="{FF2B5EF4-FFF2-40B4-BE49-F238E27FC236}">
                <a16:creationId xmlns:a16="http://schemas.microsoft.com/office/drawing/2014/main" id="{6151A50F-72D4-074A-8F3A-91F3DA00FD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403" t="40361" r="-17525" b="-29394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E35E69C-3B1E-08F3-79D1-DFA3159E9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8353" y="2388556"/>
            <a:ext cx="6173330" cy="17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E3B8F-E897-1C61-6203-79D1C74A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9290D9-B0E6-2CA3-D1AE-E492EB419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rcRect l="54165" t="43896" r="965" b="3017"/>
          <a:stretch>
            <a:fillRect/>
          </a:stretch>
        </p:blipFill>
        <p:spPr>
          <a:xfrm rot="10800000">
            <a:off x="9217660" y="3319272"/>
            <a:ext cx="2974340" cy="3538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3C9D9-3390-A0B2-96A5-F88FF22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581" t="22600"/>
          <a:stretch>
            <a:fillRect/>
          </a:stretch>
        </p:blipFill>
        <p:spPr>
          <a:xfrm>
            <a:off x="0" y="0"/>
            <a:ext cx="2974340" cy="3538728"/>
          </a:xfrm>
          <a:prstGeom prst="rect">
            <a:avLst/>
          </a:prstGeom>
        </p:spPr>
      </p:pic>
      <p:sp>
        <p:nvSpPr>
          <p:cNvPr id="30" name="Pladsholder til indhold 29">
            <a:extLst>
              <a:ext uri="{FF2B5EF4-FFF2-40B4-BE49-F238E27FC236}">
                <a16:creationId xmlns:a16="http://schemas.microsoft.com/office/drawing/2014/main" id="{D3AA8246-CE3F-FAA0-0AA5-D18F9AFFD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7824"/>
            <a:ext cx="5181600" cy="373509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kumimoji="0" lang="da-DK" sz="1800" b="1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Dårlig luftkvalitet påvirker både trivsel, jeres sundhed og kvaliteten af jeres arbejde</a:t>
            </a:r>
            <a:endParaRPr lang="da-DK" sz="1800" b="1" dirty="0"/>
          </a:p>
          <a:p>
            <a:pPr lvl="1">
              <a:lnSpc>
                <a:spcPct val="125000"/>
              </a:lnSpc>
              <a:spcBef>
                <a:spcPts val="0"/>
              </a:spcBef>
              <a:defRPr/>
            </a:pP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Kan give hovedpine, træthed, tørre slimhinder og nedsat koncentration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defRPr/>
            </a:pP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Øger risikoen for luftvejssygdomme og smittespredning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u="none" strike="noStrike" kern="1200" cap="none" spc="0" normalizeH="0" baseline="0" noProof="0" dirty="0">
              <a:ln>
                <a:noFill/>
              </a:ln>
              <a:solidFill>
                <a:srgbClr val="343534"/>
              </a:solidFill>
              <a:effectLst/>
              <a:uLnTx/>
              <a:uFillTx/>
            </a:endParaRPr>
          </a:p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kumimoji="0" lang="da-DK" sz="1800" b="1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Mange bygninger har problemer med luftkvalitet</a:t>
            </a:r>
            <a:endParaRPr lang="da-DK" sz="1800" b="1" dirty="0"/>
          </a:p>
          <a:p>
            <a:pPr lvl="1">
              <a:lnSpc>
                <a:spcPct val="125000"/>
              </a:lnSpc>
              <a:spcBef>
                <a:spcPts val="0"/>
              </a:spcBef>
              <a:defRPr/>
            </a:pP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Høje CO₂-niveauer og ophobning af støv, fugt og partikler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defRPr/>
            </a:pP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Særligt i rum med mange personer og utilstrækkelig ventilation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u="none" strike="noStrike" kern="1200" cap="none" spc="0" normalizeH="0" baseline="0" noProof="0" dirty="0">
              <a:ln>
                <a:noFill/>
              </a:ln>
              <a:solidFill>
                <a:srgbClr val="343534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u="none" strike="noStrike" kern="1200" cap="none" spc="0" normalizeH="0" baseline="0" noProof="0" dirty="0">
              <a:ln>
                <a:noFill/>
              </a:ln>
              <a:solidFill>
                <a:srgbClr val="343534"/>
              </a:solidFill>
              <a:effectLst/>
              <a:uLnTx/>
              <a:uFillTx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FBF933-B9F6-4686-3A5E-8A91FD29C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4937" y="1966648"/>
            <a:ext cx="5181600" cy="4351338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defRPr/>
            </a:pPr>
            <a:r>
              <a:rPr lang="da-DK" sz="1800" b="1" dirty="0"/>
              <a:t>Luftkvalitet har betydning for jeres kerneopgave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defRPr/>
            </a:pPr>
            <a:r>
              <a:rPr lang="da-DK" sz="1800" dirty="0"/>
              <a:t>Dårlig luft = dårligere præstation, indlæring og arbejdsglæde</a:t>
            </a:r>
          </a:p>
          <a:p>
            <a:pPr lvl="0">
              <a:lnSpc>
                <a:spcPct val="125000"/>
              </a:lnSpc>
              <a:spcBef>
                <a:spcPts val="0"/>
              </a:spcBef>
              <a:defRPr/>
            </a:pPr>
            <a:endParaRPr lang="da-DK" sz="1800" dirty="0"/>
          </a:p>
          <a:p>
            <a:pPr lvl="0">
              <a:lnSpc>
                <a:spcPct val="125000"/>
              </a:lnSpc>
              <a:spcBef>
                <a:spcPts val="0"/>
              </a:spcBef>
              <a:defRPr/>
            </a:pPr>
            <a:r>
              <a:rPr lang="da-DK" sz="1800" b="1" dirty="0"/>
              <a:t>Der findes lovkrav til ventilation og luftkvalitet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defRPr/>
            </a:pPr>
            <a:r>
              <a:rPr lang="da-DK" sz="1800" dirty="0"/>
              <a:t>Arbejdsgivere skal sikre, at indeklimaet ikke skader sundheden. CO₂ må ikke overstige 1000 ppm i længere perioder</a:t>
            </a:r>
          </a:p>
          <a:p>
            <a:endParaRPr lang="da-DK" sz="18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A6DB0B7-A9B2-BA43-0D33-07CB7620986A}"/>
              </a:ext>
            </a:extLst>
          </p:cNvPr>
          <p:cNvSpPr txBox="1"/>
          <p:nvPr/>
        </p:nvSpPr>
        <p:spPr>
          <a:xfrm>
            <a:off x="1708608" y="540014"/>
            <a:ext cx="8269410" cy="597383"/>
          </a:xfrm>
          <a:prstGeom prst="roundRect">
            <a:avLst/>
          </a:prstGeom>
          <a:solidFill>
            <a:schemeClr val="accent2"/>
          </a:solidFill>
        </p:spPr>
        <p:txBody>
          <a:bodyPr wrap="none" lIns="125999" tIns="54000" rIns="125999" bIns="54000">
            <a:spAutoFit/>
          </a:bodyPr>
          <a:lstStyle/>
          <a:p>
            <a:pPr algn="ctr"/>
            <a:r>
              <a:rPr lang="da-DK" sz="2800" b="1" dirty="0">
                <a:solidFill>
                  <a:srgbClr val="24232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DERFOR SKAL VI ARBEJDE MED LUFTKVALITET HOS OS</a:t>
            </a:r>
            <a:endParaRPr lang="da-DK" sz="2800" b="1" dirty="0">
              <a:latin typeface="+mj-lt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A43AEEB0-F7A9-001D-30FB-1E4759A72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0122" flipH="1">
            <a:off x="7592101" y="5157069"/>
            <a:ext cx="2070000" cy="1449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C85978A-C25D-5664-2FB3-1278BEA37E0E}"/>
              </a:ext>
            </a:extLst>
          </p:cNvPr>
          <p:cNvSpPr txBox="1"/>
          <p:nvPr/>
        </p:nvSpPr>
        <p:spPr>
          <a:xfrm>
            <a:off x="2746049" y="1183337"/>
            <a:ext cx="704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3435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GODT INDEKLIMA ER IKKE BARE RART – DET ER NØDVENDIGT</a:t>
            </a:r>
          </a:p>
          <a:p>
            <a:endParaRPr lang="da-DK" dirty="0"/>
          </a:p>
        </p:txBody>
      </p:sp>
      <p:pic>
        <p:nvPicPr>
          <p:cNvPr id="13" name="Billede 7">
            <a:extLst>
              <a:ext uri="{FF2B5EF4-FFF2-40B4-BE49-F238E27FC236}">
                <a16:creationId xmlns:a16="http://schemas.microsoft.com/office/drawing/2014/main" id="{E2650852-308F-CF15-7C6F-29CDF598F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667" y="6131257"/>
            <a:ext cx="1456266" cy="32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4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A143-9E32-1E5F-4FF5-A94CE572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94AA9-E085-2657-4056-78382D1FF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rcRect l="54165" t="43896" r="965" b="3017"/>
          <a:stretch>
            <a:fillRect/>
          </a:stretch>
        </p:blipFill>
        <p:spPr>
          <a:xfrm rot="10800000">
            <a:off x="9217660" y="3319272"/>
            <a:ext cx="2974340" cy="3538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91C9B1-633C-17EF-E883-11E9260A0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81" t="22600"/>
          <a:stretch>
            <a:fillRect/>
          </a:stretch>
        </p:blipFill>
        <p:spPr>
          <a:xfrm>
            <a:off x="0" y="0"/>
            <a:ext cx="2974340" cy="3538728"/>
          </a:xfrm>
          <a:prstGeom prst="rect">
            <a:avLst/>
          </a:prstGeom>
        </p:spPr>
      </p:pic>
      <p:pic>
        <p:nvPicPr>
          <p:cNvPr id="5" name="Billede 7">
            <a:extLst>
              <a:ext uri="{FF2B5EF4-FFF2-40B4-BE49-F238E27FC236}">
                <a16:creationId xmlns:a16="http://schemas.microsoft.com/office/drawing/2014/main" id="{D6B5C2E7-6C65-F2D3-7CC8-183BBC29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67" y="6131257"/>
            <a:ext cx="1456266" cy="322459"/>
          </a:xfrm>
          <a:prstGeom prst="rect">
            <a:avLst/>
          </a:prstGeom>
        </p:spPr>
      </p:pic>
      <p:sp>
        <p:nvSpPr>
          <p:cNvPr id="30" name="Pladsholder til indhold 29">
            <a:extLst>
              <a:ext uri="{FF2B5EF4-FFF2-40B4-BE49-F238E27FC236}">
                <a16:creationId xmlns:a16="http://schemas.microsoft.com/office/drawing/2014/main" id="{FF1DE5B7-E3AD-BA87-A011-CE6EB7831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427" y="1765810"/>
            <a:ext cx="5181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u="none" strike="noStrike" kern="1200" cap="none" spc="0" normalizeH="0" baseline="0" noProof="0" dirty="0">
              <a:ln>
                <a:noFill/>
              </a:ln>
              <a:solidFill>
                <a:srgbClr val="343534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800" dirty="0"/>
              <a:t>I</a:t>
            </a:r>
            <a:r>
              <a:rPr kumimoji="0" lang="da-DK" sz="1800" u="none" strike="noStrike" kern="1200" cap="none" spc="0" normalizeH="0" baseline="0" noProof="0" dirty="0" err="1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ndeklima</a:t>
            </a: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 kan både mærkes og måles – </a:t>
            </a:r>
            <a:b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</a:b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og uhensigtsmæssig luftkvalitet kan og bør forbedres gennem en kombination af: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800" u="none" strike="noStrike" kern="1200" cap="none" spc="0" normalizeH="0" baseline="0" noProof="0" dirty="0">
              <a:ln>
                <a:noFill/>
              </a:ln>
              <a:solidFill>
                <a:srgbClr val="343534"/>
              </a:solidFill>
              <a:effectLst/>
              <a:uLnTx/>
              <a:uFillTx/>
            </a:endParaRP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da-DK" sz="1800" dirty="0"/>
              <a:t>B</a:t>
            </a:r>
            <a:r>
              <a:rPr kumimoji="0" lang="da-DK" sz="1800" u="none" strike="noStrike" kern="1200" cap="none" spc="0" normalizeH="0" baseline="0" noProof="0" dirty="0" err="1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ygningen</a:t>
            </a: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 – de fysiske rammer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da-DK" sz="1800" dirty="0"/>
              <a:t>O</a:t>
            </a:r>
            <a:r>
              <a:rPr kumimoji="0" lang="da-DK" sz="1800" u="none" strike="noStrike" kern="1200" cap="none" spc="0" normalizeH="0" baseline="0" noProof="0" dirty="0" err="1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rganisatoriske</a:t>
            </a: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 rammer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da-DK" sz="1800" dirty="0"/>
              <a:t>A</a:t>
            </a:r>
            <a:r>
              <a:rPr kumimoji="0" lang="da-DK" sz="1800" u="none" strike="noStrike" kern="1200" cap="none" spc="0" normalizeH="0" baseline="0" noProof="0" dirty="0" err="1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dfærd</a:t>
            </a:r>
            <a:r>
              <a:rPr kumimoji="0" lang="da-DK" sz="180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</a:rPr>
              <a:t> – den daglige praksis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DBCDA1D-2759-4433-9C6B-D13D1BA99E26}"/>
              </a:ext>
            </a:extLst>
          </p:cNvPr>
          <p:cNvSpPr txBox="1"/>
          <p:nvPr/>
        </p:nvSpPr>
        <p:spPr>
          <a:xfrm>
            <a:off x="1259636" y="749189"/>
            <a:ext cx="9672743" cy="566051"/>
          </a:xfrm>
          <a:prstGeom prst="round2SameRect">
            <a:avLst/>
          </a:prstGeom>
          <a:solidFill>
            <a:schemeClr val="accent2"/>
          </a:solidFill>
        </p:spPr>
        <p:txBody>
          <a:bodyPr wrap="none" lIns="125999" tIns="54000" rIns="125999" bIns="54000">
            <a:spAutoFit/>
          </a:bodyPr>
          <a:lstStyle/>
          <a:p>
            <a:pPr algn="ctr"/>
            <a:r>
              <a:rPr lang="da-DK" sz="2800" b="1" dirty="0">
                <a:solidFill>
                  <a:srgbClr val="2423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UHENSIGTSMÆSSIG LUFTKVALITET </a:t>
            </a:r>
            <a:r>
              <a:rPr lang="da-DK" sz="2800" b="1" dirty="0">
                <a:solidFill>
                  <a:srgbClr val="2423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OG BØR FORBEDRES</a:t>
            </a:r>
            <a:endParaRPr lang="da-DK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7AA0B654-193F-F524-4E4D-DD548F0B1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794" y="2318607"/>
            <a:ext cx="2559558" cy="1439577"/>
          </a:xfrm>
          <a:prstGeom prst="rect">
            <a:avLst/>
          </a:prstGeom>
        </p:spPr>
      </p:pic>
      <p:pic>
        <p:nvPicPr>
          <p:cNvPr id="9" name="Picture 8" descr="A drawing of a traffic light&#10;&#10;AI-generated content may be incorrect.">
            <a:extLst>
              <a:ext uri="{FF2B5EF4-FFF2-40B4-BE49-F238E27FC236}">
                <a16:creationId xmlns:a16="http://schemas.microsoft.com/office/drawing/2014/main" id="{7B313804-85A7-E32B-0A72-108C86565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684" y="3730752"/>
            <a:ext cx="1031982" cy="1832864"/>
          </a:xfrm>
          <a:prstGeom prst="rect">
            <a:avLst/>
          </a:prstGeom>
        </p:spPr>
      </p:pic>
      <p:pic>
        <p:nvPicPr>
          <p:cNvPr id="12" name="Picture 11" descr="A drawing of a piece of paper&#10;&#10;AI-generated content may be incorrect.">
            <a:extLst>
              <a:ext uri="{FF2B5EF4-FFF2-40B4-BE49-F238E27FC236}">
                <a16:creationId xmlns:a16="http://schemas.microsoft.com/office/drawing/2014/main" id="{010375B0-6608-2B6E-EACF-EC805798A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444" y="2042922"/>
            <a:ext cx="2921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1EA24-14E8-0405-D392-32CDC0F7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>
            <a:extLst>
              <a:ext uri="{FF2B5EF4-FFF2-40B4-BE49-F238E27FC236}">
                <a16:creationId xmlns:a16="http://schemas.microsoft.com/office/drawing/2014/main" id="{58F34971-C4AB-4A39-45E6-19D2E305CFB7}"/>
              </a:ext>
            </a:extLst>
          </p:cNvPr>
          <p:cNvSpPr>
            <a:spLocks noChangeAspect="1"/>
          </p:cNvSpPr>
          <p:nvPr/>
        </p:nvSpPr>
        <p:spPr>
          <a:xfrm>
            <a:off x="4455216" y="1042488"/>
            <a:ext cx="2520000" cy="25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5035B26-DFEA-DCBD-E4F3-DE484828730D}"/>
              </a:ext>
            </a:extLst>
          </p:cNvPr>
          <p:cNvSpPr>
            <a:spLocks noChangeAspect="1"/>
          </p:cNvSpPr>
          <p:nvPr/>
        </p:nvSpPr>
        <p:spPr>
          <a:xfrm>
            <a:off x="9353943" y="1042488"/>
            <a:ext cx="2520000" cy="2520000"/>
          </a:xfrm>
          <a:prstGeom prst="ellipse">
            <a:avLst/>
          </a:prstGeom>
          <a:gradFill flip="none" rotWithShape="1">
            <a:gsLst>
              <a:gs pos="0">
                <a:schemeClr val="bg2">
                  <a:alpha val="75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29B46D6-F866-D219-9864-54B2BD86E009}"/>
              </a:ext>
            </a:extLst>
          </p:cNvPr>
          <p:cNvSpPr>
            <a:spLocks noChangeAspect="1"/>
          </p:cNvSpPr>
          <p:nvPr/>
        </p:nvSpPr>
        <p:spPr>
          <a:xfrm>
            <a:off x="318055" y="1722065"/>
            <a:ext cx="2520000" cy="2520000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89C1C3A6-462F-31A3-4E8F-2C3628D9DC0F}"/>
              </a:ext>
            </a:extLst>
          </p:cNvPr>
          <p:cNvGrpSpPr/>
          <p:nvPr/>
        </p:nvGrpSpPr>
        <p:grpSpPr>
          <a:xfrm>
            <a:off x="1176185" y="4371447"/>
            <a:ext cx="9839629" cy="1200329"/>
            <a:chOff x="1102784" y="3989210"/>
            <a:chExt cx="9839629" cy="1200329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FC8DCDFC-6190-F45F-9BF9-CD978832E3D4}"/>
                </a:ext>
              </a:extLst>
            </p:cNvPr>
            <p:cNvSpPr txBox="1"/>
            <p:nvPr/>
          </p:nvSpPr>
          <p:spPr>
            <a:xfrm>
              <a:off x="1102784" y="3989210"/>
              <a:ext cx="25294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a-DK" b="1" u="none" strike="noStrike" kern="1200" cap="none" spc="0" normalizeH="0" baseline="0" noProof="0" dirty="0">
                  <a:ln>
                    <a:noFill/>
                  </a:ln>
                  <a:solidFill>
                    <a:srgbClr val="343534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Godt indeklima er afgørende for vores trivsel, sundhed og opgaveløsning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E4E5C4FA-5D2E-0850-ED31-E041ED6BEFCA}"/>
                </a:ext>
              </a:extLst>
            </p:cNvPr>
            <p:cNvSpPr txBox="1"/>
            <p:nvPr/>
          </p:nvSpPr>
          <p:spPr>
            <a:xfrm>
              <a:off x="4757890" y="3989210"/>
              <a:ext cx="2529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a-DK" b="1" u="none" strike="noStrike" kern="1200" cap="none" spc="0" normalizeH="0" baseline="0" noProof="0" dirty="0">
                  <a:ln>
                    <a:noFill/>
                  </a:ln>
                  <a:solidFill>
                    <a:srgbClr val="343534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Vi skal afdække indeklimaet, lægge en plan og følge den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19446044-A923-5E4F-66B5-86763ABA1B37}"/>
                </a:ext>
              </a:extLst>
            </p:cNvPr>
            <p:cNvSpPr txBox="1"/>
            <p:nvPr/>
          </p:nvSpPr>
          <p:spPr>
            <a:xfrm>
              <a:off x="8412997" y="3989210"/>
              <a:ext cx="2529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a-DK" b="1" u="none" strike="noStrike" kern="1200" cap="none" spc="0" normalizeH="0" baseline="0" noProof="0" dirty="0">
                  <a:ln>
                    <a:noFill/>
                  </a:ln>
                  <a:solidFill>
                    <a:srgbClr val="343534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Vi vil inddrage kollegaer og afstemme forventninger</a:t>
              </a:r>
            </a:p>
          </p:txBody>
        </p:sp>
      </p:grpSp>
      <p:pic>
        <p:nvPicPr>
          <p:cNvPr id="16" name="Billede 15" descr="Et billede, der indeholder skitse, tegning, sort, Grafik&#10;&#10;AI-genereret indhold kan være ukorrekt.">
            <a:extLst>
              <a:ext uri="{FF2B5EF4-FFF2-40B4-BE49-F238E27FC236}">
                <a16:creationId xmlns:a16="http://schemas.microsoft.com/office/drawing/2014/main" id="{8E49D220-0A1B-7E0A-88BA-6BDCBEDF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65" r="37150" b="14316"/>
          <a:stretch>
            <a:fillRect/>
          </a:stretch>
        </p:blipFill>
        <p:spPr>
          <a:xfrm>
            <a:off x="4931832" y="496450"/>
            <a:ext cx="2143924" cy="3745615"/>
          </a:xfrm>
          <a:prstGeom prst="rect">
            <a:avLst/>
          </a:prstGeom>
        </p:spPr>
      </p:pic>
      <p:pic>
        <p:nvPicPr>
          <p:cNvPr id="17" name="Billede 16" descr="Et billede, der indeholder skitse, tegning, sort, Grafik&#10;&#10;AI-genereret indhold kan være ukorrekt.">
            <a:extLst>
              <a:ext uri="{FF2B5EF4-FFF2-40B4-BE49-F238E27FC236}">
                <a16:creationId xmlns:a16="http://schemas.microsoft.com/office/drawing/2014/main" id="{9B1C8527-F72F-E2F0-403D-E8647686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958" t="-1424" r="4887" b="18700"/>
          <a:stretch>
            <a:fillRect/>
          </a:stretch>
        </p:blipFill>
        <p:spPr>
          <a:xfrm>
            <a:off x="8586938" y="496450"/>
            <a:ext cx="2265941" cy="3616234"/>
          </a:xfrm>
          <a:prstGeom prst="rect">
            <a:avLst/>
          </a:prstGeom>
        </p:spPr>
      </p:pic>
      <p:pic>
        <p:nvPicPr>
          <p:cNvPr id="19" name="Billede 18" descr="Et billede, der indeholder skitse, tegning, Stregtegning, sort&#10;&#10;AI-genereret indhold kan være ukorrekt.">
            <a:extLst>
              <a:ext uri="{FF2B5EF4-FFF2-40B4-BE49-F238E27FC236}">
                <a16:creationId xmlns:a16="http://schemas.microsoft.com/office/drawing/2014/main" id="{4BA93AEF-74D2-56B6-D643-F3FF437A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3" y="1879600"/>
            <a:ext cx="3959693" cy="22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27">
            <a:extLst>
              <a:ext uri="{FF2B5EF4-FFF2-40B4-BE49-F238E27FC236}">
                <a16:creationId xmlns:a16="http://schemas.microsoft.com/office/drawing/2014/main" id="{AB707569-271C-6FCC-AD28-FE034A18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27975" y="2382963"/>
            <a:ext cx="1405927" cy="198956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lede 27">
            <a:extLst>
              <a:ext uri="{FF2B5EF4-FFF2-40B4-BE49-F238E27FC236}">
                <a16:creationId xmlns:a16="http://schemas.microsoft.com/office/drawing/2014/main" id="{16266E0E-298A-4E23-48A6-429FD5E0BB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46831" y="3463511"/>
            <a:ext cx="1405926" cy="198956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64DAC178-E229-F054-6996-59D8A1AB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8536" y="2036481"/>
            <a:ext cx="1407599" cy="198956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1EF6D37-B94E-7312-4685-D860B0A600B9}"/>
              </a:ext>
            </a:extLst>
          </p:cNvPr>
          <p:cNvSpPr txBox="1"/>
          <p:nvPr/>
        </p:nvSpPr>
        <p:spPr>
          <a:xfrm>
            <a:off x="3765730" y="877561"/>
            <a:ext cx="4660551" cy="597383"/>
          </a:xfrm>
          <a:prstGeom prst="roundRect">
            <a:avLst/>
          </a:prstGeom>
          <a:solidFill>
            <a:schemeClr val="accent2"/>
          </a:solidFill>
        </p:spPr>
        <p:txBody>
          <a:bodyPr wrap="none" lIns="125999" tIns="54000" rIns="125999" bIns="54000">
            <a:spAutoFit/>
          </a:bodyPr>
          <a:lstStyle/>
          <a:p>
            <a:pPr algn="ctr"/>
            <a:r>
              <a:rPr lang="da-DK" sz="2800" b="1">
                <a:solidFill>
                  <a:srgbClr val="24232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OVERBLIK OV</a:t>
            </a:r>
            <a:r>
              <a:rPr lang="da-DK" sz="2800" b="1">
                <a:solidFill>
                  <a:srgbClr val="24232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 MATERIALER</a:t>
            </a:r>
            <a:endParaRPr lang="da-DK" sz="2800" b="1">
              <a:latin typeface="+mj-lt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BC776C1-A7B4-50A0-8216-A8D4022311D3}"/>
              </a:ext>
            </a:extLst>
          </p:cNvPr>
          <p:cNvSpPr txBox="1"/>
          <p:nvPr/>
        </p:nvSpPr>
        <p:spPr>
          <a:xfrm>
            <a:off x="1351613" y="1591297"/>
            <a:ext cx="9953696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 har en række materialer til rådighed til at </a:t>
            </a:r>
            <a:r>
              <a:rPr lang="da-DK">
                <a:solidFill>
                  <a:srgbClr val="3435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få information og </a:t>
            </a:r>
            <a:r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skræddersy vores egen indeklimaindsats. </a:t>
            </a:r>
            <a:br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 kan kombinere dem frit og bruge dem, hvor det giver mest mening hos os.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73807CD-6860-B135-3F75-FC39A01725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6754" y="3371359"/>
            <a:ext cx="1407599" cy="198956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74C2BEB6-A9AE-4E90-BF43-36B3EBD10AC8}"/>
              </a:ext>
            </a:extLst>
          </p:cNvPr>
          <p:cNvSpPr txBox="1"/>
          <p:nvPr/>
        </p:nvSpPr>
        <p:spPr>
          <a:xfrm>
            <a:off x="666221" y="5586302"/>
            <a:ext cx="1474743" cy="50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Ark med fakta  om luftkvalitet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DFFCEF6-609F-82BA-45C0-BFE8EE6BC108}"/>
              </a:ext>
            </a:extLst>
          </p:cNvPr>
          <p:cNvSpPr txBox="1"/>
          <p:nvPr/>
        </p:nvSpPr>
        <p:spPr>
          <a:xfrm>
            <a:off x="4284436" y="5624476"/>
            <a:ext cx="2206593" cy="71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 værktøjer til at afdække luftkvaliteten og etablere en aftale om luftkvalitet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9537B4-3A3A-96BD-458C-CD0F0535131E}"/>
              </a:ext>
            </a:extLst>
          </p:cNvPr>
          <p:cNvSpPr txBox="1"/>
          <p:nvPr/>
        </p:nvSpPr>
        <p:spPr>
          <a:xfrm>
            <a:off x="6549214" y="5586302"/>
            <a:ext cx="1814512" cy="290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Plakat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14610C7-6536-21D1-CF32-06B4479B05AC}"/>
              </a:ext>
            </a:extLst>
          </p:cNvPr>
          <p:cNvSpPr txBox="1"/>
          <p:nvPr/>
        </p:nvSpPr>
        <p:spPr>
          <a:xfrm>
            <a:off x="8382932" y="5568828"/>
            <a:ext cx="3393862" cy="290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3435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Fire film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79784D6-FA14-DDEB-7426-E7C1A06E6F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9" r="579"/>
          <a:stretch/>
        </p:blipFill>
        <p:spPr>
          <a:xfrm>
            <a:off x="8618780" y="4563638"/>
            <a:ext cx="1492908" cy="8496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AB398C76-1028-8BC9-656A-BB2E32419F6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97143" y="3582628"/>
            <a:ext cx="1510400" cy="8496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A4F30F93-277A-F8FF-0DC8-9171E880200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276470" y="3584329"/>
            <a:ext cx="1507376" cy="84789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A2A1B94D-B0B1-941A-EEC1-D594ECFA8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6" r="56"/>
          <a:stretch/>
        </p:blipFill>
        <p:spPr>
          <a:xfrm>
            <a:off x="10271117" y="4563638"/>
            <a:ext cx="1505677" cy="84789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lede 27">
            <a:extLst>
              <a:ext uri="{FF2B5EF4-FFF2-40B4-BE49-F238E27FC236}">
                <a16:creationId xmlns:a16="http://schemas.microsoft.com/office/drawing/2014/main" id="{711BB013-6507-8F11-8BF9-8E1702DE1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068560" y="3017805"/>
            <a:ext cx="1407598" cy="198956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7">
            <a:extLst>
              <a:ext uri="{FF2B5EF4-FFF2-40B4-BE49-F238E27FC236}">
                <a16:creationId xmlns:a16="http://schemas.microsoft.com/office/drawing/2014/main" id="{3CB3F970-7E15-C87D-7EBA-75734EE07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79903" y="2297196"/>
            <a:ext cx="1405927" cy="198956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A352153-F948-8BBD-944D-2C98F86894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1612" y="3293344"/>
            <a:ext cx="1611319" cy="22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410B3-5AED-0386-BD37-F589F94E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650" y="681037"/>
            <a:ext cx="6936699" cy="75913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/>
            <a:r>
              <a:rPr lang="da-DK" dirty="0"/>
              <a:t>Vores proces for at arbejde med luftkvalitet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4AEA47-C55D-F333-7322-835AF40E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1521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TILPAS SELV PROCESSEN, SOM FOR EKSEMPEL KAN VÆRE: 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Vi beslutter at sætte processen i gang og udarbejder en tidsplan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Vi finder inspiration i ”Frisk luft, friske hoveder” materialepakken fra </a:t>
            </a:r>
            <a:r>
              <a:rPr lang="da-DK" sz="1800" dirty="0" err="1"/>
              <a:t>BrancheFællesskab</a:t>
            </a:r>
            <a:r>
              <a:rPr lang="da-DK" sz="1800" dirty="0"/>
              <a:t> for Arbejdsmiljø (BFA) for Velfærd og Offentlig administration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Vi aftaler, hvad der skal afdækkes – for oplevede, målte og observerede forhold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Vi udsender spørgeskema blandt ansatte for at få deres oplevelser med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Vi gennemgår bygningen – ventilationsanlæg, temperatur med videre.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Arbejdsmiljøorganisationen foretager rundering og samler observationer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Vi samler resultaterne, der danner grundlag for en risikovurdering og en fælles handleplan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53A3060-10FD-54B1-4FCE-BBD217B7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90351" y="2877282"/>
            <a:ext cx="2160000" cy="15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24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E7B07-AB70-A340-9EB9-15CAA70C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514D5-829B-02FB-5E6A-BEE1E879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413" y="681037"/>
            <a:ext cx="2743512" cy="59960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da-DK" dirty="0"/>
              <a:t>HANDLEPLAN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0231120B-4D2A-35BD-FDCD-40E1E3710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25802"/>
              </p:ext>
            </p:extLst>
          </p:nvPr>
        </p:nvGraphicFramePr>
        <p:xfrm>
          <a:off x="838200" y="1825624"/>
          <a:ext cx="10515600" cy="42976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9213029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5429852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577106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654781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60703857"/>
                    </a:ext>
                  </a:extLst>
                </a:gridCol>
              </a:tblGrid>
              <a:tr h="813102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HVAD</a:t>
                      </a:r>
                    </a:p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(problem)</a:t>
                      </a:r>
                    </a:p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HVORDAN</a:t>
                      </a:r>
                    </a:p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(løsning)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HVORNÅR</a:t>
                      </a:r>
                    </a:p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(deadline)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HVEM</a:t>
                      </a:r>
                    </a:p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(ansvarlig)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OPFØLGNING</a:t>
                      </a:r>
                    </a:p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(hvem/hvornår/</a:t>
                      </a:r>
                      <a:br>
                        <a:rPr lang="da-DK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hvordan)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86675"/>
                  </a:ext>
                </a:extLst>
              </a:tr>
              <a:tr h="94392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57861"/>
                  </a:ext>
                </a:extLst>
              </a:tr>
              <a:tr h="813102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0386"/>
                  </a:ext>
                </a:extLst>
              </a:tr>
              <a:tr h="813102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464800"/>
                  </a:ext>
                </a:extLst>
              </a:tr>
              <a:tr h="813102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16816"/>
                  </a:ext>
                </a:extLst>
              </a:tr>
            </a:tbl>
          </a:graphicData>
        </a:graphic>
      </p:graphicFrame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A903B084-1877-20BB-CC08-88BA70E3DD4F}"/>
              </a:ext>
            </a:extLst>
          </p:cNvPr>
          <p:cNvSpPr txBox="1">
            <a:spLocks/>
          </p:cNvSpPr>
          <p:nvPr/>
        </p:nvSpPr>
        <p:spPr>
          <a:xfrm>
            <a:off x="838200" y="1463830"/>
            <a:ext cx="9684895" cy="338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/>
              <a:t>UDFYLD SELV, OG LAV EN HANDLEPLAN</a:t>
            </a:r>
          </a:p>
        </p:txBody>
      </p:sp>
    </p:spTree>
    <p:extLst>
      <p:ext uri="{BB962C8B-B14F-4D97-AF65-F5344CB8AC3E}">
        <p14:creationId xmlns:p14="http://schemas.microsoft.com/office/powerpoint/2010/main" val="273587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963F-4DE7-71E4-1A5F-30D7846E8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D9D74-48BE-7AA0-104A-D060A4AB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558" y="681037"/>
            <a:ext cx="5952344" cy="68167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da-DK" dirty="0"/>
              <a:t>Hvad er vores aftale om luftkvalitet?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A87792-06DD-4343-01A0-650938E53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0771" cy="4351338"/>
          </a:xfrm>
        </p:spPr>
        <p:txBody>
          <a:bodyPr>
            <a:normAutofit/>
          </a:bodyPr>
          <a:lstStyle/>
          <a:p>
            <a:r>
              <a:rPr lang="da-DK" sz="1800" b="1"/>
              <a:t>LAV </a:t>
            </a:r>
            <a:r>
              <a:rPr lang="da-DK" sz="1800" b="1" dirty="0"/>
              <a:t>EN PLAKAT MED AFTALEN TIL AT HÆNGE OP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8339C-A189-EFAD-DB80-5CB32E8D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" b="158"/>
          <a:stretch/>
        </p:blipFill>
        <p:spPr>
          <a:xfrm>
            <a:off x="7726680" y="1645920"/>
            <a:ext cx="3099816" cy="4370832"/>
          </a:xfrm>
          <a:prstGeom prst="rect">
            <a:avLst/>
          </a:prstGeom>
          <a:solidFill>
            <a:schemeClr val="accent2"/>
          </a:solidFill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36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6ED9-122F-782A-50A8-5D714C1EE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D00B6-8AC5-C295-7038-EDBA5D7B8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29" t="36910" r="28254" b="-3764"/>
          <a:stretch>
            <a:fillRect/>
          </a:stretch>
        </p:blipFill>
        <p:spPr>
          <a:xfrm rot="10800000">
            <a:off x="0" y="-2"/>
            <a:ext cx="6096000" cy="685800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1FE3416-8FD7-A2DC-91B9-5DB139F3AAC3}"/>
              </a:ext>
            </a:extLst>
          </p:cNvPr>
          <p:cNvSpPr txBox="1"/>
          <p:nvPr/>
        </p:nvSpPr>
        <p:spPr>
          <a:xfrm>
            <a:off x="4187061" y="3113708"/>
            <a:ext cx="3817878" cy="665486"/>
          </a:xfrm>
          <a:prstGeom prst="roundRect">
            <a:avLst/>
          </a:prstGeom>
          <a:solidFill>
            <a:schemeClr val="accent2"/>
          </a:solidFill>
        </p:spPr>
        <p:txBody>
          <a:bodyPr wrap="square" lIns="125999" tIns="54000" rIns="125999" bIns="54000">
            <a:spAutoFit/>
          </a:bodyPr>
          <a:lstStyle/>
          <a:p>
            <a:pPr algn="ctr"/>
            <a:r>
              <a:rPr lang="da-DK" sz="3200" b="1" dirty="0">
                <a:solidFill>
                  <a:srgbClr val="2423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PÅ EN FRISK</a:t>
            </a:r>
            <a:endParaRPr lang="da-DK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C2DA967-B9D9-3BD9-BF21-3C409CF14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67" y="6131257"/>
            <a:ext cx="1456266" cy="322459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id="{890579CF-A26D-AE2C-903D-EEBD6C8627D4}"/>
              </a:ext>
            </a:extLst>
          </p:cNvPr>
          <p:cNvSpPr txBox="1">
            <a:spLocks/>
          </p:cNvSpPr>
          <p:nvPr/>
        </p:nvSpPr>
        <p:spPr>
          <a:xfrm>
            <a:off x="1524000" y="4482058"/>
            <a:ext cx="9144000" cy="775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600" b="0" i="0" kern="1200" dirty="0">
                <a:solidFill>
                  <a:srgbClr val="34353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3600" b="1" dirty="0" err="1"/>
              <a:t>Godtarbejdsmiljø.dk</a:t>
            </a:r>
            <a:r>
              <a:rPr lang="da-DK" sz="3600" b="1" dirty="0"/>
              <a:t>/friskluft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B8E2F-D94A-7F42-C65E-1EFB55AF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9672" t="29413" r="39653" b="-41961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effectLst>
            <a:softEdge rad="8763"/>
          </a:effectLst>
        </p:spPr>
      </p:pic>
    </p:spTree>
    <p:extLst>
      <p:ext uri="{BB962C8B-B14F-4D97-AF65-F5344CB8AC3E}">
        <p14:creationId xmlns:p14="http://schemas.microsoft.com/office/powerpoint/2010/main" val="344561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FA – Indeklima">
      <a:dk1>
        <a:srgbClr val="343434"/>
      </a:dk1>
      <a:lt1>
        <a:srgbClr val="F3F3EB"/>
      </a:lt1>
      <a:dk2>
        <a:srgbClr val="A85597"/>
      </a:dk2>
      <a:lt2>
        <a:srgbClr val="96CDDC"/>
      </a:lt2>
      <a:accent1>
        <a:srgbClr val="FEDC6B"/>
      </a:accent1>
      <a:accent2>
        <a:srgbClr val="FEFFFF"/>
      </a:accent2>
      <a:accent3>
        <a:srgbClr val="343335"/>
      </a:accent3>
      <a:accent4>
        <a:srgbClr val="F2F3EB"/>
      </a:accent4>
      <a:accent5>
        <a:srgbClr val="A75496"/>
      </a:accent5>
      <a:accent6>
        <a:srgbClr val="96CCDC"/>
      </a:accent6>
      <a:hlink>
        <a:srgbClr val="FEDA6A"/>
      </a:hlink>
      <a:folHlink>
        <a:srgbClr val="F4F2EC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D202172A6954408F5BE23ABD884B73" ma:contentTypeVersion="16" ma:contentTypeDescription="Opret et nyt dokument." ma:contentTypeScope="" ma:versionID="203e7842cbe4becf447be0869c5d52a5">
  <xsd:schema xmlns:xsd="http://www.w3.org/2001/XMLSchema" xmlns:xs="http://www.w3.org/2001/XMLSchema" xmlns:p="http://schemas.microsoft.com/office/2006/metadata/properties" xmlns:ns2="92ecdea6-df05-4245-ad13-a4e077775315" xmlns:ns3="f614753d-56ab-4c42-bab7-4ccb035b48f7" targetNamespace="http://schemas.microsoft.com/office/2006/metadata/properties" ma:root="true" ma:fieldsID="f547c50c61b61891edd9f675db2e6cd0" ns2:_="" ns3:_="">
    <xsd:import namespace="92ecdea6-df05-4245-ad13-a4e077775315"/>
    <xsd:import namespace="f614753d-56ab-4c42-bab7-4ccb035b4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dea6-df05-4245-ad13-a4e07777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b059fb8e-7674-4007-8b0c-c8fa4feca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753d-56ab-4c42-bab7-4ccb035b48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d46600-f5e4-4530-b8c3-cef917336838}" ma:internalName="TaxCatchAll" ma:showField="CatchAllData" ma:web="f614753d-56ab-4c42-bab7-4ccb035b4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14753d-56ab-4c42-bab7-4ccb035b48f7" xsi:nil="true"/>
    <lcf76f155ced4ddcb4097134ff3c332f xmlns="92ecdea6-df05-4245-ad13-a4e07777531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CED1E-8D2F-4FFA-BCD7-853CC6A2B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cdea6-df05-4245-ad13-a4e077775315"/>
    <ds:schemaRef ds:uri="f614753d-56ab-4c42-bab7-4ccb035b4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7A355-5954-495B-A411-3299B0211F0B}">
  <ds:schemaRefs>
    <ds:schemaRef ds:uri="http://schemas.openxmlformats.org/package/2006/metadata/core-properties"/>
    <ds:schemaRef ds:uri="f614753d-56ab-4c42-bab7-4ccb035b48f7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92ecdea6-df05-4245-ad13-a4e07777531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2ADD34-4AAD-41CA-A8DB-CAA054C82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789</Words>
  <Application>Microsoft Macintosh PowerPoint</Application>
  <PresentationFormat>Widescreen</PresentationFormat>
  <Paragraphs>84</Paragraphs>
  <Slides>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Aptos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Vores proces for at arbejde med luftkvalitet</vt:lpstr>
      <vt:lpstr>HANDLEPLAN</vt:lpstr>
      <vt:lpstr>Hvad er vores aftale om luftkvalitet?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Støving Rørstrøm</dc:creator>
  <cp:lastModifiedBy>Ida Tryg Grue Fridell</cp:lastModifiedBy>
  <cp:revision>25</cp:revision>
  <dcterms:created xsi:type="dcterms:W3CDTF">2025-06-02T14:50:29Z</dcterms:created>
  <dcterms:modified xsi:type="dcterms:W3CDTF">2025-10-03T08:37:36Z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0x010100FCD202172A6954408F5BE23ABD884B73</vt:lpwstr>
  </property>
</Properties>
</file>