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85" r:id="rId3"/>
    <p:sldId id="286" r:id="rId4"/>
    <p:sldId id="287" r:id="rId5"/>
    <p:sldId id="288" r:id="rId6"/>
    <p:sldId id="291" r:id="rId7"/>
    <p:sldId id="290" r:id="rId8"/>
    <p:sldId id="295" r:id="rId9"/>
    <p:sldId id="296" r:id="rId10"/>
    <p:sldId id="294" r:id="rId11"/>
    <p:sldId id="293" r:id="rId12"/>
    <p:sldId id="298" r:id="rId13"/>
    <p:sldId id="299" r:id="rId14"/>
    <p:sldId id="300" r:id="rId15"/>
    <p:sldId id="301" r:id="rId16"/>
    <p:sldId id="302" r:id="rId17"/>
    <p:sldId id="303" r:id="rId18"/>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63061" autoAdjust="0"/>
  </p:normalViewPr>
  <p:slideViewPr>
    <p:cSldViewPr snapToGrid="0">
      <p:cViewPr varScale="1">
        <p:scale>
          <a:sx n="67" d="100"/>
          <a:sy n="67" d="100"/>
        </p:scale>
        <p:origin x="28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FA61F-A2C5-4903-98BA-AE35BC04370D}" type="datetimeFigureOut">
              <a:rPr lang="da-DK" smtClean="0"/>
              <a:t>16-11-2020</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43DC2-FA5B-4705-904B-A09769F13758}" type="slidenum">
              <a:rPr lang="da-DK" smtClean="0"/>
              <a:t>‹nr.›</a:t>
            </a:fld>
            <a:endParaRPr lang="da-DK"/>
          </a:p>
        </p:txBody>
      </p:sp>
    </p:spTree>
    <p:extLst>
      <p:ext uri="{BB962C8B-B14F-4D97-AF65-F5344CB8AC3E}">
        <p14:creationId xmlns:p14="http://schemas.microsoft.com/office/powerpoint/2010/main" val="249200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Jeg vil gerne starte med at spørge jer, hvor I allerede bruger teknologi nu</a:t>
            </a:r>
            <a:r>
              <a:rPr lang="da-DK" sz="1200" kern="1200" baseline="0" dirty="0" smtClean="0">
                <a:solidFill>
                  <a:schemeClr val="tx1"/>
                </a:solidFill>
                <a:effectLst/>
                <a:latin typeface="+mn-lt"/>
                <a:ea typeface="+mn-ea"/>
                <a:cs typeface="+mn-cs"/>
              </a:rPr>
              <a:t> - </a:t>
            </a:r>
            <a:r>
              <a:rPr lang="da-DK" sz="1200" kern="1200" dirty="0" smtClean="0">
                <a:solidFill>
                  <a:schemeClr val="tx1"/>
                </a:solidFill>
                <a:effectLst/>
                <a:latin typeface="+mn-lt"/>
                <a:ea typeface="+mn-ea"/>
                <a:cs typeface="+mn-cs"/>
              </a:rPr>
              <a:t>Skriv i chatfelt </a:t>
            </a:r>
          </a:p>
          <a:p>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Invitationen: I sundheds- og plejesektoren møder vi hele tiden ny teknologi. Vaskestole, videomøder og borgeres egen</a:t>
            </a:r>
            <a:br>
              <a:rPr lang="da-DK" sz="1200" kern="1200" dirty="0" smtClean="0">
                <a:solidFill>
                  <a:schemeClr val="tx1"/>
                </a:solidFill>
                <a:effectLst/>
                <a:latin typeface="+mn-lt"/>
                <a:ea typeface="+mn-ea"/>
                <a:cs typeface="+mn-cs"/>
              </a:rPr>
            </a:br>
            <a:r>
              <a:rPr lang="da-DK" sz="1200" kern="1200" dirty="0" smtClean="0">
                <a:solidFill>
                  <a:schemeClr val="tx1"/>
                </a:solidFill>
                <a:effectLst/>
                <a:latin typeface="+mn-lt"/>
                <a:ea typeface="+mn-ea"/>
                <a:cs typeface="+mn-cs"/>
              </a:rPr>
              <a:t>målinger, er blot nogle eksempler på teknologier, der er kommet for at blive. Vi ved, at teknologier kan være en stor gevinst, men de kan også være en stor omvæltning for både borgere og medarbejdere.</a:t>
            </a:r>
          </a:p>
          <a:p>
            <a:r>
              <a:rPr lang="da-DK" sz="1200" kern="1200" dirty="0" smtClean="0">
                <a:solidFill>
                  <a:schemeClr val="tx1"/>
                </a:solidFill>
                <a:effectLst/>
                <a:latin typeface="+mn-lt"/>
                <a:ea typeface="+mn-ea"/>
                <a:cs typeface="+mn-cs"/>
              </a:rPr>
              <a:t>Deltag i </a:t>
            </a:r>
            <a:r>
              <a:rPr lang="da-DK" sz="1200" kern="1200" dirty="0" err="1" smtClean="0">
                <a:solidFill>
                  <a:schemeClr val="tx1"/>
                </a:solidFill>
                <a:effectLst/>
                <a:latin typeface="+mn-lt"/>
                <a:ea typeface="+mn-ea"/>
                <a:cs typeface="+mn-cs"/>
              </a:rPr>
              <a:t>webinaret</a:t>
            </a:r>
            <a:r>
              <a:rPr lang="da-DK" sz="1200" kern="1200" dirty="0" smtClean="0">
                <a:solidFill>
                  <a:schemeClr val="tx1"/>
                </a:solidFill>
                <a:effectLst/>
                <a:latin typeface="+mn-lt"/>
                <a:ea typeface="+mn-ea"/>
                <a:cs typeface="+mn-cs"/>
              </a:rPr>
              <a:t> og få gode råd til, hvordan vi takler de nye teknologier i praksis, så de opleves som en gevinst for både borgere og medarbejdere.</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Original </a:t>
            </a:r>
            <a:r>
              <a:rPr lang="da-DK" sz="1200" kern="1200" dirty="0" err="1" smtClean="0">
                <a:solidFill>
                  <a:schemeClr val="tx1"/>
                </a:solidFill>
                <a:effectLst/>
                <a:latin typeface="+mn-lt"/>
                <a:ea typeface="+mn-ea"/>
                <a:cs typeface="+mn-cs"/>
              </a:rPr>
              <a:t>teaser</a:t>
            </a:r>
            <a:r>
              <a:rPr lang="da-DK" sz="1200" kern="1200" dirty="0" smtClean="0">
                <a:solidFill>
                  <a:schemeClr val="tx1"/>
                </a:solidFill>
                <a:effectLst/>
                <a:latin typeface="+mn-lt"/>
                <a:ea typeface="+mn-ea"/>
                <a:cs typeface="+mn-cs"/>
              </a:rPr>
              <a:t>-oplæg: I sundheds- og plejesektoren møder vi hele tiden nye – vaskestole, videomøder og borgeres </a:t>
            </a:r>
            <a:r>
              <a:rPr lang="da-DK" sz="1200" kern="1200" dirty="0" err="1" smtClean="0">
                <a:solidFill>
                  <a:schemeClr val="tx1"/>
                </a:solidFill>
                <a:effectLst/>
                <a:latin typeface="+mn-lt"/>
                <a:ea typeface="+mn-ea"/>
                <a:cs typeface="+mn-cs"/>
              </a:rPr>
              <a:t>egenmålinger</a:t>
            </a:r>
            <a:r>
              <a:rPr lang="da-DK" sz="1200" kern="1200" dirty="0" smtClean="0">
                <a:solidFill>
                  <a:schemeClr val="tx1"/>
                </a:solidFill>
                <a:effectLst/>
                <a:latin typeface="+mn-lt"/>
                <a:ea typeface="+mn-ea"/>
                <a:cs typeface="+mn-cs"/>
              </a:rPr>
              <a:t>, er blot nogle eksempler på teknologier, der er kommet for at blive. Vi ved, at teknologier kan være en stor gevinst, men det kan også være en stor omvæltning for både borgere og medarbejdere. Teknologier rykker ved måden, vi arbejder på, og ofte påvirker det også fagligheden for den enkelte medarbejder. Når teknologier fjerner meningsfuldheden og krydser klinger med fagligheden - hvad gør man så? I dette </a:t>
            </a:r>
            <a:r>
              <a:rPr lang="da-DK" sz="1200" kern="1200" dirty="0" err="1" smtClean="0">
                <a:solidFill>
                  <a:schemeClr val="tx1"/>
                </a:solidFill>
                <a:effectLst/>
                <a:latin typeface="+mn-lt"/>
                <a:ea typeface="+mn-ea"/>
                <a:cs typeface="+mn-cs"/>
              </a:rPr>
              <a:t>webinar</a:t>
            </a:r>
            <a:r>
              <a:rPr lang="da-DK" sz="1200" kern="1200" dirty="0" smtClean="0">
                <a:solidFill>
                  <a:schemeClr val="tx1"/>
                </a:solidFill>
                <a:effectLst/>
                <a:latin typeface="+mn-lt"/>
                <a:ea typeface="+mn-ea"/>
                <a:cs typeface="+mn-cs"/>
              </a:rPr>
              <a:t> dykker vi ned i, hvordan vi takler de nye teknologier i praksis, så de opleves som en gevinst for både borgere og medarbejdere. </a:t>
            </a:r>
            <a:endParaRPr lang="da-DK" dirty="0"/>
          </a:p>
        </p:txBody>
      </p:sp>
      <p:sp>
        <p:nvSpPr>
          <p:cNvPr id="4" name="Pladsholder til slidenummer 3"/>
          <p:cNvSpPr>
            <a:spLocks noGrp="1"/>
          </p:cNvSpPr>
          <p:nvPr>
            <p:ph type="sldNum" sz="quarter" idx="10"/>
          </p:nvPr>
        </p:nvSpPr>
        <p:spPr/>
        <p:txBody>
          <a:bodyPr/>
          <a:lstStyle/>
          <a:p>
            <a:fld id="{D6F43DC2-FA5B-4705-904B-A09769F13758}" type="slidenum">
              <a:rPr lang="da-DK" smtClean="0"/>
              <a:t>1</a:t>
            </a:fld>
            <a:endParaRPr lang="da-DK"/>
          </a:p>
        </p:txBody>
      </p:sp>
    </p:spTree>
    <p:extLst>
      <p:ext uri="{BB962C8B-B14F-4D97-AF65-F5344CB8AC3E}">
        <p14:creationId xmlns:p14="http://schemas.microsoft.com/office/powerpoint/2010/main" val="2803183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Læs citat op.</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Men det er ikke kun</a:t>
            </a:r>
            <a:r>
              <a:rPr lang="da-DK" sz="1200" kern="1200" baseline="0" dirty="0" smtClean="0">
                <a:solidFill>
                  <a:schemeClr val="tx1"/>
                </a:solidFill>
                <a:effectLst/>
                <a:latin typeface="+mn-lt"/>
                <a:ea typeface="+mn-ea"/>
                <a:cs typeface="+mn-cs"/>
              </a:rPr>
              <a:t> lederen, der kan og bør gå ind i dialogen. </a:t>
            </a:r>
          </a:p>
          <a:p>
            <a:endParaRPr lang="da-DK" sz="1200" kern="1200" baseline="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Jeg forestiller mig, at mange af jer, der ser med, kender ALT til hjælpemidler og har både gode og dårlige erfaringer. Det jeg vil bede jer om er, at bruge disse erfaringer til at stille de skæve spørgsmål – og de åbenlyse spørgsmål – de spørgsmål, der virker så banale, at vi glemmer at stille dem! De spørgsmål er med til at se teknologien med forskellige briller – for der er sjældent noget, der kun er positivt på alle områder – og omvendt er der sjældent noget, der slet ikke har en positiv vinkel.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Ved at starte sådan en dialog – på fx et afdelingsmøde eller over kaffen en dag, så åbner I mulighederne for, at I sammen kan tænke hele vejen omkring en ny teknologi. Hvad betyder det for jer – som medarbejdere, som individer, for borgeren, for arbejdsmiljøet osv. På den måde kan I aktivere det engagement, der er i afdelingen – og bruge refleksionsspørgsmålene som et professionelt fagligt redskab til at kvalificere anvendelsen af teknologien. </a:t>
            </a:r>
          </a:p>
          <a:p>
            <a:r>
              <a:rPr lang="da-DK" sz="1200" kern="1200" dirty="0" smtClean="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10"/>
          </p:nvPr>
        </p:nvSpPr>
        <p:spPr/>
        <p:txBody>
          <a:bodyPr/>
          <a:lstStyle/>
          <a:p>
            <a:fld id="{D6F43DC2-FA5B-4705-904B-A09769F13758}" type="slidenum">
              <a:rPr lang="da-DK" smtClean="0"/>
              <a:t>10</a:t>
            </a:fld>
            <a:endParaRPr lang="da-DK"/>
          </a:p>
        </p:txBody>
      </p:sp>
    </p:spTree>
    <p:extLst>
      <p:ext uri="{BB962C8B-B14F-4D97-AF65-F5344CB8AC3E}">
        <p14:creationId xmlns:p14="http://schemas.microsoft.com/office/powerpoint/2010/main" val="480138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Læs citat højt. Det er måske ikke noget nyt, men</a:t>
            </a:r>
            <a:r>
              <a:rPr lang="da-DK" baseline="0" dirty="0" smtClean="0"/>
              <a:t> k</a:t>
            </a:r>
            <a:r>
              <a:rPr lang="da-DK" sz="1200" kern="1200" dirty="0" smtClean="0">
                <a:solidFill>
                  <a:schemeClr val="tx1"/>
                </a:solidFill>
                <a:effectLst/>
                <a:latin typeface="+mn-lt"/>
                <a:ea typeface="+mn-ea"/>
                <a:cs typeface="+mn-cs"/>
              </a:rPr>
              <a:t>ender I det, at brugen af teknologi kan opleves både rigtigt og forkert på samme tid?</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Teknologi er ikke uetisk i sig selv - men brugen af det kan godt være det. Teknologi i sig selv er hverken godt eller skidt. Det er ret neutralt. En rollator er bare metal, plast og gummi – men for den gangbesværede borger kan det være en mulighed for at opretholde livskvalitet. Teknologierne bliver bogstaveligt talt til noget andet, når de kommer ud og bliver brugt i praksis</a:t>
            </a:r>
          </a:p>
          <a:p>
            <a:endParaRPr lang="da-DK" sz="1200" kern="1200" dirty="0" smtClean="0">
              <a:solidFill>
                <a:schemeClr val="tx1"/>
              </a:solidFill>
              <a:effectLst/>
              <a:latin typeface="+mn-lt"/>
              <a:ea typeface="+mn-ea"/>
              <a:cs typeface="+mn-cs"/>
            </a:endParaRPr>
          </a:p>
          <a:p>
            <a:r>
              <a:rPr lang="da-DK" dirty="0" smtClean="0"/>
              <a:t>Det, der er på spil når vi bruger teknologi i praksis, er etik.</a:t>
            </a:r>
          </a:p>
          <a:p>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Etik fylder måske ikke så meget i vores bevidsthed i hverdagen – for etik er ligesom vinduer. Det er først når vinduerne er beskidte, at de bliver synlige. Sådan er det også med etik – det er først, når noget bryder med vores etiske ståsted, at vi for alvor opdager det. Etik handler om optik - hvad er i opmærksomme på - og hvad er i blinde for? Det er brugen og livet med teknologien, man skal være særligt opmærksom på. </a:t>
            </a:r>
            <a:endParaRPr lang="da-DK" dirty="0" smtClean="0"/>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Jacob Birkler (filosof og medlem af etisk råd) har samlet nogle gode pointer og måder at se etik i praksis på – og dem vil jeg gerne dele med jer, så I kan bruge det i jeres dialoger og kritiske medspil omkring teknologien.</a:t>
            </a:r>
          </a:p>
          <a:p>
            <a:r>
              <a:rPr lang="da-DK" sz="1200" kern="1200" dirty="0" smtClean="0">
                <a:solidFill>
                  <a:schemeClr val="tx1"/>
                </a:solidFill>
                <a:effectLst/>
                <a:latin typeface="+mn-lt"/>
                <a:ea typeface="+mn-ea"/>
                <a:cs typeface="+mn-cs"/>
              </a:rPr>
              <a:t> </a:t>
            </a:r>
          </a:p>
        </p:txBody>
      </p:sp>
      <p:sp>
        <p:nvSpPr>
          <p:cNvPr id="4" name="Pladsholder til slidenummer 3"/>
          <p:cNvSpPr>
            <a:spLocks noGrp="1"/>
          </p:cNvSpPr>
          <p:nvPr>
            <p:ph type="sldNum" sz="quarter" idx="10"/>
          </p:nvPr>
        </p:nvSpPr>
        <p:spPr/>
        <p:txBody>
          <a:bodyPr/>
          <a:lstStyle/>
          <a:p>
            <a:fld id="{D6F43DC2-FA5B-4705-904B-A09769F13758}" type="slidenum">
              <a:rPr lang="da-DK" smtClean="0"/>
              <a:t>11</a:t>
            </a:fld>
            <a:endParaRPr lang="da-DK"/>
          </a:p>
        </p:txBody>
      </p:sp>
    </p:spTree>
    <p:extLst>
      <p:ext uri="{BB962C8B-B14F-4D97-AF65-F5344CB8AC3E}">
        <p14:creationId xmlns:p14="http://schemas.microsoft.com/office/powerpoint/2010/main" val="69508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Den etiske refleksion handler om:</a:t>
            </a:r>
          </a:p>
          <a:p>
            <a:r>
              <a:rPr lang="da-DK" sz="1200" kern="1200" dirty="0" smtClean="0">
                <a:solidFill>
                  <a:schemeClr val="tx1"/>
                </a:solidFill>
                <a:effectLst/>
                <a:latin typeface="+mn-lt"/>
                <a:ea typeface="+mn-ea"/>
                <a:cs typeface="+mn-cs"/>
              </a:rPr>
              <a:t>Nærhed og/eller distance. Teknologi kan skabe nærhed på afstand. Men kan det skabe nærvær?</a:t>
            </a:r>
          </a:p>
          <a:p>
            <a:r>
              <a:rPr lang="da-DK" sz="1200" kern="1200" dirty="0" smtClean="0">
                <a:solidFill>
                  <a:schemeClr val="tx1"/>
                </a:solidFill>
                <a:effectLst/>
                <a:latin typeface="+mn-lt"/>
                <a:ea typeface="+mn-ea"/>
                <a:cs typeface="+mn-cs"/>
              </a:rPr>
              <a:t>Frihed og/eller sikkerhed. </a:t>
            </a:r>
          </a:p>
          <a:p>
            <a:r>
              <a:rPr lang="da-DK" sz="1200" kern="1200" dirty="0" smtClean="0">
                <a:solidFill>
                  <a:schemeClr val="tx1"/>
                </a:solidFill>
                <a:effectLst/>
                <a:latin typeface="+mn-lt"/>
                <a:ea typeface="+mn-ea"/>
                <a:cs typeface="+mn-cs"/>
              </a:rPr>
              <a:t>Våge og/eller overvåge. Med teknologi kan man overvåge, men kun mennesker kan våge. (vågent øje, have blik for).</a:t>
            </a:r>
          </a:p>
          <a:p>
            <a:r>
              <a:rPr lang="da-DK" sz="1200" kern="1200" dirty="0" smtClean="0">
                <a:solidFill>
                  <a:schemeClr val="tx1"/>
                </a:solidFill>
                <a:effectLst/>
                <a:latin typeface="+mn-lt"/>
                <a:ea typeface="+mn-ea"/>
                <a:cs typeface="+mn-cs"/>
              </a:rPr>
              <a:t>Supplement og/eller erstatning.  </a:t>
            </a:r>
          </a:p>
          <a:p>
            <a:r>
              <a:rPr lang="da-DK" sz="1200" kern="1200" dirty="0" smtClean="0">
                <a:solidFill>
                  <a:schemeClr val="tx1"/>
                </a:solidFill>
                <a:effectLst/>
                <a:latin typeface="+mn-lt"/>
                <a:ea typeface="+mn-ea"/>
                <a:cs typeface="+mn-cs"/>
              </a:rPr>
              <a:t> </a:t>
            </a:r>
            <a:endParaRPr lang="da-DK" dirty="0" smtClean="0"/>
          </a:p>
          <a:p>
            <a:r>
              <a:rPr lang="da-DK" sz="1200" kern="1200" dirty="0" smtClean="0">
                <a:solidFill>
                  <a:schemeClr val="tx1"/>
                </a:solidFill>
                <a:effectLst/>
                <a:latin typeface="+mn-lt"/>
                <a:ea typeface="+mn-ea"/>
                <a:cs typeface="+mn-cs"/>
              </a:rPr>
              <a:t>Teknologierne har ofte mange uforudsete effekter,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som vi skal lære at håndtere, eksempelvis når nye teknologier bliver helt forandrer måden vi arbejder og er i relationen til borgeren eller hinanden.  </a:t>
            </a:r>
          </a:p>
          <a:p>
            <a:r>
              <a:rPr lang="da-DK" sz="1200" kern="1200" dirty="0" smtClean="0">
                <a:solidFill>
                  <a:schemeClr val="tx1"/>
                </a:solidFill>
                <a:effectLst/>
                <a:latin typeface="+mn-lt"/>
                <a:ea typeface="+mn-ea"/>
                <a:cs typeface="+mn-cs"/>
              </a:rPr>
              <a:t>Hvis man nu kun behøver være 1 til at udføre opgaven – hvad så med det kollegiale? </a:t>
            </a:r>
            <a:r>
              <a:rPr lang="da-DK" sz="1200" kern="1200" dirty="0" smtClean="0">
                <a:solidFill>
                  <a:schemeClr val="tx1"/>
                </a:solidFill>
                <a:effectLst/>
                <a:latin typeface="+mn-lt"/>
                <a:ea typeface="+mn-ea"/>
                <a:cs typeface="+mn-cs"/>
              </a:rPr>
              <a:t>Eller kommer der pludselig andre arbejdsmiljømæssige udfordringer frem,</a:t>
            </a:r>
            <a:r>
              <a:rPr lang="da-DK" sz="1200" kern="1200" baseline="0" dirty="0" smtClean="0">
                <a:solidFill>
                  <a:schemeClr val="tx1"/>
                </a:solidFill>
                <a:effectLst/>
                <a:latin typeface="+mn-lt"/>
                <a:ea typeface="+mn-ea"/>
                <a:cs typeface="+mn-cs"/>
              </a:rPr>
              <a:t> når man bruger det i praksis?</a:t>
            </a:r>
          </a:p>
          <a:p>
            <a:r>
              <a:rPr lang="da-DK" sz="1200" kern="1200" baseline="0" dirty="0" smtClean="0">
                <a:solidFill>
                  <a:schemeClr val="tx1"/>
                </a:solidFill>
                <a:effectLst/>
                <a:latin typeface="+mn-lt"/>
                <a:ea typeface="+mn-ea"/>
                <a:cs typeface="+mn-cs"/>
              </a:rPr>
              <a:t>Her kan det være en god ide at teste teknologien af i praksis og lave en risikovurdering. Simpelthen prøve det af og se, hvad der viser sig. Det er godt at gøre meget tidligt i processen, men det er faktisk også noget man bør følge op på jævnligt, så man kan justere for de særlige hensyn, der er specifikke for den konkrete kontekst – og det kan jo være forskelligt fra afdeling til afdeling og fra enhed til enhed. Det kan endda være forskelligt i forskellige vagtlag, da der er forskellig kontekst mellem fx. daghold og nattehold. </a:t>
            </a:r>
            <a:endParaRPr lang="da-DK" sz="1200" kern="1200" dirty="0" smtClean="0">
              <a:solidFill>
                <a:schemeClr val="tx1"/>
              </a:solidFill>
              <a:effectLst/>
              <a:latin typeface="+mn-lt"/>
              <a:ea typeface="+mn-ea"/>
              <a:cs typeface="+mn-cs"/>
            </a:endParaRPr>
          </a:p>
          <a:p>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Så </a:t>
            </a:r>
            <a:r>
              <a:rPr lang="da-DK" sz="1200" kern="1200" dirty="0" smtClean="0">
                <a:solidFill>
                  <a:schemeClr val="tx1"/>
                </a:solidFill>
                <a:effectLst/>
                <a:latin typeface="+mn-lt"/>
                <a:ea typeface="+mn-ea"/>
                <a:cs typeface="+mn-cs"/>
              </a:rPr>
              <a:t>hvordan gør vi det så i praksis – her i morgen eller på mandag kl 10?</a:t>
            </a:r>
          </a:p>
          <a:p>
            <a:endParaRPr lang="da-DK" dirty="0"/>
          </a:p>
        </p:txBody>
      </p:sp>
      <p:sp>
        <p:nvSpPr>
          <p:cNvPr id="4" name="Pladsholder til slidenummer 3"/>
          <p:cNvSpPr>
            <a:spLocks noGrp="1"/>
          </p:cNvSpPr>
          <p:nvPr>
            <p:ph type="sldNum" sz="quarter" idx="10"/>
          </p:nvPr>
        </p:nvSpPr>
        <p:spPr/>
        <p:txBody>
          <a:bodyPr/>
          <a:lstStyle/>
          <a:p>
            <a:fld id="{D6F43DC2-FA5B-4705-904B-A09769F13758}" type="slidenum">
              <a:rPr lang="da-DK" smtClean="0"/>
              <a:t>12</a:t>
            </a:fld>
            <a:endParaRPr lang="da-DK"/>
          </a:p>
        </p:txBody>
      </p:sp>
    </p:spTree>
    <p:extLst>
      <p:ext uri="{BB962C8B-B14F-4D97-AF65-F5344CB8AC3E}">
        <p14:creationId xmlns:p14="http://schemas.microsoft.com/office/powerpoint/2010/main" val="2972988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Når man står over for indførslen af teknologi, kan man spørge sig selv: Hvordan kan jeg bruge denne teknologi </a:t>
            </a:r>
            <a:r>
              <a:rPr lang="da-DK" sz="1200" b="1" kern="1200" dirty="0" smtClean="0">
                <a:solidFill>
                  <a:schemeClr val="tx1"/>
                </a:solidFill>
                <a:effectLst/>
                <a:latin typeface="+mn-lt"/>
                <a:ea typeface="+mn-ea"/>
                <a:cs typeface="+mn-cs"/>
              </a:rPr>
              <a:t>rigtig</a:t>
            </a:r>
            <a:r>
              <a:rPr lang="da-DK" sz="1200" kern="1200" dirty="0" smtClean="0">
                <a:solidFill>
                  <a:schemeClr val="tx1"/>
                </a:solidFill>
                <a:effectLst/>
                <a:latin typeface="+mn-lt"/>
                <a:ea typeface="+mn-ea"/>
                <a:cs typeface="+mn-cs"/>
              </a:rPr>
              <a:t> dårligt? Hvad er det vi </a:t>
            </a:r>
            <a:r>
              <a:rPr lang="da-DK" sz="1200" b="1" kern="1200" dirty="0" smtClean="0">
                <a:solidFill>
                  <a:schemeClr val="tx1"/>
                </a:solidFill>
                <a:effectLst/>
                <a:latin typeface="+mn-lt"/>
                <a:ea typeface="+mn-ea"/>
                <a:cs typeface="+mn-cs"/>
              </a:rPr>
              <a:t>ikke</a:t>
            </a:r>
            <a:r>
              <a:rPr lang="da-DK" sz="1200" kern="1200" dirty="0" smtClean="0">
                <a:solidFill>
                  <a:schemeClr val="tx1"/>
                </a:solidFill>
                <a:effectLst/>
                <a:latin typeface="+mn-lt"/>
                <a:ea typeface="+mn-ea"/>
                <a:cs typeface="+mn-cs"/>
              </a:rPr>
              <a:t> vil respektere? Hvad er vi </a:t>
            </a:r>
            <a:r>
              <a:rPr lang="da-DK" sz="1200" b="1" kern="1200" dirty="0" smtClean="0">
                <a:solidFill>
                  <a:schemeClr val="tx1"/>
                </a:solidFill>
                <a:effectLst/>
                <a:latin typeface="+mn-lt"/>
                <a:ea typeface="+mn-ea"/>
                <a:cs typeface="+mn-cs"/>
              </a:rPr>
              <a:t>lukkede</a:t>
            </a:r>
            <a:r>
              <a:rPr lang="da-DK" sz="1200" kern="1200" dirty="0" smtClean="0">
                <a:solidFill>
                  <a:schemeClr val="tx1"/>
                </a:solidFill>
                <a:effectLst/>
                <a:latin typeface="+mn-lt"/>
                <a:ea typeface="+mn-ea"/>
                <a:cs typeface="+mn-cs"/>
              </a:rPr>
              <a:t> overfor? hvornår er vi </a:t>
            </a:r>
            <a:r>
              <a:rPr lang="da-DK" sz="1200" b="1" kern="1200" dirty="0" smtClean="0">
                <a:solidFill>
                  <a:schemeClr val="tx1"/>
                </a:solidFill>
                <a:effectLst/>
                <a:latin typeface="+mn-lt"/>
                <a:ea typeface="+mn-ea"/>
                <a:cs typeface="+mn-cs"/>
              </a:rPr>
              <a:t>uansvarlige</a:t>
            </a:r>
            <a:r>
              <a:rPr lang="da-DK" sz="1200" kern="1200" dirty="0" smtClean="0">
                <a:solidFill>
                  <a:schemeClr val="tx1"/>
                </a:solidFill>
                <a:effectLst/>
                <a:latin typeface="+mn-lt"/>
                <a:ea typeface="+mn-ea"/>
                <a:cs typeface="+mn-cs"/>
              </a:rPr>
              <a:t>? Så bliver det pludselig nemmere at se, hvad vi så gerne vil!</a:t>
            </a:r>
          </a:p>
          <a:p>
            <a:endParaRPr lang="da-DK" dirty="0" smtClean="0"/>
          </a:p>
          <a:p>
            <a:r>
              <a:rPr lang="da-DK" sz="1200" kern="1200" dirty="0" smtClean="0">
                <a:solidFill>
                  <a:schemeClr val="tx1"/>
                </a:solidFill>
                <a:effectLst/>
                <a:latin typeface="+mn-lt"/>
                <a:ea typeface="+mn-ea"/>
                <a:cs typeface="+mn-cs"/>
              </a:rPr>
              <a:t>Det modsatte scenarie er en metode, man kan bruge i mange sammenhænge. også fx når man skal planlægge en implementering af ny teknologi. </a:t>
            </a:r>
          </a:p>
          <a:p>
            <a:r>
              <a:rPr lang="da-DK" sz="1200" kern="1200" dirty="0" smtClean="0">
                <a:solidFill>
                  <a:schemeClr val="tx1"/>
                </a:solidFill>
                <a:effectLst/>
                <a:latin typeface="+mn-lt"/>
                <a:ea typeface="+mn-ea"/>
                <a:cs typeface="+mn-cs"/>
              </a:rPr>
              <a:t>Prøv at stoppe op og spørg jer selv: Hvordan laver vi en proces, der med garanti vil skabe modstand fra personale og borgere – og som garanteret vil være elendig og et enormt spild af tid. Med jeres erfaringer kan I nok ret hurtigt komme på nogle ting man i hvert fald IKKE skal gøre. Lad være med at sige noget til medarbejderne før teknologien er leveret og klar til brug. Antag at teknologien giver en besparelse – og så tag de penge ud af budgettet på forhånd! Lad være med at forklare medarbejdere og borgere, hvad man forventer at opnå ved at bruge teknologien. I kan selv fortsætte listen. Når I så skal udtænke den gode måde at gøre det på, så er det modsatte af det, I har på jeres liste et godt udgangspunkt. </a:t>
            </a:r>
          </a:p>
          <a:p>
            <a:endParaRPr lang="da-DK" dirty="0"/>
          </a:p>
        </p:txBody>
      </p:sp>
      <p:sp>
        <p:nvSpPr>
          <p:cNvPr id="4" name="Pladsholder til slidenummer 3"/>
          <p:cNvSpPr>
            <a:spLocks noGrp="1"/>
          </p:cNvSpPr>
          <p:nvPr>
            <p:ph type="sldNum" sz="quarter" idx="10"/>
          </p:nvPr>
        </p:nvSpPr>
        <p:spPr/>
        <p:txBody>
          <a:bodyPr/>
          <a:lstStyle/>
          <a:p>
            <a:fld id="{D6F43DC2-FA5B-4705-904B-A09769F13758}" type="slidenum">
              <a:rPr lang="da-DK" smtClean="0"/>
              <a:t>13</a:t>
            </a:fld>
            <a:endParaRPr lang="da-DK"/>
          </a:p>
        </p:txBody>
      </p:sp>
    </p:spTree>
    <p:extLst>
      <p:ext uri="{BB962C8B-B14F-4D97-AF65-F5344CB8AC3E}">
        <p14:creationId xmlns:p14="http://schemas.microsoft.com/office/powerpoint/2010/main" val="124793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En af de ting vi VED er vigtigt, når man arbejder med teknologi i praksis er MENING og meningskompetence. </a:t>
            </a:r>
          </a:p>
          <a:p>
            <a:r>
              <a:rPr lang="da-DK" sz="1200" kern="1200" dirty="0" smtClean="0">
                <a:solidFill>
                  <a:schemeClr val="tx1"/>
                </a:solidFill>
                <a:effectLst/>
                <a:latin typeface="+mn-lt"/>
                <a:ea typeface="+mn-ea"/>
                <a:cs typeface="+mn-cs"/>
              </a:rPr>
              <a:t>Hvis man skal bruge teknologien, skal den give mening både i forhold til egen faglighed og til borgeren.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Der kommer hele tiden nye teknologier til,</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og alle arbejdspladser påvirkes af den løbende</a:t>
            </a:r>
          </a:p>
          <a:p>
            <a:r>
              <a:rPr lang="da-DK" sz="1200" kern="1200" dirty="0" smtClean="0">
                <a:solidFill>
                  <a:schemeClr val="tx1"/>
                </a:solidFill>
                <a:effectLst/>
                <a:latin typeface="+mn-lt"/>
                <a:ea typeface="+mn-ea"/>
                <a:cs typeface="+mn-cs"/>
              </a:rPr>
              <a:t>udvikling af ny teknologi. Vi implementerer ikke hjælpemidler for at lave besparelser, men fordi vi tror på, at det kan noget.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Teknologi skal være et professionelt værktøj til at understøtte det job, der udføres.  Det kræver, at de professionsansatte bliver rustet med en generel teknologiforståelse - både på uddannelsen og i praksis. Teknologier udskiftes i dag så hurtigt, at skræddersyede kurser alt for hurtigt mister</a:t>
            </a:r>
            <a:r>
              <a:rPr lang="da-DK" sz="1200" kern="1200" baseline="0" dirty="0" smtClean="0">
                <a:solidFill>
                  <a:schemeClr val="tx1"/>
                </a:solidFill>
                <a:effectLst/>
                <a:latin typeface="+mn-lt"/>
                <a:ea typeface="+mn-ea"/>
                <a:cs typeface="+mn-cs"/>
              </a:rPr>
              <a:t> relevansen, fordi teknologien udvikles</a:t>
            </a:r>
            <a:r>
              <a:rPr lang="da-DK" sz="1200" kern="1200" dirty="0" smtClean="0">
                <a:solidFill>
                  <a:schemeClr val="tx1"/>
                </a:solidFill>
                <a:effectLst/>
                <a:latin typeface="+mn-lt"/>
                <a:ea typeface="+mn-ea"/>
                <a:cs typeface="+mn-cs"/>
              </a:rPr>
              <a:t>.  Det handler lidt om, hvordan man tænker at ramme et mål, der er i konstant bevægelse – det kan man ikke, hvis man ikke selv flytter sig.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Omkring </a:t>
            </a:r>
            <a:r>
              <a:rPr lang="da-DK" sz="1200" kern="1200" dirty="0" smtClean="0">
                <a:solidFill>
                  <a:schemeClr val="tx1"/>
                </a:solidFill>
                <a:effectLst/>
                <a:latin typeface="+mn-lt"/>
                <a:ea typeface="+mn-ea"/>
                <a:cs typeface="+mn-cs"/>
              </a:rPr>
              <a:t>arbejdsmiljø er der nogle krav omkring oplæring i teknologier – men vi skal måske tænke oplæring som noget andet end klassiske kurser. </a:t>
            </a:r>
            <a:r>
              <a:rPr lang="da-DK" sz="1200" kern="1200" dirty="0" smtClean="0">
                <a:solidFill>
                  <a:schemeClr val="tx1"/>
                </a:solidFill>
                <a:effectLst/>
                <a:latin typeface="+mn-lt"/>
                <a:ea typeface="+mn-ea"/>
                <a:cs typeface="+mn-cs"/>
              </a:rPr>
              <a:t>Her kan arbejdsmiljøorganisationen</a:t>
            </a:r>
            <a:r>
              <a:rPr lang="da-DK" sz="1200" kern="1200" baseline="0" dirty="0" smtClean="0">
                <a:solidFill>
                  <a:schemeClr val="tx1"/>
                </a:solidFill>
                <a:effectLst/>
                <a:latin typeface="+mn-lt"/>
                <a:ea typeface="+mn-ea"/>
                <a:cs typeface="+mn-cs"/>
              </a:rPr>
              <a:t> og forflytningsvejledere spille med.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Fra min vinkel er en del af oplæringen, at man har dialogerne omkring MENINGEN med teknologien – fordele og ulemper. Hvad den giver, og hvad man måske oplever at miste eller noget, der bliver ændret. Som Sofie i videoen.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Oplæring kan også være mere eller mindre formel – og det er nok især den uformelle oplæring – sidemandsoplæringen, der er den, I møder oftest. Den er bestemt ikke mindre værd end de klassiske kurser – snarere tværtimod! Men den skal også organiseres, så man sikrer tiden til det – så I og jeres kolleger ikke står som Sofie, for det er hverken I eller borgeren tjent med. </a:t>
            </a:r>
          </a:p>
          <a:p>
            <a:endParaRPr lang="da-DK" dirty="0"/>
          </a:p>
        </p:txBody>
      </p:sp>
      <p:sp>
        <p:nvSpPr>
          <p:cNvPr id="4" name="Pladsholder til slidenummer 3"/>
          <p:cNvSpPr>
            <a:spLocks noGrp="1"/>
          </p:cNvSpPr>
          <p:nvPr>
            <p:ph type="sldNum" sz="quarter" idx="10"/>
          </p:nvPr>
        </p:nvSpPr>
        <p:spPr/>
        <p:txBody>
          <a:bodyPr/>
          <a:lstStyle/>
          <a:p>
            <a:fld id="{D6F43DC2-FA5B-4705-904B-A09769F13758}" type="slidenum">
              <a:rPr lang="da-DK" smtClean="0"/>
              <a:t>14</a:t>
            </a:fld>
            <a:endParaRPr lang="da-DK"/>
          </a:p>
        </p:txBody>
      </p:sp>
    </p:spTree>
    <p:extLst>
      <p:ext uri="{BB962C8B-B14F-4D97-AF65-F5344CB8AC3E}">
        <p14:creationId xmlns:p14="http://schemas.microsoft.com/office/powerpoint/2010/main" val="2841099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Jeg møder nogle gange medarbejdere-  og ledere – i sundheds- og omsorg, der stiller spørgsmålstegn ved, om digitalisering og anvendelse af moderne teknologi er, eller skal være, en del af deres kernekompetencer. Og ja, det mener jeg bestemt det er. Ligesom loftlift, stålift, kørestole, rollatorer osv., er blevet en helt naturlig del af plejen og omsorgen, som jeg tror meget få ville undvære, så kommer nogle af de nye teknologier også til at være det. Og bemærk, at jeg siger </a:t>
            </a:r>
            <a:r>
              <a:rPr lang="da-DK" sz="1200" b="1" kern="1200" dirty="0" smtClean="0">
                <a:solidFill>
                  <a:schemeClr val="tx1"/>
                </a:solidFill>
                <a:effectLst/>
                <a:latin typeface="+mn-lt"/>
                <a:ea typeface="+mn-ea"/>
                <a:cs typeface="+mn-cs"/>
              </a:rPr>
              <a:t>nogle</a:t>
            </a:r>
            <a:r>
              <a:rPr lang="da-DK" sz="1200" kern="1200" dirty="0" smtClean="0">
                <a:solidFill>
                  <a:schemeClr val="tx1"/>
                </a:solidFill>
                <a:effectLst/>
                <a:latin typeface="+mn-lt"/>
                <a:ea typeface="+mn-ea"/>
                <a:cs typeface="+mn-cs"/>
              </a:rPr>
              <a:t>! For som jeg sagde, så har mennesket jo altid været nysgerrige – det er det, der gør at vi har redskaber, kan bygge og udvikle – og at vi er kommet videre fra stenalderen. Men det er jo ikke alt, der bliver opfundet, som også giver mening i praksis. Eller i hvert fald ikke lige nu – jeg skal nødigt prøve at spå om fremtiden. Bare fordi vi teoretisk kan, så er det ikke sikkert at vi skal.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Men teknologiforståelse og anvendelse ER en del af jeres fag – og som al anden faglighed, skal de kompetencer styrkes og vedligeholdes, så I er skarpe på, hvor, hvornår og i hvilke situationer teknologien er et springbræt for jeres kerneopgave – hvad enten det er omsorg eller behandling.</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Teknologi og faglighed ikke kan skilles ad. Over tid vil</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teknologier forandre hverdagen, så det er ikke nok at se på teknologi som noget, der bare skal fungere.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Ligegyldig hvilken teknologi man vælger, vil</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den føre til udvikling af professionen og faget.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Vi bliver derfor nødt til at snakke om udviklingen og de uforudsete effekter det kan have. Lad os ikke bare tale om teknologiens potentialer, men også om dens begrænsninger.</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Det kræver dialoger og afklaring af jeres handlerum: Hvor kan I sætte jeres viden og engagement i spil, så I giver teknologien kritisk medvind? Her har særligt </a:t>
            </a:r>
            <a:r>
              <a:rPr lang="da-DK" sz="1200" kern="1200" dirty="0" smtClean="0">
                <a:solidFill>
                  <a:schemeClr val="tx1"/>
                </a:solidFill>
                <a:effectLst/>
                <a:latin typeface="+mn-lt"/>
                <a:ea typeface="+mn-ea"/>
                <a:cs typeface="+mn-cs"/>
              </a:rPr>
              <a:t>forflytningsvejledere og arbejdsmiljøorganisationerne </a:t>
            </a:r>
            <a:r>
              <a:rPr lang="da-DK" sz="1200" kern="1200" dirty="0" smtClean="0">
                <a:solidFill>
                  <a:schemeClr val="tx1"/>
                </a:solidFill>
                <a:effectLst/>
                <a:latin typeface="+mn-lt"/>
                <a:ea typeface="+mn-ea"/>
                <a:cs typeface="+mn-cs"/>
              </a:rPr>
              <a:t>nogle erfaringer og kanaler, I kan anvende aktivt.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Sofie i filmen bringer sin sunde skepsis i spil. Det, jeg gerne vil have at I går herfra med er nogle ideer til, hvordan I derhjemme kan bruge Sofies og jeres egen sunde skepsis og eventuelt frustrationer til at byde ind i jeres egne organisationer, så teknologierne ikke blot bliver et benspænd, men et springbræt. Det kræver nysgerrighed, åbenhed og at turde stille og tale om de åbenlyse, de banale, de skæve, de svære og de oplagte spørgsmål.</a:t>
            </a:r>
          </a:p>
          <a:p>
            <a:r>
              <a:rPr lang="da-DK" sz="1200" kern="1200" dirty="0" smtClean="0">
                <a:solidFill>
                  <a:schemeClr val="tx1"/>
                </a:solidFill>
                <a:effectLst/>
                <a:latin typeface="+mn-lt"/>
                <a:ea typeface="+mn-ea"/>
                <a:cs typeface="+mn-cs"/>
              </a:rPr>
              <a:t> </a:t>
            </a:r>
            <a:endParaRPr lang="da-DK" dirty="0"/>
          </a:p>
        </p:txBody>
      </p:sp>
      <p:sp>
        <p:nvSpPr>
          <p:cNvPr id="4" name="Pladsholder til slidenummer 3"/>
          <p:cNvSpPr>
            <a:spLocks noGrp="1"/>
          </p:cNvSpPr>
          <p:nvPr>
            <p:ph type="sldNum" sz="quarter" idx="10"/>
          </p:nvPr>
        </p:nvSpPr>
        <p:spPr/>
        <p:txBody>
          <a:bodyPr/>
          <a:lstStyle/>
          <a:p>
            <a:fld id="{D6F43DC2-FA5B-4705-904B-A09769F13758}" type="slidenum">
              <a:rPr lang="da-DK" smtClean="0"/>
              <a:t>15</a:t>
            </a:fld>
            <a:endParaRPr lang="da-DK"/>
          </a:p>
        </p:txBody>
      </p:sp>
    </p:spTree>
    <p:extLst>
      <p:ext uri="{BB962C8B-B14F-4D97-AF65-F5344CB8AC3E}">
        <p14:creationId xmlns:p14="http://schemas.microsoft.com/office/powerpoint/2010/main" val="502614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Nu har vi været lidt rundt om teknologi og faglighed i praksis. Hvis vi skal opsummere, så synes jeg, at de tre vigtigste pointer at tage med herfra er:</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1) Teknologi er ikke noget i sig selv – men det bliver bogstaveligt talt til noget andet, når det kommer ud og bliver brugt i praksis. Derfor er det vigtigt at vi mærker efter på vores etiske kompas. Hvad føles rigtigt, hvad føles forkert – og hvorfor mon?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2) Teknologien ændrer sig så hurtigt, at klassiske kurser ofte ikke dur – oplæring kan være mange ting og skal måske tænkes anderledes</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3) Forståelse, meningsskabelse, kritisk sans og dialoger er vejen frem, hvis man vil implementere teknologi på en værdifuld og værdig måde i praksis. </a:t>
            </a:r>
          </a:p>
          <a:p>
            <a:endParaRPr lang="da-DK" dirty="0"/>
          </a:p>
        </p:txBody>
      </p:sp>
      <p:sp>
        <p:nvSpPr>
          <p:cNvPr id="4" name="Pladsholder til slidenummer 3"/>
          <p:cNvSpPr>
            <a:spLocks noGrp="1"/>
          </p:cNvSpPr>
          <p:nvPr>
            <p:ph type="sldNum" sz="quarter" idx="10"/>
          </p:nvPr>
        </p:nvSpPr>
        <p:spPr/>
        <p:txBody>
          <a:bodyPr/>
          <a:lstStyle/>
          <a:p>
            <a:fld id="{D6F43DC2-FA5B-4705-904B-A09769F13758}" type="slidenum">
              <a:rPr lang="da-DK" smtClean="0"/>
              <a:t>16</a:t>
            </a:fld>
            <a:endParaRPr lang="da-DK"/>
          </a:p>
        </p:txBody>
      </p:sp>
    </p:spTree>
    <p:extLst>
      <p:ext uri="{BB962C8B-B14F-4D97-AF65-F5344CB8AC3E}">
        <p14:creationId xmlns:p14="http://schemas.microsoft.com/office/powerpoint/2010/main" val="393615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Inden vi slutter for i dag, vil jeg gerne give jer </a:t>
            </a:r>
            <a:r>
              <a:rPr lang="da-DK" sz="1200" kern="1200" dirty="0" smtClean="0">
                <a:solidFill>
                  <a:schemeClr val="tx1"/>
                </a:solidFill>
                <a:effectLst/>
                <a:latin typeface="+mn-lt"/>
                <a:ea typeface="+mn-ea"/>
                <a:cs typeface="+mn-cs"/>
              </a:rPr>
              <a:t>et link til nogle </a:t>
            </a:r>
            <a:r>
              <a:rPr lang="da-DK" sz="1200" kern="1200" dirty="0" smtClean="0">
                <a:solidFill>
                  <a:schemeClr val="tx1"/>
                </a:solidFill>
                <a:effectLst/>
                <a:latin typeface="+mn-lt"/>
                <a:ea typeface="+mn-ea"/>
                <a:cs typeface="+mn-cs"/>
              </a:rPr>
              <a:t>ideer og materialer til, hvordan I kan arbejde videre med disse dialoger, der hvor I arbejder</a:t>
            </a:r>
            <a:r>
              <a:rPr lang="da-DK" sz="1200" kern="1200" dirty="0" smtClean="0">
                <a:solidFill>
                  <a:schemeClr val="tx1"/>
                </a:solidFill>
                <a:effectLst/>
                <a:latin typeface="+mn-lt"/>
                <a:ea typeface="+mn-ea"/>
                <a:cs typeface="+mn-cs"/>
              </a:rPr>
              <a:t>.</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På dette </a:t>
            </a:r>
            <a:r>
              <a:rPr lang="da-DK" sz="1200" kern="1200" dirty="0" smtClean="0">
                <a:solidFill>
                  <a:schemeClr val="tx1"/>
                </a:solidFill>
                <a:effectLst/>
                <a:latin typeface="+mn-lt"/>
                <a:ea typeface="+mn-ea"/>
                <a:cs typeface="+mn-cs"/>
              </a:rPr>
              <a:t>link kan I finde et online</a:t>
            </a:r>
            <a:r>
              <a:rPr lang="da-DK" sz="1200" kern="1200" baseline="0" dirty="0" smtClean="0">
                <a:solidFill>
                  <a:schemeClr val="tx1"/>
                </a:solidFill>
                <a:effectLst/>
                <a:latin typeface="+mn-lt"/>
                <a:ea typeface="+mn-ea"/>
                <a:cs typeface="+mn-cs"/>
              </a:rPr>
              <a:t> læringsforløb samt </a:t>
            </a:r>
            <a:r>
              <a:rPr lang="da-DK" sz="1200" kern="1200" dirty="0" smtClean="0">
                <a:solidFill>
                  <a:schemeClr val="tx1"/>
                </a:solidFill>
                <a:effectLst/>
                <a:latin typeface="+mn-lt"/>
                <a:ea typeface="+mn-ea"/>
                <a:cs typeface="+mn-cs"/>
              </a:rPr>
              <a:t>information og </a:t>
            </a:r>
            <a:r>
              <a:rPr lang="da-DK" sz="1200" kern="1200" dirty="0" smtClean="0">
                <a:solidFill>
                  <a:schemeClr val="tx1"/>
                </a:solidFill>
                <a:effectLst/>
                <a:latin typeface="+mn-lt"/>
                <a:ea typeface="+mn-ea"/>
                <a:cs typeface="+mn-cs"/>
              </a:rPr>
              <a:t>guides – herunder mødeguides </a:t>
            </a:r>
            <a:r>
              <a:rPr lang="da-DK" sz="1200" kern="1200" dirty="0" smtClean="0">
                <a:solidFill>
                  <a:schemeClr val="tx1"/>
                </a:solidFill>
                <a:effectLst/>
                <a:latin typeface="+mn-lt"/>
                <a:ea typeface="+mn-ea"/>
                <a:cs typeface="+mn-cs"/>
              </a:rPr>
              <a:t>og </a:t>
            </a:r>
            <a:r>
              <a:rPr lang="da-DK" sz="1200" kern="1200" dirty="0" smtClean="0">
                <a:solidFill>
                  <a:schemeClr val="tx1"/>
                </a:solidFill>
                <a:effectLst/>
                <a:latin typeface="+mn-lt"/>
                <a:ea typeface="+mn-ea"/>
                <a:cs typeface="+mn-cs"/>
              </a:rPr>
              <a:t>refleksionsspørgsmål. </a:t>
            </a:r>
            <a:r>
              <a:rPr lang="da-DK" sz="1200" kern="1200" dirty="0" smtClean="0">
                <a:solidFill>
                  <a:schemeClr val="tx1"/>
                </a:solidFill>
                <a:effectLst/>
                <a:latin typeface="+mn-lt"/>
                <a:ea typeface="+mn-ea"/>
                <a:cs typeface="+mn-cs"/>
              </a:rPr>
              <a:t>Materialet er udarbejdet som et del af et tværsektorielt projekt </a:t>
            </a:r>
            <a:r>
              <a:rPr lang="da-DK" sz="1200" kern="1200" dirty="0" smtClean="0">
                <a:solidFill>
                  <a:schemeClr val="tx1"/>
                </a:solidFill>
                <a:effectLst/>
                <a:latin typeface="+mn-lt"/>
                <a:ea typeface="+mn-ea"/>
                <a:cs typeface="+mn-cs"/>
              </a:rPr>
              <a:t>– projekt </a:t>
            </a:r>
            <a:r>
              <a:rPr lang="da-DK" sz="1200" kern="1200" dirty="0" err="1" smtClean="0">
                <a:solidFill>
                  <a:schemeClr val="tx1"/>
                </a:solidFill>
                <a:effectLst/>
                <a:latin typeface="+mn-lt"/>
                <a:ea typeface="+mn-ea"/>
                <a:cs typeface="+mn-cs"/>
              </a:rPr>
              <a:t>DigiS</a:t>
            </a:r>
            <a:r>
              <a:rPr lang="da-DK" sz="1200" kern="1200" dirty="0" smtClean="0">
                <a:solidFill>
                  <a:schemeClr val="tx1"/>
                </a:solidFill>
                <a:effectLst/>
                <a:latin typeface="+mn-lt"/>
                <a:ea typeface="+mn-ea"/>
                <a:cs typeface="+mn-cs"/>
              </a:rPr>
              <a:t> - omkring </a:t>
            </a:r>
            <a:r>
              <a:rPr lang="da-DK" sz="1200" kern="1200" dirty="0" smtClean="0">
                <a:solidFill>
                  <a:schemeClr val="tx1"/>
                </a:solidFill>
                <a:effectLst/>
                <a:latin typeface="+mn-lt"/>
                <a:ea typeface="+mn-ea"/>
                <a:cs typeface="+mn-cs"/>
              </a:rPr>
              <a:t>kompetenceudvikling af medarbejdere på tværs af sektorerne i sundhed og </a:t>
            </a:r>
            <a:r>
              <a:rPr lang="da-DK" sz="1200" kern="1200" dirty="0" smtClean="0">
                <a:solidFill>
                  <a:schemeClr val="tx1"/>
                </a:solidFill>
                <a:effectLst/>
                <a:latin typeface="+mn-lt"/>
                <a:ea typeface="+mn-ea"/>
                <a:cs typeface="+mn-cs"/>
              </a:rPr>
              <a:t>omsorg i Region Midtjylland. </a:t>
            </a:r>
            <a:r>
              <a:rPr lang="da-DK" sz="1200" kern="1200" dirty="0" smtClean="0">
                <a:solidFill>
                  <a:schemeClr val="tx1"/>
                </a:solidFill>
                <a:effectLst/>
                <a:latin typeface="+mn-lt"/>
                <a:ea typeface="+mn-ea"/>
                <a:cs typeface="+mn-cs"/>
              </a:rPr>
              <a:t>Projektet var delvist finansieret af Sundheds- og Ældreministeriet og alle materialerne og produkterne er frit tilgængelige. </a:t>
            </a:r>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Mine</a:t>
            </a:r>
            <a:r>
              <a:rPr lang="da-DK" sz="1200" kern="1200" baseline="0" dirty="0" smtClean="0">
                <a:solidFill>
                  <a:schemeClr val="tx1"/>
                </a:solidFill>
                <a:effectLst/>
                <a:latin typeface="+mn-lt"/>
                <a:ea typeface="+mn-ea"/>
                <a:cs typeface="+mn-cs"/>
              </a:rPr>
              <a:t> skønne kolleger har samlet nogle af de elementer fra projektet, som vi mente ville være relevante i forhold til det, vi har talt om her </a:t>
            </a:r>
            <a:r>
              <a:rPr lang="da-DK" sz="1200" kern="1200" baseline="0" dirty="0" err="1" smtClean="0">
                <a:solidFill>
                  <a:schemeClr val="tx1"/>
                </a:solidFill>
                <a:effectLst/>
                <a:latin typeface="+mn-lt"/>
                <a:ea typeface="+mn-ea"/>
                <a:cs typeface="+mn-cs"/>
              </a:rPr>
              <a:t>idag</a:t>
            </a:r>
            <a:r>
              <a:rPr lang="da-DK" sz="1200" kern="1200" baseline="0" dirty="0" smtClean="0">
                <a:solidFill>
                  <a:schemeClr val="tx1"/>
                </a:solidFill>
                <a:effectLst/>
                <a:latin typeface="+mn-lt"/>
                <a:ea typeface="+mn-ea"/>
                <a:cs typeface="+mn-cs"/>
              </a:rPr>
              <a:t>. </a:t>
            </a:r>
          </a:p>
          <a:p>
            <a:r>
              <a:rPr lang="da-DK" sz="1200" kern="1200" smtClean="0">
                <a:solidFill>
                  <a:schemeClr val="tx1"/>
                </a:solidFill>
                <a:effectLst/>
                <a:latin typeface="+mn-lt"/>
                <a:ea typeface="+mn-ea"/>
                <a:cs typeface="+mn-cs"/>
              </a:rPr>
              <a:t>Så </a:t>
            </a:r>
            <a:r>
              <a:rPr lang="da-DK" sz="1200" kern="1200" dirty="0" smtClean="0">
                <a:solidFill>
                  <a:schemeClr val="tx1"/>
                </a:solidFill>
                <a:effectLst/>
                <a:latin typeface="+mn-lt"/>
                <a:ea typeface="+mn-ea"/>
                <a:cs typeface="+mn-cs"/>
              </a:rPr>
              <a:t>tag et kig derind og dyk ned i, hvordan I – med lige præcis de udfordringer og potentialer I har, kan arbejde med teknologi i praksis – fra benspænd til springbræt. </a:t>
            </a:r>
          </a:p>
          <a:p>
            <a:r>
              <a:rPr lang="da-DK" sz="1200" kern="1200" dirty="0" smtClean="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10"/>
          </p:nvPr>
        </p:nvSpPr>
        <p:spPr/>
        <p:txBody>
          <a:bodyPr/>
          <a:lstStyle/>
          <a:p>
            <a:fld id="{D6F43DC2-FA5B-4705-904B-A09769F13758}" type="slidenum">
              <a:rPr lang="da-DK" smtClean="0"/>
              <a:t>17</a:t>
            </a:fld>
            <a:endParaRPr lang="da-DK"/>
          </a:p>
        </p:txBody>
      </p:sp>
    </p:spTree>
    <p:extLst>
      <p:ext uri="{BB962C8B-B14F-4D97-AF65-F5344CB8AC3E}">
        <p14:creationId xmlns:p14="http://schemas.microsoft.com/office/powerpoint/2010/main" val="355538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Mens i skriver, vil jeg gerne tale lidt om, hvad teknologi egentlig er. (Imens de skriver, vises tegninger fra </a:t>
            </a:r>
            <a:r>
              <a:rPr lang="da-DK" sz="1200" kern="1200" dirty="0" err="1" smtClean="0">
                <a:solidFill>
                  <a:schemeClr val="tx1"/>
                </a:solidFill>
                <a:effectLst/>
                <a:latin typeface="+mn-lt"/>
                <a:ea typeface="+mn-ea"/>
                <a:cs typeface="+mn-cs"/>
              </a:rPr>
              <a:t>digiS</a:t>
            </a:r>
            <a:r>
              <a:rPr lang="da-DK" sz="1200" kern="1200" dirty="0" smtClean="0">
                <a:solidFill>
                  <a:schemeClr val="tx1"/>
                </a:solidFill>
                <a:effectLst/>
                <a:latin typeface="+mn-lt"/>
                <a:ea typeface="+mn-ea"/>
                <a:cs typeface="+mn-cs"/>
              </a:rPr>
              <a:t> og andre </a:t>
            </a:r>
            <a:r>
              <a:rPr lang="da-DK" sz="1200" kern="1200" dirty="0" err="1" smtClean="0">
                <a:solidFill>
                  <a:schemeClr val="tx1"/>
                </a:solidFill>
                <a:effectLst/>
                <a:latin typeface="+mn-lt"/>
                <a:ea typeface="+mn-ea"/>
                <a:cs typeface="+mn-cs"/>
              </a:rPr>
              <a:t>relaterbare</a:t>
            </a:r>
            <a:r>
              <a:rPr lang="da-DK" sz="1200" kern="1200" dirty="0" smtClean="0">
                <a:solidFill>
                  <a:schemeClr val="tx1"/>
                </a:solidFill>
                <a:effectLst/>
                <a:latin typeface="+mn-lt"/>
                <a:ea typeface="+mn-ea"/>
                <a:cs typeface="+mn-cs"/>
              </a:rPr>
              <a:t> teknologier)</a:t>
            </a:r>
          </a:p>
          <a:p>
            <a:r>
              <a:rPr lang="da-DK" sz="1200" kern="1200" dirty="0" smtClean="0">
                <a:solidFill>
                  <a:schemeClr val="tx1"/>
                </a:solidFill>
                <a:effectLst/>
                <a:latin typeface="+mn-lt"/>
                <a:ea typeface="+mn-ea"/>
                <a:cs typeface="+mn-cs"/>
              </a:rPr>
              <a:t> </a:t>
            </a:r>
          </a:p>
          <a:p>
            <a:r>
              <a:rPr lang="da-DK" sz="1200" b="0" i="0" kern="1200" dirty="0" smtClean="0">
                <a:solidFill>
                  <a:schemeClr val="tx1"/>
                </a:solidFill>
                <a:effectLst/>
                <a:latin typeface="+mn-lt"/>
                <a:ea typeface="+mn-ea"/>
                <a:cs typeface="+mn-cs"/>
              </a:rPr>
              <a:t>Slår man op i en ordbog, ser man at ordet teknologi kommer af græsk </a:t>
            </a:r>
            <a:r>
              <a:rPr lang="da-DK" sz="1200" b="0" i="0" kern="1200" dirty="0" err="1" smtClean="0">
                <a:solidFill>
                  <a:schemeClr val="tx1"/>
                </a:solidFill>
                <a:effectLst/>
                <a:latin typeface="+mn-lt"/>
                <a:ea typeface="+mn-ea"/>
                <a:cs typeface="+mn-cs"/>
              </a:rPr>
              <a:t>tékhne</a:t>
            </a:r>
            <a:r>
              <a:rPr lang="da-DK" sz="1200" b="0" i="0" kern="1200" dirty="0" smtClean="0">
                <a:solidFill>
                  <a:schemeClr val="tx1"/>
                </a:solidFill>
                <a:effectLst/>
                <a:latin typeface="+mn-lt"/>
                <a:ea typeface="+mn-ea"/>
                <a:cs typeface="+mn-cs"/>
              </a:rPr>
              <a:t>, der betyder håndværk og kunst; samt </a:t>
            </a:r>
            <a:r>
              <a:rPr lang="da-DK" sz="1200" b="0" i="0" kern="1200" dirty="0" err="1" smtClean="0">
                <a:solidFill>
                  <a:schemeClr val="tx1"/>
                </a:solidFill>
                <a:effectLst/>
                <a:latin typeface="+mn-lt"/>
                <a:ea typeface="+mn-ea"/>
                <a:cs typeface="+mn-cs"/>
              </a:rPr>
              <a:t>lógos</a:t>
            </a:r>
            <a:r>
              <a:rPr lang="da-DK" sz="1200" b="0" i="0" kern="1200" dirty="0" smtClean="0">
                <a:solidFill>
                  <a:schemeClr val="tx1"/>
                </a:solidFill>
                <a:effectLst/>
                <a:latin typeface="+mn-lt"/>
                <a:ea typeface="+mn-ea"/>
                <a:cs typeface="+mn-cs"/>
              </a:rPr>
              <a:t>, der betyder ord, tanke, fornuft. Ordet</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teknologi betyder altså "læren om håndværk og kunst" Men det er jo ikke lige den betydning, vi bruger, når vi taler om teknologi – fx ny teknologi, eller Informationsteknologi. Her betyder teknologi nye maskiner eller ting, og måske også den måde de nye ting bliver anvendt på.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Teknologi i sundheds og omsorgssektoren</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er i første omgang primært brugt til at løse udfordringer omkring fysisk arbejdsmiljø – fx lift, rullelagen, der har afhjulpet mange tunge løft.</a:t>
            </a:r>
            <a:r>
              <a:rPr lang="da-DK" sz="1200" kern="1200" baseline="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Teknologien</a:t>
            </a:r>
            <a:r>
              <a:rPr lang="da-DK" sz="1200" kern="1200" baseline="0" dirty="0" smtClean="0">
                <a:solidFill>
                  <a:schemeClr val="tx1"/>
                </a:solidFill>
                <a:effectLst/>
                <a:latin typeface="+mn-lt"/>
                <a:ea typeface="+mn-ea"/>
                <a:cs typeface="+mn-cs"/>
              </a:rPr>
              <a:t> har</a:t>
            </a:r>
            <a:r>
              <a:rPr lang="da-DK" sz="1200" kern="1200" dirty="0" smtClean="0">
                <a:solidFill>
                  <a:schemeClr val="tx1"/>
                </a:solidFill>
                <a:effectLst/>
                <a:latin typeface="+mn-lt"/>
                <a:ea typeface="+mn-ea"/>
                <a:cs typeface="+mn-cs"/>
              </a:rPr>
              <a:t> historisk set primært været mekanisk – tidligere uden el, og senest en øget del med el. Nogle få er digitale – her ser vi mest på smart-plejeboliger, med sensorer i gulvet osv. Men egentlig er et digitalt blodtryksapparat jo også digital</a:t>
            </a:r>
            <a:r>
              <a:rPr lang="da-DK" sz="1200" kern="1200" baseline="0" dirty="0" smtClean="0">
                <a:solidFill>
                  <a:schemeClr val="tx1"/>
                </a:solidFill>
                <a:effectLst/>
                <a:latin typeface="+mn-lt"/>
                <a:ea typeface="+mn-ea"/>
                <a:cs typeface="+mn-cs"/>
              </a:rPr>
              <a:t> teknologi. </a:t>
            </a:r>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Teddy</a:t>
            </a:r>
            <a:r>
              <a:rPr lang="da-DK" sz="1200" kern="1200" baseline="0" dirty="0" smtClean="0">
                <a:solidFill>
                  <a:schemeClr val="tx1"/>
                </a:solidFill>
                <a:effectLst/>
                <a:latin typeface="+mn-lt"/>
                <a:ea typeface="+mn-ea"/>
                <a:cs typeface="+mn-cs"/>
              </a:rPr>
              <a:t> byder ind med svar på chatten og vi taler kort om det</a:t>
            </a:r>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D6F43DC2-FA5B-4705-904B-A09769F13758}" type="slidenum">
              <a:rPr lang="da-DK" smtClean="0"/>
              <a:t>2</a:t>
            </a:fld>
            <a:endParaRPr lang="da-DK"/>
          </a:p>
        </p:txBody>
      </p:sp>
    </p:spTree>
    <p:extLst>
      <p:ext uri="{BB962C8B-B14F-4D97-AF65-F5344CB8AC3E}">
        <p14:creationId xmlns:p14="http://schemas.microsoft.com/office/powerpoint/2010/main" val="343244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Vi har altid i menneskets historie arbejdet med teknologi og været benovede over muligheder. Der er ikke noget grundlæggende nyt i teknologi - men det går hurtigere nu - og man har nye begreber for det (</a:t>
            </a:r>
            <a:r>
              <a:rPr lang="da-DK" sz="1200" kern="1200" dirty="0" err="1" smtClean="0">
                <a:solidFill>
                  <a:schemeClr val="tx1"/>
                </a:solidFill>
                <a:effectLst/>
                <a:latin typeface="+mn-lt"/>
                <a:ea typeface="+mn-ea"/>
                <a:cs typeface="+mn-cs"/>
              </a:rPr>
              <a:t>sundhedstek</a:t>
            </a:r>
            <a:r>
              <a:rPr lang="da-DK" sz="1200" kern="1200" dirty="0" smtClean="0">
                <a:solidFill>
                  <a:schemeClr val="tx1"/>
                </a:solidFill>
                <a:effectLst/>
                <a:latin typeface="+mn-lt"/>
                <a:ea typeface="+mn-ea"/>
                <a:cs typeface="+mn-cs"/>
              </a:rPr>
              <a:t>, </a:t>
            </a:r>
            <a:r>
              <a:rPr lang="da-DK" sz="1200" kern="1200" dirty="0" err="1" smtClean="0">
                <a:solidFill>
                  <a:schemeClr val="tx1"/>
                </a:solidFill>
                <a:effectLst/>
                <a:latin typeface="+mn-lt"/>
                <a:ea typeface="+mn-ea"/>
                <a:cs typeface="+mn-cs"/>
              </a:rPr>
              <a:t>velfærdstek</a:t>
            </a:r>
            <a:r>
              <a:rPr lang="da-DK" sz="1200" kern="1200" dirty="0" smtClean="0">
                <a:solidFill>
                  <a:schemeClr val="tx1"/>
                </a:solidFill>
                <a:effectLst/>
                <a:latin typeface="+mn-lt"/>
                <a:ea typeface="+mn-ea"/>
                <a:cs typeface="+mn-cs"/>
              </a:rPr>
              <a:t> mm.)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Teknologien udvikler sig så hurtigt og markant, at det ikke kun er værktøjer til at understøtte det fysisk arbejdsmiljø – nu ser vi robotter til demensramte, intelligente senge, der kan forebygge tryksår, skylle-tørretoiletter og vaskestole med nye muligheder. Vi ser virtuelle tryghedsbesøg og telemedicin – og operationsrobotter.</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Disse har naturligvis også </a:t>
            </a:r>
            <a:r>
              <a:rPr lang="da-DK" sz="1200" kern="1200" dirty="0" err="1" smtClean="0">
                <a:solidFill>
                  <a:schemeClr val="tx1"/>
                </a:solidFill>
                <a:effectLst/>
                <a:latin typeface="+mn-lt"/>
                <a:ea typeface="+mn-ea"/>
                <a:cs typeface="+mn-cs"/>
              </a:rPr>
              <a:t>indvirken</a:t>
            </a:r>
            <a:r>
              <a:rPr lang="da-DK" sz="1200" kern="1200" dirty="0" smtClean="0">
                <a:solidFill>
                  <a:schemeClr val="tx1"/>
                </a:solidFill>
                <a:effectLst/>
                <a:latin typeface="+mn-lt"/>
                <a:ea typeface="+mn-ea"/>
                <a:cs typeface="+mn-cs"/>
              </a:rPr>
              <a:t> på det fysiske arbejdsmiljø, men i høj grad også på, HVORDAN vi arbejder og på, hvad vi overhovedet skal lave</a:t>
            </a:r>
          </a:p>
          <a:p>
            <a:endParaRPr lang="da-DK" dirty="0" smtClean="0"/>
          </a:p>
          <a:p>
            <a:r>
              <a:rPr lang="da-DK" sz="1200" kern="1200" dirty="0" smtClean="0">
                <a:solidFill>
                  <a:schemeClr val="tx1"/>
                </a:solidFill>
                <a:effectLst/>
                <a:latin typeface="+mn-lt"/>
                <a:ea typeface="+mn-ea"/>
                <a:cs typeface="+mn-cs"/>
              </a:rPr>
              <a:t>Når din arbejdsplads i sundhedssektoren tager nye teknologier i brug, kan initiativet komme fra flere sider.  Det kan fx være den nationale beslutning om </a:t>
            </a:r>
            <a:r>
              <a:rPr lang="da-DK" sz="1200" kern="1200" dirty="0" err="1" smtClean="0">
                <a:solidFill>
                  <a:schemeClr val="tx1"/>
                </a:solidFill>
                <a:effectLst/>
                <a:latin typeface="+mn-lt"/>
                <a:ea typeface="+mn-ea"/>
                <a:cs typeface="+mn-cs"/>
              </a:rPr>
              <a:t>TeleKOL</a:t>
            </a:r>
            <a:r>
              <a:rPr lang="da-DK" sz="1200" kern="1200" dirty="0" smtClean="0">
                <a:solidFill>
                  <a:schemeClr val="tx1"/>
                </a:solidFill>
                <a:effectLst/>
                <a:latin typeface="+mn-lt"/>
                <a:ea typeface="+mn-ea"/>
                <a:cs typeface="+mn-cs"/>
              </a:rPr>
              <a:t> og Telesår - her har den enkelte arbejdsplads ikke indflydelse på, om de vil bruge teknologien. Det kan også være medarbejderne, som ser et behov for en ny teknologi, derfor tager initiativ til at overveje om opgaven kan løses smartere og bedre.</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Uanset hvorfra initiativet kommer, er det vigtigt at tage dialog på arbejdspladsen for at forstå formålet med teknologien, og hvordan den skal inddrages i hverdagen. </a:t>
            </a:r>
          </a:p>
          <a:p>
            <a:r>
              <a:rPr lang="da-DK" sz="1200" kern="1200" dirty="0" smtClean="0">
                <a:solidFill>
                  <a:schemeClr val="tx1"/>
                </a:solidFill>
                <a:effectLst/>
                <a:latin typeface="+mn-lt"/>
                <a:ea typeface="+mn-ea"/>
                <a:cs typeface="+mn-cs"/>
              </a:rPr>
              <a:t> </a:t>
            </a:r>
          </a:p>
          <a:p>
            <a:endParaRPr lang="da-DK" dirty="0" smtClean="0"/>
          </a:p>
        </p:txBody>
      </p:sp>
      <p:sp>
        <p:nvSpPr>
          <p:cNvPr id="4" name="Pladsholder til slidenummer 3"/>
          <p:cNvSpPr>
            <a:spLocks noGrp="1"/>
          </p:cNvSpPr>
          <p:nvPr>
            <p:ph type="sldNum" sz="quarter" idx="10"/>
          </p:nvPr>
        </p:nvSpPr>
        <p:spPr/>
        <p:txBody>
          <a:bodyPr/>
          <a:lstStyle/>
          <a:p>
            <a:fld id="{D6F43DC2-FA5B-4705-904B-A09769F13758}" type="slidenum">
              <a:rPr lang="da-DK" smtClean="0"/>
              <a:t>3</a:t>
            </a:fld>
            <a:endParaRPr lang="da-DK"/>
          </a:p>
        </p:txBody>
      </p:sp>
    </p:spTree>
    <p:extLst>
      <p:ext uri="{BB962C8B-B14F-4D97-AF65-F5344CB8AC3E}">
        <p14:creationId xmlns:p14="http://schemas.microsoft.com/office/powerpoint/2010/main" val="67963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 Men teknologi er ikke altid bare nemt at implementere. I projekt </a:t>
            </a:r>
            <a:r>
              <a:rPr lang="da-DK" sz="1200" kern="1200" dirty="0" err="1" smtClean="0">
                <a:solidFill>
                  <a:schemeClr val="tx1"/>
                </a:solidFill>
                <a:effectLst/>
                <a:latin typeface="+mn-lt"/>
                <a:ea typeface="+mn-ea"/>
                <a:cs typeface="+mn-cs"/>
              </a:rPr>
              <a:t>digiS</a:t>
            </a:r>
            <a:r>
              <a:rPr lang="da-DK" sz="1200" kern="1200" dirty="0" smtClean="0">
                <a:solidFill>
                  <a:schemeClr val="tx1"/>
                </a:solidFill>
                <a:effectLst/>
                <a:latin typeface="+mn-lt"/>
                <a:ea typeface="+mn-ea"/>
                <a:cs typeface="+mn-cs"/>
              </a:rPr>
              <a:t> (Kort præs) har de lavet en række dilemmavideoer, som kan bruges til at danne rammen for dialog omkring teknologi og digitalisering i praksis.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Kender du det, at du som frontmedarbejder skal stå på mål for teknologier, som du ikke selv har haft indflydelse på?</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Sådan en dilemmafilm skal vi se nu</a:t>
            </a:r>
          </a:p>
          <a:p>
            <a:endParaRPr lang="da-DK" dirty="0"/>
          </a:p>
        </p:txBody>
      </p:sp>
      <p:sp>
        <p:nvSpPr>
          <p:cNvPr id="4" name="Pladsholder til slidenummer 3"/>
          <p:cNvSpPr>
            <a:spLocks noGrp="1"/>
          </p:cNvSpPr>
          <p:nvPr>
            <p:ph type="sldNum" sz="quarter" idx="10"/>
          </p:nvPr>
        </p:nvSpPr>
        <p:spPr/>
        <p:txBody>
          <a:bodyPr/>
          <a:lstStyle/>
          <a:p>
            <a:fld id="{D6F43DC2-FA5B-4705-904B-A09769F13758}" type="slidenum">
              <a:rPr lang="da-DK" smtClean="0"/>
              <a:t>4</a:t>
            </a:fld>
            <a:endParaRPr lang="da-DK"/>
          </a:p>
        </p:txBody>
      </p:sp>
    </p:spTree>
    <p:extLst>
      <p:ext uri="{BB962C8B-B14F-4D97-AF65-F5344CB8AC3E}">
        <p14:creationId xmlns:p14="http://schemas.microsoft.com/office/powerpoint/2010/main" val="310605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I videoen møder vi Sofie. Måske I ikke selv har stået i præcis denne situation, men mon ikke I har prøvet eller har kendskab til noget lignende. </a:t>
            </a:r>
          </a:p>
          <a:p>
            <a:r>
              <a:rPr lang="da-DK" sz="1200" kern="1200" dirty="0" smtClean="0">
                <a:solidFill>
                  <a:schemeClr val="tx1"/>
                </a:solidFill>
                <a:effectLst/>
                <a:latin typeface="+mn-lt"/>
                <a:ea typeface="+mn-ea"/>
                <a:cs typeface="+mn-cs"/>
              </a:rPr>
              <a:t>Sofies frustrationer er udtryk for nogle ønsker. Noget, hun ikke oplever imødekommet. Noget, der ikke er forløst måske?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Jeg synes det er interessant, hvordan man bruge dette konstruktivt – for hvis ikke man har en holdning, så bliver man ikke frustreret. Så for mig handler det om, hvordan man bruger både frustrationer og medvind til at give kritisk medløb til implementering af teknologi. Med det mener jeg, hvordan man kan gå ind i en udviklende dialog - og hvordan kan man arbejde med tilpasninger i stedet for afvisning.</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Jeg vil gerne spørge jer om noget – som I kan svare på </a:t>
            </a:r>
            <a:r>
              <a:rPr lang="da-DK" sz="1200" kern="1200" dirty="0" err="1" smtClean="0">
                <a:solidFill>
                  <a:schemeClr val="tx1"/>
                </a:solidFill>
                <a:effectLst/>
                <a:latin typeface="+mn-lt"/>
                <a:ea typeface="+mn-ea"/>
                <a:cs typeface="+mn-cs"/>
              </a:rPr>
              <a:t>på</a:t>
            </a:r>
            <a:r>
              <a:rPr lang="da-DK" sz="1200" kern="1200" dirty="0" smtClean="0">
                <a:solidFill>
                  <a:schemeClr val="tx1"/>
                </a:solidFill>
                <a:effectLst/>
                <a:latin typeface="+mn-lt"/>
                <a:ea typeface="+mn-ea"/>
                <a:cs typeface="+mn-cs"/>
              </a:rPr>
              <a:t> skærmen.</a:t>
            </a:r>
          </a:p>
          <a:p>
            <a:r>
              <a:rPr lang="da-DK" sz="1200" kern="1200" dirty="0" smtClean="0">
                <a:solidFill>
                  <a:schemeClr val="tx1"/>
                </a:solidFill>
                <a:effectLst/>
                <a:latin typeface="+mn-lt"/>
                <a:ea typeface="+mn-ea"/>
                <a:cs typeface="+mn-cs"/>
              </a:rPr>
              <a:t>Når nu der købes eller vælges ny teknologi på jeres arbejdsplads, hvordan bliver </a:t>
            </a:r>
            <a:r>
              <a:rPr lang="da-DK" sz="1200" kern="1200" dirty="0" smtClean="0">
                <a:solidFill>
                  <a:schemeClr val="tx1"/>
                </a:solidFill>
                <a:effectLst/>
                <a:latin typeface="+mn-lt"/>
                <a:ea typeface="+mn-ea"/>
                <a:cs typeface="+mn-cs"/>
              </a:rPr>
              <a:t>I </a:t>
            </a:r>
            <a:r>
              <a:rPr lang="da-DK" sz="1200" kern="1200" dirty="0" smtClean="0">
                <a:solidFill>
                  <a:schemeClr val="tx1"/>
                </a:solidFill>
                <a:effectLst/>
                <a:latin typeface="+mn-lt"/>
                <a:ea typeface="+mn-ea"/>
                <a:cs typeface="+mn-cs"/>
              </a:rPr>
              <a:t>som </a:t>
            </a:r>
            <a:r>
              <a:rPr lang="da-DK" sz="1200" kern="1200" dirty="0" smtClean="0">
                <a:solidFill>
                  <a:schemeClr val="tx1"/>
                </a:solidFill>
                <a:effectLst/>
                <a:latin typeface="+mn-lt"/>
                <a:ea typeface="+mn-ea"/>
                <a:cs typeface="+mn-cs"/>
              </a:rPr>
              <a:t>medarbejdere </a:t>
            </a:r>
            <a:r>
              <a:rPr lang="da-DK" sz="1200" kern="1200" dirty="0" smtClean="0">
                <a:solidFill>
                  <a:schemeClr val="tx1"/>
                </a:solidFill>
                <a:effectLst/>
                <a:latin typeface="+mn-lt"/>
                <a:ea typeface="+mn-ea"/>
                <a:cs typeface="+mn-cs"/>
              </a:rPr>
              <a:t>så involveret i processen? </a:t>
            </a:r>
          </a:p>
          <a:p>
            <a:r>
              <a:rPr lang="da-DK" sz="1200" kern="1200" dirty="0" smtClean="0">
                <a:solidFill>
                  <a:schemeClr val="tx1"/>
                </a:solidFill>
                <a:effectLst/>
                <a:latin typeface="+mn-lt"/>
                <a:ea typeface="+mn-ea"/>
                <a:cs typeface="+mn-cs"/>
              </a:rPr>
              <a:t>Som </a:t>
            </a:r>
            <a:r>
              <a:rPr lang="da-DK" sz="1200" kern="1200" dirty="0" smtClean="0">
                <a:solidFill>
                  <a:schemeClr val="tx1"/>
                </a:solidFill>
                <a:effectLst/>
                <a:latin typeface="+mn-lt"/>
                <a:ea typeface="+mn-ea"/>
                <a:cs typeface="+mn-cs"/>
              </a:rPr>
              <a:t>medarbejdere </a:t>
            </a:r>
            <a:r>
              <a:rPr lang="da-DK" sz="1200" kern="1200" dirty="0" smtClean="0">
                <a:solidFill>
                  <a:schemeClr val="tx1"/>
                </a:solidFill>
                <a:effectLst/>
                <a:latin typeface="+mn-lt"/>
                <a:ea typeface="+mn-ea"/>
                <a:cs typeface="+mn-cs"/>
              </a:rPr>
              <a:t>bliver </a:t>
            </a:r>
            <a:r>
              <a:rPr lang="da-DK" sz="1200" kern="1200" dirty="0" smtClean="0">
                <a:solidFill>
                  <a:schemeClr val="tx1"/>
                </a:solidFill>
                <a:effectLst/>
                <a:latin typeface="+mn-lt"/>
                <a:ea typeface="+mn-ea"/>
                <a:cs typeface="+mn-cs"/>
              </a:rPr>
              <a:t>vi:</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1) slet ikke involveret før det står klar til brug</a:t>
            </a:r>
          </a:p>
          <a:p>
            <a:r>
              <a:rPr lang="da-DK" sz="1200" kern="1200" dirty="0" smtClean="0">
                <a:solidFill>
                  <a:schemeClr val="tx1"/>
                </a:solidFill>
                <a:effectLst/>
                <a:latin typeface="+mn-lt"/>
                <a:ea typeface="+mn-ea"/>
                <a:cs typeface="+mn-cs"/>
              </a:rPr>
              <a:t>2) bedt om </a:t>
            </a:r>
            <a:r>
              <a:rPr lang="da-DK" sz="1200" kern="1200" dirty="0" smtClean="0">
                <a:solidFill>
                  <a:schemeClr val="tx1"/>
                </a:solidFill>
                <a:effectLst/>
                <a:latin typeface="+mn-lt"/>
                <a:ea typeface="+mn-ea"/>
                <a:cs typeface="+mn-cs"/>
              </a:rPr>
              <a:t>vores </a:t>
            </a:r>
            <a:r>
              <a:rPr lang="da-DK" sz="1200" kern="1200" dirty="0" smtClean="0">
                <a:solidFill>
                  <a:schemeClr val="tx1"/>
                </a:solidFill>
                <a:effectLst/>
                <a:latin typeface="+mn-lt"/>
                <a:ea typeface="+mn-ea"/>
                <a:cs typeface="+mn-cs"/>
              </a:rPr>
              <a:t>holdninger og tanker, men </a:t>
            </a:r>
            <a:r>
              <a:rPr lang="da-DK" sz="1200" kern="1200" dirty="0" smtClean="0">
                <a:solidFill>
                  <a:schemeClr val="tx1"/>
                </a:solidFill>
                <a:effectLst/>
                <a:latin typeface="+mn-lt"/>
                <a:ea typeface="+mn-ea"/>
                <a:cs typeface="+mn-cs"/>
              </a:rPr>
              <a:t>vi har </a:t>
            </a:r>
            <a:r>
              <a:rPr lang="da-DK" sz="1200" kern="1200" dirty="0" smtClean="0">
                <a:solidFill>
                  <a:schemeClr val="tx1"/>
                </a:solidFill>
                <a:effectLst/>
                <a:latin typeface="+mn-lt"/>
                <a:ea typeface="+mn-ea"/>
                <a:cs typeface="+mn-cs"/>
              </a:rPr>
              <a:t>ikke indflydelse på beslutningen</a:t>
            </a:r>
          </a:p>
          <a:p>
            <a:r>
              <a:rPr lang="da-DK" sz="1200" kern="1200" dirty="0" smtClean="0">
                <a:solidFill>
                  <a:schemeClr val="tx1"/>
                </a:solidFill>
                <a:effectLst/>
                <a:latin typeface="+mn-lt"/>
                <a:ea typeface="+mn-ea"/>
                <a:cs typeface="+mn-cs"/>
              </a:rPr>
              <a:t>3) involveret i pilotafprøvninger og vurderinger af teknologien inden det besluttes af andre</a:t>
            </a:r>
          </a:p>
          <a:p>
            <a:r>
              <a:rPr lang="da-DK" sz="1200" kern="1200" dirty="0" smtClean="0">
                <a:solidFill>
                  <a:schemeClr val="tx1"/>
                </a:solidFill>
                <a:effectLst/>
                <a:latin typeface="+mn-lt"/>
                <a:ea typeface="+mn-ea"/>
                <a:cs typeface="+mn-cs"/>
              </a:rPr>
              <a:t>4) involveret og har indflydelse på både processen og beslutningen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I må også gerne skrive i chatten. </a:t>
            </a:r>
          </a:p>
          <a:p>
            <a:endParaRPr lang="da-DK" dirty="0"/>
          </a:p>
        </p:txBody>
      </p:sp>
      <p:sp>
        <p:nvSpPr>
          <p:cNvPr id="4" name="Pladsholder til slidenummer 3"/>
          <p:cNvSpPr>
            <a:spLocks noGrp="1"/>
          </p:cNvSpPr>
          <p:nvPr>
            <p:ph type="sldNum" sz="quarter" idx="10"/>
          </p:nvPr>
        </p:nvSpPr>
        <p:spPr/>
        <p:txBody>
          <a:bodyPr/>
          <a:lstStyle/>
          <a:p>
            <a:fld id="{D6F43DC2-FA5B-4705-904B-A09769F13758}" type="slidenum">
              <a:rPr lang="da-DK" smtClean="0"/>
              <a:t>5</a:t>
            </a:fld>
            <a:endParaRPr lang="da-DK"/>
          </a:p>
        </p:txBody>
      </p:sp>
    </p:spTree>
    <p:extLst>
      <p:ext uri="{BB962C8B-B14F-4D97-AF65-F5344CB8AC3E}">
        <p14:creationId xmlns:p14="http://schemas.microsoft.com/office/powerpoint/2010/main" val="301527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Imens I svarer, vil jeg gerne dele</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nogle af de erfaringer, nogle af mine kolleger har samlet, da de undersøgte behov og ønsker omkring digitale kompetencer for medarbejdere på tværs af sektorer i sundhedsvæsnet.</a:t>
            </a:r>
          </a:p>
          <a:p>
            <a:endParaRPr lang="da-DK"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For mig fortæller dette citat, at der er forskellige perspektiver</a:t>
            </a:r>
            <a:r>
              <a:rPr lang="da-DK" baseline="0" dirty="0" smtClean="0"/>
              <a:t> omkring denne teknologi. Det slider mindre på kroppen – men det tager længere tid. Til gengæld kræves der nu kun 1 person, hvor det måske før krævede to. </a:t>
            </a:r>
            <a:endParaRPr lang="da-DK" dirty="0"/>
          </a:p>
        </p:txBody>
      </p:sp>
      <p:sp>
        <p:nvSpPr>
          <p:cNvPr id="4" name="Pladsholder til slidenummer 3"/>
          <p:cNvSpPr>
            <a:spLocks noGrp="1"/>
          </p:cNvSpPr>
          <p:nvPr>
            <p:ph type="sldNum" sz="quarter" idx="10"/>
          </p:nvPr>
        </p:nvSpPr>
        <p:spPr/>
        <p:txBody>
          <a:bodyPr/>
          <a:lstStyle/>
          <a:p>
            <a:fld id="{D6F43DC2-FA5B-4705-904B-A09769F13758}" type="slidenum">
              <a:rPr lang="da-DK" smtClean="0"/>
              <a:t>6</a:t>
            </a:fld>
            <a:endParaRPr lang="da-DK"/>
          </a:p>
        </p:txBody>
      </p:sp>
    </p:spTree>
    <p:extLst>
      <p:ext uri="{BB962C8B-B14F-4D97-AF65-F5344CB8AC3E}">
        <p14:creationId xmlns:p14="http://schemas.microsoft.com/office/powerpoint/2010/main" val="388019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Opsamling på </a:t>
            </a:r>
            <a:r>
              <a:rPr lang="da-DK" sz="1200" kern="1200" dirty="0" err="1" smtClean="0">
                <a:solidFill>
                  <a:schemeClr val="tx1"/>
                </a:solidFill>
                <a:effectLst/>
                <a:latin typeface="+mn-lt"/>
                <a:ea typeface="+mn-ea"/>
                <a:cs typeface="+mn-cs"/>
              </a:rPr>
              <a:t>poll</a:t>
            </a:r>
            <a:r>
              <a:rPr lang="da-DK" sz="1200" kern="1200" dirty="0" smtClean="0">
                <a:solidFill>
                  <a:schemeClr val="tx1"/>
                </a:solidFill>
                <a:effectLst/>
                <a:latin typeface="+mn-lt"/>
                <a:ea typeface="+mn-ea"/>
                <a:cs typeface="+mn-cs"/>
              </a:rPr>
              <a:t>:</a:t>
            </a:r>
          </a:p>
          <a:p>
            <a:r>
              <a:rPr lang="da-DK" sz="1200" kern="1200" dirty="0" smtClean="0">
                <a:solidFill>
                  <a:schemeClr val="tx1"/>
                </a:solidFill>
                <a:effectLst/>
                <a:latin typeface="+mn-lt"/>
                <a:ea typeface="+mn-ea"/>
                <a:cs typeface="+mn-cs"/>
              </a:rPr>
              <a:t>Hvordan fordeler det sig? Opleves der stor grad af involvering? Og hvordan er det med indflydelse på beslutninger?</a:t>
            </a:r>
          </a:p>
          <a:p>
            <a:r>
              <a:rPr lang="da-DK" sz="1200" kern="1200" dirty="0" smtClean="0">
                <a:solidFill>
                  <a:schemeClr val="tx1"/>
                </a:solidFill>
                <a:effectLst/>
                <a:latin typeface="+mn-lt"/>
                <a:ea typeface="+mn-ea"/>
                <a:cs typeface="+mn-cs"/>
              </a:rPr>
              <a:t>Er der nogle kommentarer i chatten? (</a:t>
            </a:r>
            <a:r>
              <a:rPr lang="da-DK" sz="1200" kern="1200" dirty="0" err="1" smtClean="0">
                <a:solidFill>
                  <a:schemeClr val="tx1"/>
                </a:solidFill>
                <a:effectLst/>
                <a:latin typeface="+mn-lt"/>
                <a:ea typeface="+mn-ea"/>
                <a:cs typeface="+mn-cs"/>
              </a:rPr>
              <a:t>evt</a:t>
            </a:r>
            <a:r>
              <a:rPr lang="da-DK" sz="1200" kern="1200" dirty="0" smtClean="0">
                <a:solidFill>
                  <a:schemeClr val="tx1"/>
                </a:solidFill>
                <a:effectLst/>
                <a:latin typeface="+mn-lt"/>
                <a:ea typeface="+mn-ea"/>
                <a:cs typeface="+mn-cs"/>
              </a:rPr>
              <a:t> nogle kommentarer)</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Når der købes eller vælges ny teknologi på jeres arbejdsplads, hvordan bliver </a:t>
            </a:r>
            <a:r>
              <a:rPr lang="da-DK" sz="1200" kern="1200" dirty="0" smtClean="0">
                <a:solidFill>
                  <a:schemeClr val="tx1"/>
                </a:solidFill>
                <a:effectLst/>
                <a:latin typeface="+mn-lt"/>
                <a:ea typeface="+mn-ea"/>
                <a:cs typeface="+mn-cs"/>
              </a:rPr>
              <a:t>I </a:t>
            </a:r>
            <a:r>
              <a:rPr lang="da-DK" sz="1200" kern="1200" dirty="0" smtClean="0">
                <a:solidFill>
                  <a:schemeClr val="tx1"/>
                </a:solidFill>
                <a:effectLst/>
                <a:latin typeface="+mn-lt"/>
                <a:ea typeface="+mn-ea"/>
                <a:cs typeface="+mn-cs"/>
              </a:rPr>
              <a:t>som </a:t>
            </a:r>
            <a:r>
              <a:rPr lang="da-DK" sz="1200" kern="1200" dirty="0" smtClean="0">
                <a:solidFill>
                  <a:schemeClr val="tx1"/>
                </a:solidFill>
                <a:effectLst/>
                <a:latin typeface="+mn-lt"/>
                <a:ea typeface="+mn-ea"/>
                <a:cs typeface="+mn-cs"/>
              </a:rPr>
              <a:t>medarbejdere </a:t>
            </a:r>
            <a:r>
              <a:rPr lang="da-DK" sz="1200" kern="1200" dirty="0" smtClean="0">
                <a:solidFill>
                  <a:schemeClr val="tx1"/>
                </a:solidFill>
                <a:effectLst/>
                <a:latin typeface="+mn-lt"/>
                <a:ea typeface="+mn-ea"/>
                <a:cs typeface="+mn-cs"/>
              </a:rPr>
              <a:t>involveret i processen? </a:t>
            </a:r>
          </a:p>
          <a:p>
            <a:r>
              <a:rPr lang="da-DK" sz="1200" kern="1200" dirty="0" smtClean="0">
                <a:solidFill>
                  <a:schemeClr val="tx1"/>
                </a:solidFill>
                <a:effectLst/>
                <a:latin typeface="+mn-lt"/>
                <a:ea typeface="+mn-ea"/>
                <a:cs typeface="+mn-cs"/>
              </a:rPr>
              <a:t>Som medarbejdere bliver vi:</a:t>
            </a:r>
          </a:p>
          <a:p>
            <a:r>
              <a:rPr lang="da-DK" sz="1200" kern="1200" dirty="0" smtClean="0">
                <a:solidFill>
                  <a:schemeClr val="tx1"/>
                </a:solidFill>
                <a:effectLst/>
                <a:latin typeface="+mn-lt"/>
                <a:ea typeface="+mn-ea"/>
                <a:cs typeface="+mn-cs"/>
              </a:rPr>
              <a:t>1) slet ikke involveret før det står klar til brug</a:t>
            </a:r>
          </a:p>
          <a:p>
            <a:r>
              <a:rPr lang="da-DK" sz="1200" kern="1200" dirty="0" smtClean="0">
                <a:solidFill>
                  <a:schemeClr val="tx1"/>
                </a:solidFill>
                <a:effectLst/>
                <a:latin typeface="+mn-lt"/>
                <a:ea typeface="+mn-ea"/>
                <a:cs typeface="+mn-cs"/>
              </a:rPr>
              <a:t>2) bedt om vores holdninger og tanker, men vi har ikke indflydelse på beslutningen</a:t>
            </a:r>
          </a:p>
          <a:p>
            <a:r>
              <a:rPr lang="da-DK" sz="1200" kern="1200" dirty="0" smtClean="0">
                <a:solidFill>
                  <a:schemeClr val="tx1"/>
                </a:solidFill>
                <a:effectLst/>
                <a:latin typeface="+mn-lt"/>
                <a:ea typeface="+mn-ea"/>
                <a:cs typeface="+mn-cs"/>
              </a:rPr>
              <a:t>3) involveret i pilotafprøvninger og vurderinger af teknologien inden det besluttes af andre</a:t>
            </a:r>
          </a:p>
          <a:p>
            <a:r>
              <a:rPr lang="da-DK" sz="1200" kern="1200" dirty="0" smtClean="0">
                <a:solidFill>
                  <a:schemeClr val="tx1"/>
                </a:solidFill>
                <a:effectLst/>
                <a:latin typeface="+mn-lt"/>
                <a:ea typeface="+mn-ea"/>
                <a:cs typeface="+mn-cs"/>
              </a:rPr>
              <a:t>4) involveret og har indflydelse på både processen og beslutningen</a:t>
            </a:r>
          </a:p>
          <a:p>
            <a:endParaRPr lang="da-DK" dirty="0"/>
          </a:p>
        </p:txBody>
      </p:sp>
      <p:sp>
        <p:nvSpPr>
          <p:cNvPr id="4" name="Pladsholder til slidenummer 3"/>
          <p:cNvSpPr>
            <a:spLocks noGrp="1"/>
          </p:cNvSpPr>
          <p:nvPr>
            <p:ph type="sldNum" sz="quarter" idx="10"/>
          </p:nvPr>
        </p:nvSpPr>
        <p:spPr/>
        <p:txBody>
          <a:bodyPr/>
          <a:lstStyle/>
          <a:p>
            <a:fld id="{D6F43DC2-FA5B-4705-904B-A09769F13758}" type="slidenum">
              <a:rPr lang="da-DK" smtClean="0"/>
              <a:t>7</a:t>
            </a:fld>
            <a:endParaRPr lang="da-DK"/>
          </a:p>
        </p:txBody>
      </p:sp>
    </p:spTree>
    <p:extLst>
      <p:ext uri="{BB962C8B-B14F-4D97-AF65-F5344CB8AC3E}">
        <p14:creationId xmlns:p14="http://schemas.microsoft.com/office/powerpoint/2010/main" val="3137831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Jeg oplever ofte, at frustrationer – som dem vi ser hos Sofie</a:t>
            </a:r>
            <a:r>
              <a:rPr lang="da-DK" sz="1200" kern="1200" baseline="0" dirty="0" smtClean="0">
                <a:solidFill>
                  <a:schemeClr val="tx1"/>
                </a:solidFill>
                <a:effectLst/>
                <a:latin typeface="+mn-lt"/>
                <a:ea typeface="+mn-ea"/>
                <a:cs typeface="+mn-cs"/>
              </a:rPr>
              <a:t> – er mere udtalte, hvis man føler at teknologien ”bliver trukket ned over hovedet” på en. Hvis man ikke oplever sig hørt eller inddraget. </a:t>
            </a:r>
          </a:p>
          <a:p>
            <a:r>
              <a:rPr lang="da-DK" sz="1200" kern="1200" baseline="0" dirty="0" smtClean="0">
                <a:solidFill>
                  <a:schemeClr val="tx1"/>
                </a:solidFill>
                <a:effectLst/>
                <a:latin typeface="+mn-lt"/>
                <a:ea typeface="+mn-ea"/>
                <a:cs typeface="+mn-cs"/>
              </a:rPr>
              <a:t>Men for mig rummer frustrationer også et engagement og en vilje til at det skal være bedre. Man er jo sjældent frustreret over noget, man i bund og grund er ligeglad med. </a:t>
            </a:r>
          </a:p>
          <a:p>
            <a:r>
              <a:rPr lang="da-DK" sz="1200" kern="1200" baseline="0" dirty="0" smtClean="0">
                <a:solidFill>
                  <a:schemeClr val="tx1"/>
                </a:solidFill>
                <a:effectLst/>
                <a:latin typeface="+mn-lt"/>
                <a:ea typeface="+mn-ea"/>
                <a:cs typeface="+mn-cs"/>
              </a:rPr>
              <a:t>Så frustrationer er velkomne!  – men de skal aktiveres til kritisk medløb. Hvad mener jeg så med det. Det jeg mener er, at bag enhver frustration er en klemt drøm eller ønske. Så vi skal prøve at se om bag frustrationen og forstå dens udspring – og bruge det til at kvalificere udviklingen, implementeringen og brugen af teknologien.</a:t>
            </a:r>
          </a:p>
          <a:p>
            <a:endParaRPr lang="da-DK" sz="1200" kern="1200" baseline="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D6F43DC2-FA5B-4705-904B-A09769F13758}" type="slidenum">
              <a:rPr lang="da-DK" smtClean="0"/>
              <a:t>8</a:t>
            </a:fld>
            <a:endParaRPr lang="da-DK"/>
          </a:p>
        </p:txBody>
      </p:sp>
    </p:spTree>
    <p:extLst>
      <p:ext uri="{BB962C8B-B14F-4D97-AF65-F5344CB8AC3E}">
        <p14:creationId xmlns:p14="http://schemas.microsoft.com/office/powerpoint/2010/main" val="198297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En konkret måde at begynde med at vende frustrationer til kritisk medløb er ved at arbejde med refleksionsspørgsmål i afdelingen. </a:t>
            </a:r>
          </a:p>
          <a:p>
            <a:r>
              <a:rPr lang="da-DK" sz="1200" kern="1200" dirty="0" smtClean="0">
                <a:solidFill>
                  <a:schemeClr val="tx1"/>
                </a:solidFill>
                <a:effectLst/>
                <a:latin typeface="+mn-lt"/>
                <a:ea typeface="+mn-ea"/>
                <a:cs typeface="+mn-cs"/>
              </a:rPr>
              <a:t>Refleksionsspørgsmål, som kunne være relevante omkring dette dilemma med Sofie er: </a:t>
            </a:r>
          </a:p>
          <a:p>
            <a:r>
              <a:rPr lang="da-DK" sz="1200" kern="1200" dirty="0" smtClean="0">
                <a:solidFill>
                  <a:schemeClr val="tx1"/>
                </a:solidFill>
                <a:effectLst/>
                <a:latin typeface="+mn-lt"/>
                <a:ea typeface="+mn-ea"/>
                <a:cs typeface="+mn-cs"/>
              </a:rPr>
              <a:t>- Hvordan oplever </a:t>
            </a:r>
            <a:r>
              <a:rPr lang="da-DK" sz="1200" kern="1200" dirty="0" smtClean="0">
                <a:solidFill>
                  <a:schemeClr val="tx1"/>
                </a:solidFill>
                <a:effectLst/>
                <a:latin typeface="+mn-lt"/>
                <a:ea typeface="+mn-ea"/>
                <a:cs typeface="+mn-cs"/>
              </a:rPr>
              <a:t>I, at </a:t>
            </a:r>
            <a:r>
              <a:rPr lang="da-DK" sz="1200" kern="1200" dirty="0" smtClean="0">
                <a:solidFill>
                  <a:schemeClr val="tx1"/>
                </a:solidFill>
                <a:effectLst/>
                <a:latin typeface="+mn-lt"/>
                <a:ea typeface="+mn-ea"/>
                <a:cs typeface="+mn-cs"/>
              </a:rPr>
              <a:t>teknologien påvirker Sofies opgave og rolle i relation til borgeren?</a:t>
            </a:r>
          </a:p>
          <a:p>
            <a:r>
              <a:rPr lang="da-DK" sz="1200" kern="1200" dirty="0" smtClean="0">
                <a:solidFill>
                  <a:schemeClr val="tx1"/>
                </a:solidFill>
                <a:effectLst/>
                <a:latin typeface="+mn-lt"/>
                <a:ea typeface="+mn-ea"/>
                <a:cs typeface="+mn-cs"/>
              </a:rPr>
              <a:t>- Hvilke dilemmaer ser </a:t>
            </a:r>
            <a:r>
              <a:rPr lang="da-DK" sz="1200" kern="1200" dirty="0" smtClean="0">
                <a:solidFill>
                  <a:schemeClr val="tx1"/>
                </a:solidFill>
                <a:effectLst/>
                <a:latin typeface="+mn-lt"/>
                <a:ea typeface="+mn-ea"/>
                <a:cs typeface="+mn-cs"/>
              </a:rPr>
              <a:t>I </a:t>
            </a:r>
            <a:r>
              <a:rPr lang="da-DK" sz="1200" kern="1200" dirty="0" smtClean="0">
                <a:solidFill>
                  <a:schemeClr val="tx1"/>
                </a:solidFill>
                <a:effectLst/>
                <a:latin typeface="+mn-lt"/>
                <a:ea typeface="+mn-ea"/>
                <a:cs typeface="+mn-cs"/>
              </a:rPr>
              <a:t>i filmen?</a:t>
            </a:r>
          </a:p>
          <a:p>
            <a:r>
              <a:rPr lang="da-DK" sz="1200" kern="1200" dirty="0" smtClean="0">
                <a:solidFill>
                  <a:schemeClr val="tx1"/>
                </a:solidFill>
                <a:effectLst/>
                <a:latin typeface="+mn-lt"/>
                <a:ea typeface="+mn-ea"/>
                <a:cs typeface="+mn-cs"/>
              </a:rPr>
              <a:t>- Hvilke fremtidige kompetencer, tænker </a:t>
            </a:r>
            <a:r>
              <a:rPr lang="da-DK" sz="1200" kern="1200" dirty="0" smtClean="0">
                <a:solidFill>
                  <a:schemeClr val="tx1"/>
                </a:solidFill>
                <a:effectLst/>
                <a:latin typeface="+mn-lt"/>
                <a:ea typeface="+mn-ea"/>
                <a:cs typeface="+mn-cs"/>
              </a:rPr>
              <a:t>I, </a:t>
            </a:r>
            <a:r>
              <a:rPr lang="da-DK" sz="1200" kern="1200" dirty="0" smtClean="0">
                <a:solidFill>
                  <a:schemeClr val="tx1"/>
                </a:solidFill>
                <a:effectLst/>
                <a:latin typeface="+mn-lt"/>
                <a:ea typeface="+mn-ea"/>
                <a:cs typeface="+mn-cs"/>
              </a:rPr>
              <a:t>bliver nødvendige i </a:t>
            </a:r>
            <a:r>
              <a:rPr lang="da-DK" sz="1200" kern="1200" dirty="0" smtClean="0">
                <a:solidFill>
                  <a:schemeClr val="tx1"/>
                </a:solidFill>
                <a:effectLst/>
                <a:latin typeface="+mn-lt"/>
                <a:ea typeface="+mn-ea"/>
                <a:cs typeface="+mn-cs"/>
              </a:rPr>
              <a:t>jeres </a:t>
            </a:r>
            <a:r>
              <a:rPr lang="da-DK" sz="1200" kern="1200" dirty="0" smtClean="0">
                <a:solidFill>
                  <a:schemeClr val="tx1"/>
                </a:solidFill>
                <a:effectLst/>
                <a:latin typeface="+mn-lt"/>
                <a:ea typeface="+mn-ea"/>
                <a:cs typeface="+mn-cs"/>
              </a:rPr>
              <a:t>arbejde med netop denne teknologi?</a:t>
            </a:r>
          </a:p>
          <a:p>
            <a:endParaRPr lang="da-DK" dirty="0" smtClean="0"/>
          </a:p>
        </p:txBody>
      </p:sp>
      <p:sp>
        <p:nvSpPr>
          <p:cNvPr id="4" name="Pladsholder til slidenummer 3"/>
          <p:cNvSpPr>
            <a:spLocks noGrp="1"/>
          </p:cNvSpPr>
          <p:nvPr>
            <p:ph type="sldNum" sz="quarter" idx="10"/>
          </p:nvPr>
        </p:nvSpPr>
        <p:spPr/>
        <p:txBody>
          <a:bodyPr/>
          <a:lstStyle/>
          <a:p>
            <a:fld id="{D6F43DC2-FA5B-4705-904B-A09769F13758}" type="slidenum">
              <a:rPr lang="da-DK" smtClean="0"/>
              <a:t>9</a:t>
            </a:fld>
            <a:endParaRPr lang="da-DK"/>
          </a:p>
        </p:txBody>
      </p:sp>
    </p:spTree>
    <p:extLst>
      <p:ext uri="{BB962C8B-B14F-4D97-AF65-F5344CB8AC3E}">
        <p14:creationId xmlns:p14="http://schemas.microsoft.com/office/powerpoint/2010/main" val="124258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a-DK" smtClean="0"/>
              <a:t>Klik for at redigere i master</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US" dirty="0"/>
          </a:p>
        </p:txBody>
      </p:sp>
      <p:sp>
        <p:nvSpPr>
          <p:cNvPr id="4" name="Date Placeholder 3"/>
          <p:cNvSpPr>
            <a:spLocks noGrp="1"/>
          </p:cNvSpPr>
          <p:nvPr>
            <p:ph type="dt" sz="half" idx="10"/>
          </p:nvPr>
        </p:nvSpPr>
        <p:spPr/>
        <p:txBody>
          <a:bodyPr/>
          <a:lstStyle/>
          <a:p>
            <a:fld id="{01790689-8E9C-4AAA-9FDC-5527A58C1380}" type="datetimeFigureOut">
              <a:rPr lang="da-DK" smtClean="0"/>
              <a:t>16-11-2020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7F88A7A-EAA3-40A6-B72C-F9F3F61AADB3}" type="slidenum">
              <a:rPr lang="da-DK" smtClean="0"/>
              <a:t>‹nr.›</a:t>
            </a:fld>
            <a:endParaRPr lang="da-DK"/>
          </a:p>
        </p:txBody>
      </p:sp>
    </p:spTree>
    <p:extLst>
      <p:ext uri="{BB962C8B-B14F-4D97-AF65-F5344CB8AC3E}">
        <p14:creationId xmlns:p14="http://schemas.microsoft.com/office/powerpoint/2010/main" val="3344945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01790689-8E9C-4AAA-9FDC-5527A58C1380}" type="datetimeFigureOut">
              <a:rPr lang="da-DK" smtClean="0"/>
              <a:t>16-11-2020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7F88A7A-EAA3-40A6-B72C-F9F3F61AADB3}" type="slidenum">
              <a:rPr lang="da-DK" smtClean="0"/>
              <a:t>‹nr.›</a:t>
            </a:fld>
            <a:endParaRPr lang="da-DK"/>
          </a:p>
        </p:txBody>
      </p:sp>
    </p:spTree>
    <p:extLst>
      <p:ext uri="{BB962C8B-B14F-4D97-AF65-F5344CB8AC3E}">
        <p14:creationId xmlns:p14="http://schemas.microsoft.com/office/powerpoint/2010/main" val="300093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01790689-8E9C-4AAA-9FDC-5527A58C1380}" type="datetimeFigureOut">
              <a:rPr lang="da-DK" smtClean="0"/>
              <a:t>16-11-2020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7F88A7A-EAA3-40A6-B72C-F9F3F61AADB3}" type="slidenum">
              <a:rPr lang="da-DK" smtClean="0"/>
              <a:t>‹nr.›</a:t>
            </a:fld>
            <a:endParaRPr lang="da-DK"/>
          </a:p>
        </p:txBody>
      </p:sp>
    </p:spTree>
    <p:extLst>
      <p:ext uri="{BB962C8B-B14F-4D97-AF65-F5344CB8AC3E}">
        <p14:creationId xmlns:p14="http://schemas.microsoft.com/office/powerpoint/2010/main" val="246621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01790689-8E9C-4AAA-9FDC-5527A58C1380}" type="datetimeFigureOut">
              <a:rPr lang="da-DK" smtClean="0"/>
              <a:t>16-11-2020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7F88A7A-EAA3-40A6-B72C-F9F3F61AADB3}" type="slidenum">
              <a:rPr lang="da-DK" smtClean="0"/>
              <a:t>‹nr.›</a:t>
            </a:fld>
            <a:endParaRPr lang="da-DK"/>
          </a:p>
        </p:txBody>
      </p:sp>
    </p:spTree>
    <p:extLst>
      <p:ext uri="{BB962C8B-B14F-4D97-AF65-F5344CB8AC3E}">
        <p14:creationId xmlns:p14="http://schemas.microsoft.com/office/powerpoint/2010/main" val="176760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a-DK" smtClean="0"/>
              <a:t>Klik for at redigere i master</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Date Placeholder 3"/>
          <p:cNvSpPr>
            <a:spLocks noGrp="1"/>
          </p:cNvSpPr>
          <p:nvPr>
            <p:ph type="dt" sz="half" idx="10"/>
          </p:nvPr>
        </p:nvSpPr>
        <p:spPr/>
        <p:txBody>
          <a:bodyPr/>
          <a:lstStyle/>
          <a:p>
            <a:fld id="{01790689-8E9C-4AAA-9FDC-5527A58C1380}" type="datetimeFigureOut">
              <a:rPr lang="da-DK" smtClean="0"/>
              <a:t>16-11-2020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7F88A7A-EAA3-40A6-B72C-F9F3F61AADB3}" type="slidenum">
              <a:rPr lang="da-DK" smtClean="0"/>
              <a:t>‹nr.›</a:t>
            </a:fld>
            <a:endParaRPr lang="da-DK"/>
          </a:p>
        </p:txBody>
      </p:sp>
    </p:spTree>
    <p:extLst>
      <p:ext uri="{BB962C8B-B14F-4D97-AF65-F5344CB8AC3E}">
        <p14:creationId xmlns:p14="http://schemas.microsoft.com/office/powerpoint/2010/main" val="43714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01790689-8E9C-4AAA-9FDC-5527A58C1380}" type="datetimeFigureOut">
              <a:rPr lang="da-DK" smtClean="0"/>
              <a:t>16-11-2020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7F88A7A-EAA3-40A6-B72C-F9F3F61AADB3}" type="slidenum">
              <a:rPr lang="da-DK" smtClean="0"/>
              <a:t>‹nr.›</a:t>
            </a:fld>
            <a:endParaRPr lang="da-DK"/>
          </a:p>
        </p:txBody>
      </p:sp>
    </p:spTree>
    <p:extLst>
      <p:ext uri="{BB962C8B-B14F-4D97-AF65-F5344CB8AC3E}">
        <p14:creationId xmlns:p14="http://schemas.microsoft.com/office/powerpoint/2010/main" val="316410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Content Placeholder 3"/>
          <p:cNvSpPr>
            <a:spLocks noGrp="1"/>
          </p:cNvSpPr>
          <p:nvPr>
            <p:ph sz="half" idx="2"/>
          </p:nvPr>
        </p:nvSpPr>
        <p:spPr>
          <a:xfrm>
            <a:off x="629842" y="2505075"/>
            <a:ext cx="3868340"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Content Placeholder 5"/>
          <p:cNvSpPr>
            <a:spLocks noGrp="1"/>
          </p:cNvSpPr>
          <p:nvPr>
            <p:ph sz="quarter" idx="4"/>
          </p:nvPr>
        </p:nvSpPr>
        <p:spPr>
          <a:xfrm>
            <a:off x="4629150" y="2505075"/>
            <a:ext cx="3887391"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01790689-8E9C-4AAA-9FDC-5527A58C1380}" type="datetimeFigureOut">
              <a:rPr lang="da-DK" smtClean="0"/>
              <a:t>16-11-2020</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F7F88A7A-EAA3-40A6-B72C-F9F3F61AADB3}" type="slidenum">
              <a:rPr lang="da-DK" smtClean="0"/>
              <a:t>‹nr.›</a:t>
            </a:fld>
            <a:endParaRPr lang="da-DK"/>
          </a:p>
        </p:txBody>
      </p:sp>
    </p:spTree>
    <p:extLst>
      <p:ext uri="{BB962C8B-B14F-4D97-AF65-F5344CB8AC3E}">
        <p14:creationId xmlns:p14="http://schemas.microsoft.com/office/powerpoint/2010/main" val="263901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01790689-8E9C-4AAA-9FDC-5527A58C1380}" type="datetimeFigureOut">
              <a:rPr lang="da-DK" smtClean="0"/>
              <a:t>16-11-2020</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F7F88A7A-EAA3-40A6-B72C-F9F3F61AADB3}" type="slidenum">
              <a:rPr lang="da-DK" smtClean="0"/>
              <a:t>‹nr.›</a:t>
            </a:fld>
            <a:endParaRPr lang="da-DK"/>
          </a:p>
        </p:txBody>
      </p:sp>
    </p:spTree>
    <p:extLst>
      <p:ext uri="{BB962C8B-B14F-4D97-AF65-F5344CB8AC3E}">
        <p14:creationId xmlns:p14="http://schemas.microsoft.com/office/powerpoint/2010/main" val="2532367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90689-8E9C-4AAA-9FDC-5527A58C1380}" type="datetimeFigureOut">
              <a:rPr lang="da-DK" smtClean="0"/>
              <a:t>16-11-2020</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F7F88A7A-EAA3-40A6-B72C-F9F3F61AADB3}" type="slidenum">
              <a:rPr lang="da-DK" smtClean="0"/>
              <a:t>‹nr.›</a:t>
            </a:fld>
            <a:endParaRPr lang="da-DK"/>
          </a:p>
        </p:txBody>
      </p:sp>
    </p:spTree>
    <p:extLst>
      <p:ext uri="{BB962C8B-B14F-4D97-AF65-F5344CB8AC3E}">
        <p14:creationId xmlns:p14="http://schemas.microsoft.com/office/powerpoint/2010/main" val="160034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a-DK" smtClean="0"/>
              <a:t>Klik for at redigere i master</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01790689-8E9C-4AAA-9FDC-5527A58C1380}" type="datetimeFigureOut">
              <a:rPr lang="da-DK" smtClean="0"/>
              <a:t>16-11-2020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7F88A7A-EAA3-40A6-B72C-F9F3F61AADB3}" type="slidenum">
              <a:rPr lang="da-DK" smtClean="0"/>
              <a:t>‹nr.›</a:t>
            </a:fld>
            <a:endParaRPr lang="da-DK"/>
          </a:p>
        </p:txBody>
      </p:sp>
    </p:spTree>
    <p:extLst>
      <p:ext uri="{BB962C8B-B14F-4D97-AF65-F5344CB8AC3E}">
        <p14:creationId xmlns:p14="http://schemas.microsoft.com/office/powerpoint/2010/main" val="189543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01790689-8E9C-4AAA-9FDC-5527A58C1380}" type="datetimeFigureOut">
              <a:rPr lang="da-DK" smtClean="0"/>
              <a:t>16-11-2020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7F88A7A-EAA3-40A6-B72C-F9F3F61AADB3}" type="slidenum">
              <a:rPr lang="da-DK" smtClean="0"/>
              <a:t>‹nr.›</a:t>
            </a:fld>
            <a:endParaRPr lang="da-DK"/>
          </a:p>
        </p:txBody>
      </p:sp>
    </p:spTree>
    <p:extLst>
      <p:ext uri="{BB962C8B-B14F-4D97-AF65-F5344CB8AC3E}">
        <p14:creationId xmlns:p14="http://schemas.microsoft.com/office/powerpoint/2010/main" val="3294735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90689-8E9C-4AAA-9FDC-5527A58C1380}" type="datetimeFigureOut">
              <a:rPr lang="da-DK" smtClean="0"/>
              <a:t>16-11-2020</a:t>
            </a:fld>
            <a:endParaRPr lang="da-D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88A7A-EAA3-40A6-B72C-F9F3F61AADB3}" type="slidenum">
              <a:rPr lang="da-DK" smtClean="0"/>
              <a:t>‹nr.›</a:t>
            </a:fld>
            <a:endParaRPr lang="da-DK"/>
          </a:p>
        </p:txBody>
      </p:sp>
    </p:spTree>
    <p:extLst>
      <p:ext uri="{BB962C8B-B14F-4D97-AF65-F5344CB8AC3E}">
        <p14:creationId xmlns:p14="http://schemas.microsoft.com/office/powerpoint/2010/main" val="4011730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it.ly/3njOT3Z"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a-DK"/>
          </a:p>
        </p:txBody>
      </p:sp>
      <p:sp>
        <p:nvSpPr>
          <p:cNvPr id="3" name="Undertitel 2"/>
          <p:cNvSpPr>
            <a:spLocks noGrp="1"/>
          </p:cNvSpPr>
          <p:nvPr>
            <p:ph type="subTitle" idx="1"/>
          </p:nvPr>
        </p:nvSpPr>
        <p:spPr/>
        <p:txBody>
          <a:bodyPr/>
          <a:lstStyle/>
          <a:p>
            <a:endParaRPr lang="da-DK"/>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 y="1676400"/>
            <a:ext cx="9158626" cy="3581400"/>
          </a:xfrm>
          <a:prstGeom prst="rect">
            <a:avLst/>
          </a:prstGeom>
        </p:spPr>
      </p:pic>
    </p:spTree>
    <p:extLst>
      <p:ext uri="{BB962C8B-B14F-4D97-AF65-F5344CB8AC3E}">
        <p14:creationId xmlns:p14="http://schemas.microsoft.com/office/powerpoint/2010/main" val="3687100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292895" y="1322388"/>
            <a:ext cx="4307197" cy="4307197"/>
          </a:xfrm>
        </p:spPr>
      </p:pic>
      <p:sp>
        <p:nvSpPr>
          <p:cNvPr id="4" name="Pladsholder til indhold 3"/>
          <p:cNvSpPr>
            <a:spLocks noGrp="1"/>
          </p:cNvSpPr>
          <p:nvPr>
            <p:ph sz="half" idx="2"/>
          </p:nvPr>
        </p:nvSpPr>
        <p:spPr>
          <a:xfrm>
            <a:off x="4214813" y="1679575"/>
            <a:ext cx="4300537" cy="4854576"/>
          </a:xfrm>
        </p:spPr>
        <p:txBody>
          <a:bodyPr/>
          <a:lstStyle/>
          <a:p>
            <a:pPr marL="0" indent="0">
              <a:lnSpc>
                <a:spcPct val="114000"/>
              </a:lnSpc>
              <a:buNone/>
            </a:pPr>
            <a:r>
              <a:rPr lang="da-DK" dirty="0">
                <a:latin typeface="Calibri" panose="020F0502020204030204" pitchFamily="34" charset="0"/>
              </a:rPr>
              <a:t>"Man skal turde gå ind i modstand. På de vellykkede steder tør lederen gå ind i en dialog, hjælpe med struktur eller få noget parkeret. Så medarbejderne oplever, at der sker noget."</a:t>
            </a:r>
          </a:p>
          <a:p>
            <a:endParaRPr lang="da-DK" dirty="0"/>
          </a:p>
        </p:txBody>
      </p:sp>
    </p:spTree>
    <p:extLst>
      <p:ext uri="{BB962C8B-B14F-4D97-AF65-F5344CB8AC3E}">
        <p14:creationId xmlns:p14="http://schemas.microsoft.com/office/powerpoint/2010/main" val="1910558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4903" b="14903"/>
          <a:stretch>
            <a:fillRect/>
          </a:stretch>
        </p:blipFill>
        <p:spPr/>
      </p:pic>
      <p:sp>
        <p:nvSpPr>
          <p:cNvPr id="4" name="Pladsholder til indhold 3"/>
          <p:cNvSpPr>
            <a:spLocks noGrp="1"/>
          </p:cNvSpPr>
          <p:nvPr>
            <p:ph type="body" sz="half" idx="2"/>
          </p:nvPr>
        </p:nvSpPr>
        <p:spPr>
          <a:xfrm>
            <a:off x="300038" y="2586037"/>
            <a:ext cx="3278981" cy="4125913"/>
          </a:xfrm>
        </p:spPr>
        <p:txBody>
          <a:bodyPr>
            <a:normAutofit/>
          </a:bodyPr>
          <a:lstStyle/>
          <a:p>
            <a:pPr marL="0" indent="0" algn="ctr">
              <a:buNone/>
            </a:pPr>
            <a:r>
              <a:rPr lang="da-DK" sz="2000" dirty="0">
                <a:latin typeface="Calibri" panose="020F0502020204030204" pitchFamily="34" charset="0"/>
              </a:rPr>
              <a:t>"Implementering ruller af sig selv, når det giver mening for medarbejderne, og hvis teknologien løser et af deres behov</a:t>
            </a:r>
            <a:r>
              <a:rPr lang="da-DK" sz="2000" dirty="0" smtClean="0">
                <a:latin typeface="Calibri" panose="020F0502020204030204" pitchFamily="34" charset="0"/>
              </a:rPr>
              <a:t>.”</a:t>
            </a:r>
            <a:endParaRPr lang="da-DK" sz="2000" dirty="0">
              <a:latin typeface="Calibri" panose="020F0502020204030204" pitchFamily="34" charset="0"/>
            </a:endParaRPr>
          </a:p>
        </p:txBody>
      </p:sp>
      <p:sp>
        <p:nvSpPr>
          <p:cNvPr id="6" name="Rektangel 5"/>
          <p:cNvSpPr/>
          <p:nvPr/>
        </p:nvSpPr>
        <p:spPr>
          <a:xfrm>
            <a:off x="6201966" y="6404173"/>
            <a:ext cx="2905924" cy="307777"/>
          </a:xfrm>
          <a:prstGeom prst="rect">
            <a:avLst/>
          </a:prstGeom>
        </p:spPr>
        <p:txBody>
          <a:bodyPr wrap="none">
            <a:spAutoFit/>
          </a:bodyPr>
          <a:lstStyle/>
          <a:p>
            <a:r>
              <a:rPr lang="da-DK" sz="1400" dirty="0">
                <a:solidFill>
                  <a:schemeClr val="bg1">
                    <a:lumMod val="65000"/>
                  </a:schemeClr>
                </a:solidFill>
              </a:rPr>
              <a:t>Fotos af Johannes </a:t>
            </a:r>
            <a:r>
              <a:rPr lang="da-DK" sz="1400" dirty="0" err="1">
                <a:solidFill>
                  <a:schemeClr val="bg1">
                    <a:lumMod val="65000"/>
                  </a:schemeClr>
                </a:solidFill>
              </a:rPr>
              <a:t>Rapprich</a:t>
            </a:r>
            <a:r>
              <a:rPr lang="da-DK" sz="1400" dirty="0">
                <a:solidFill>
                  <a:schemeClr val="bg1">
                    <a:lumMod val="65000"/>
                  </a:schemeClr>
                </a:solidFill>
              </a:rPr>
              <a:t> fra </a:t>
            </a:r>
            <a:r>
              <a:rPr lang="da-DK" sz="1400" dirty="0" err="1">
                <a:solidFill>
                  <a:schemeClr val="bg1">
                    <a:lumMod val="65000"/>
                  </a:schemeClr>
                </a:solidFill>
              </a:rPr>
              <a:t>Pexels</a:t>
            </a:r>
            <a:endParaRPr lang="da-DK" sz="1400" dirty="0">
              <a:solidFill>
                <a:schemeClr val="bg1">
                  <a:lumMod val="65000"/>
                </a:schemeClr>
              </a:solidFill>
            </a:endParaRPr>
          </a:p>
        </p:txBody>
      </p:sp>
    </p:spTree>
    <p:extLst>
      <p:ext uri="{BB962C8B-B14F-4D97-AF65-F5344CB8AC3E}">
        <p14:creationId xmlns:p14="http://schemas.microsoft.com/office/powerpoint/2010/main" val="4023232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4185048" cy="1600200"/>
          </a:xfrm>
        </p:spPr>
        <p:txBody>
          <a:bodyPr anchor="ctr"/>
          <a:lstStyle/>
          <a:p>
            <a:r>
              <a:rPr lang="da-DK" dirty="0" smtClean="0"/>
              <a:t>Den etiske refleksion</a:t>
            </a:r>
            <a:endParaRPr lang="da-DK" dirty="0"/>
          </a:p>
        </p:txBody>
      </p:sp>
      <p:pic>
        <p:nvPicPr>
          <p:cNvPr id="9" name="Pladsholder til indhold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74754" y="987425"/>
            <a:ext cx="3655218" cy="4873625"/>
          </a:xfrm>
        </p:spPr>
      </p:pic>
      <p:sp>
        <p:nvSpPr>
          <p:cNvPr id="6" name="Pladsholder til tekst 5"/>
          <p:cNvSpPr>
            <a:spLocks noGrp="1"/>
          </p:cNvSpPr>
          <p:nvPr>
            <p:ph type="body" sz="half" idx="2"/>
          </p:nvPr>
        </p:nvSpPr>
        <p:spPr>
          <a:xfrm>
            <a:off x="629840" y="2057400"/>
            <a:ext cx="4299347" cy="3811588"/>
          </a:xfrm>
        </p:spPr>
        <p:txBody>
          <a:bodyPr/>
          <a:lstStyle/>
          <a:p>
            <a:r>
              <a:rPr lang="da-DK" sz="2000" dirty="0"/>
              <a:t>Nærhed og/eller </a:t>
            </a:r>
            <a:r>
              <a:rPr lang="da-DK" sz="2000" dirty="0" smtClean="0"/>
              <a:t>distance</a:t>
            </a:r>
          </a:p>
          <a:p>
            <a:endParaRPr lang="da-DK" sz="2000" dirty="0" smtClean="0"/>
          </a:p>
          <a:p>
            <a:r>
              <a:rPr lang="da-DK" sz="2000" dirty="0" smtClean="0"/>
              <a:t>Frihed </a:t>
            </a:r>
            <a:r>
              <a:rPr lang="da-DK" sz="2000" dirty="0"/>
              <a:t>og/eller </a:t>
            </a:r>
            <a:r>
              <a:rPr lang="da-DK" sz="2000" dirty="0" smtClean="0"/>
              <a:t>sikkerhed</a:t>
            </a:r>
          </a:p>
          <a:p>
            <a:endParaRPr lang="da-DK" sz="2000" dirty="0"/>
          </a:p>
          <a:p>
            <a:r>
              <a:rPr lang="da-DK" sz="2000" dirty="0"/>
              <a:t>Våge og/eller </a:t>
            </a:r>
            <a:r>
              <a:rPr lang="da-DK" sz="2000" dirty="0" smtClean="0"/>
              <a:t>overvåge</a:t>
            </a:r>
          </a:p>
          <a:p>
            <a:endParaRPr lang="da-DK" sz="2000" dirty="0" smtClean="0"/>
          </a:p>
          <a:p>
            <a:r>
              <a:rPr lang="da-DK" sz="2000" dirty="0" smtClean="0"/>
              <a:t>Supplement </a:t>
            </a:r>
            <a:r>
              <a:rPr lang="da-DK" sz="2000" dirty="0"/>
              <a:t>og/eller </a:t>
            </a:r>
            <a:r>
              <a:rPr lang="da-DK" sz="2000" dirty="0" smtClean="0"/>
              <a:t>erstatning</a:t>
            </a:r>
            <a:endParaRPr lang="da-DK" sz="2000" dirty="0"/>
          </a:p>
          <a:p>
            <a:r>
              <a:rPr lang="da-DK" dirty="0"/>
              <a:t> </a:t>
            </a:r>
          </a:p>
          <a:p>
            <a:endParaRPr lang="da-DK" dirty="0"/>
          </a:p>
        </p:txBody>
      </p:sp>
    </p:spTree>
    <p:extLst>
      <p:ext uri="{BB962C8B-B14F-4D97-AF65-F5344CB8AC3E}">
        <p14:creationId xmlns:p14="http://schemas.microsoft.com/office/powerpoint/2010/main" val="2808172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algn="ctr"/>
            <a:r>
              <a:rPr lang="da-DK" dirty="0" smtClean="0"/>
              <a:t>Det modsatte scenarie-metoden</a:t>
            </a:r>
            <a:endParaRPr lang="da-DK" dirty="0"/>
          </a:p>
        </p:txBody>
      </p:sp>
      <p:pic>
        <p:nvPicPr>
          <p:cNvPr id="7" name="Pladsholder til indhol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4985" y="1471612"/>
            <a:ext cx="7334029" cy="4884964"/>
          </a:xfrm>
        </p:spPr>
      </p:pic>
    </p:spTree>
    <p:extLst>
      <p:ext uri="{BB962C8B-B14F-4D97-AF65-F5344CB8AC3E}">
        <p14:creationId xmlns:p14="http://schemas.microsoft.com/office/powerpoint/2010/main" val="2561192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Begraenset\FSTKONHR_Projekt_DIGIS\7.0_Kommunikation\2.2_Case tegninger\1_ny teknologi_a.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4306" y="1559094"/>
            <a:ext cx="8101012" cy="5727532"/>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p:txBody>
          <a:bodyPr/>
          <a:lstStyle/>
          <a:p>
            <a:pPr algn="ctr"/>
            <a:r>
              <a:rPr lang="da-DK" dirty="0" smtClean="0"/>
              <a:t>Mening og kompetencer</a:t>
            </a:r>
            <a:endParaRPr lang="da-DK" dirty="0"/>
          </a:p>
        </p:txBody>
      </p:sp>
      <p:pic>
        <p:nvPicPr>
          <p:cNvPr id="8" name="Picture 2" descr="N:\Afdeling\FSTKONHR\U_A\CKU\Medarbejdere\Frederikke\Digitaliseringsprojekt\190219 digiS_logo_farve 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5318" y="6175244"/>
            <a:ext cx="556240" cy="47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184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Er digitalisering og teknologi en kernekompetence?</a:t>
            </a:r>
            <a:endParaRPr lang="da-DK" dirty="0"/>
          </a:p>
        </p:txBody>
      </p:sp>
      <p:pic>
        <p:nvPicPr>
          <p:cNvPr id="4" name="Picture 2" descr="\\RMFILE0008\home13$\CHKRTE\Documents\Region Midtjylland\DIGIS\Illustration af cases\Færdige cases\2_intro af teknologi.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44960" y="2000691"/>
            <a:ext cx="7454080" cy="52716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Afdeling\FSTKONHR\U_A\CKU\Medarbejdere\Frederikke\Digitaliseringsprojekt\190219 digiS_logo_farve 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5318" y="6175244"/>
            <a:ext cx="556240" cy="47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084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ladsholder til indhold 2"/>
          <p:cNvSpPr>
            <a:spLocks noGrp="1"/>
          </p:cNvSpPr>
          <p:nvPr>
            <p:ph idx="1"/>
          </p:nvPr>
        </p:nvSpPr>
        <p:spPr>
          <a:xfrm>
            <a:off x="3393281" y="514349"/>
            <a:ext cx="5550693" cy="1671639"/>
          </a:xfrm>
        </p:spPr>
        <p:txBody>
          <a:bodyPr>
            <a:normAutofit/>
          </a:bodyPr>
          <a:lstStyle/>
          <a:p>
            <a:pPr>
              <a:lnSpc>
                <a:spcPct val="70000"/>
              </a:lnSpc>
            </a:pPr>
            <a:r>
              <a:rPr lang="da-DK" sz="2400" dirty="0" smtClean="0"/>
              <a:t>Teknologi </a:t>
            </a:r>
            <a:r>
              <a:rPr lang="da-DK" sz="2400" dirty="0"/>
              <a:t>er ikke noget i sig selv – men det bliver bogstaveligt talt til noget andet, når det kommer ud og bliver brugt i praksis. Derfor er det vigtigt at vi mærker efter på vores etiske kompas. </a:t>
            </a:r>
          </a:p>
          <a:p>
            <a:pPr marL="0" indent="0">
              <a:buNone/>
            </a:pPr>
            <a:endParaRPr lang="da-DK" dirty="0"/>
          </a:p>
          <a:p>
            <a:pPr marL="0" indent="0">
              <a:buNone/>
            </a:pPr>
            <a:endParaRPr lang="da-DK" dirty="0"/>
          </a:p>
          <a:p>
            <a:endParaRPr lang="da-DK" dirty="0"/>
          </a:p>
        </p:txBody>
      </p:sp>
      <p:sp>
        <p:nvSpPr>
          <p:cNvPr id="5" name="Rektangel 4"/>
          <p:cNvSpPr/>
          <p:nvPr/>
        </p:nvSpPr>
        <p:spPr>
          <a:xfrm>
            <a:off x="4025501" y="3799048"/>
            <a:ext cx="4929187" cy="1401602"/>
          </a:xfrm>
          <a:prstGeom prst="rect">
            <a:avLst/>
          </a:prstGeom>
        </p:spPr>
        <p:txBody>
          <a:bodyPr wrap="square">
            <a:spAutoFit/>
          </a:bodyPr>
          <a:lstStyle/>
          <a:p>
            <a:pPr marL="285750" indent="-285750">
              <a:lnSpc>
                <a:spcPct val="70000"/>
              </a:lnSpc>
              <a:buFont typeface="Arial" panose="020B0604020202020204" pitchFamily="34" charset="0"/>
              <a:buChar char="•"/>
            </a:pPr>
            <a:r>
              <a:rPr lang="da-DK" sz="2400" dirty="0"/>
              <a:t>Forståelse, </a:t>
            </a:r>
            <a:r>
              <a:rPr lang="da-DK" sz="2400" dirty="0" smtClean="0"/>
              <a:t>meningsskabelse</a:t>
            </a:r>
            <a:r>
              <a:rPr lang="da-DK" sz="2400" dirty="0"/>
              <a:t>, kritisk sans og dialoger er vejen frem, hvis man vil implementere teknologi på en værdifuld og værdig måde i praksis. </a:t>
            </a:r>
          </a:p>
        </p:txBody>
      </p:sp>
      <p:sp>
        <p:nvSpPr>
          <p:cNvPr id="6" name="Rektangel 5"/>
          <p:cNvSpPr/>
          <p:nvPr/>
        </p:nvSpPr>
        <p:spPr>
          <a:xfrm>
            <a:off x="2900362" y="2287426"/>
            <a:ext cx="5843587" cy="1126462"/>
          </a:xfrm>
          <a:prstGeom prst="rect">
            <a:avLst/>
          </a:prstGeom>
        </p:spPr>
        <p:txBody>
          <a:bodyPr wrap="square">
            <a:spAutoFit/>
          </a:bodyPr>
          <a:lstStyle/>
          <a:p>
            <a:pPr marL="285750" indent="-285750">
              <a:lnSpc>
                <a:spcPct val="70000"/>
              </a:lnSpc>
              <a:buFont typeface="Arial" panose="020B0604020202020204" pitchFamily="34" charset="0"/>
              <a:buChar char="•"/>
            </a:pPr>
            <a:r>
              <a:rPr lang="da-DK" sz="2400" dirty="0"/>
              <a:t>Teknologien ændrer sig så hurtigt, at klassiske kurser ofte ikke dur – oplæring kan være mange ting og skal måske tænkes anderledes</a:t>
            </a:r>
          </a:p>
        </p:txBody>
      </p:sp>
    </p:spTree>
    <p:extLst>
      <p:ext uri="{BB962C8B-B14F-4D97-AF65-F5344CB8AC3E}">
        <p14:creationId xmlns:p14="http://schemas.microsoft.com/office/powerpoint/2010/main" val="2806348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2950" y="5008564"/>
            <a:ext cx="7886700" cy="1325563"/>
          </a:xfrm>
        </p:spPr>
        <p:txBody>
          <a:bodyPr>
            <a:normAutofit/>
          </a:bodyPr>
          <a:lstStyle/>
          <a:p>
            <a:pPr algn="ctr"/>
            <a:r>
              <a:rPr lang="da-DK" u="sng" dirty="0">
                <a:hlinkClick r:id="rId3"/>
              </a:rPr>
              <a:t>https://</a:t>
            </a:r>
            <a:r>
              <a:rPr lang="da-DK" u="sng" dirty="0" smtClean="0">
                <a:hlinkClick r:id="rId3"/>
              </a:rPr>
              <a:t>bit.ly/3njOT3Z</a:t>
            </a:r>
            <a:r>
              <a:rPr lang="da-DK" dirty="0"/>
              <a:t/>
            </a:r>
            <a:br>
              <a:rPr lang="da-DK" dirty="0"/>
            </a:br>
            <a:endParaRPr lang="da-DK" dirty="0"/>
          </a:p>
        </p:txBody>
      </p:sp>
      <p:pic>
        <p:nvPicPr>
          <p:cNvPr id="4" name="Pladsholder til indhold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723038"/>
            <a:ext cx="9144000" cy="3575680"/>
          </a:xfrm>
          <a:prstGeom prst="rect">
            <a:avLst/>
          </a:prstGeom>
        </p:spPr>
      </p:pic>
    </p:spTree>
    <p:extLst>
      <p:ext uri="{BB962C8B-B14F-4D97-AF65-F5344CB8AC3E}">
        <p14:creationId xmlns:p14="http://schemas.microsoft.com/office/powerpoint/2010/main" val="967377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520" y="1482422"/>
            <a:ext cx="5156380" cy="3446765"/>
          </a:xfrm>
          <a:prstGeom prst="rect">
            <a:avLst/>
          </a:prstGeom>
        </p:spPr>
      </p:pic>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30908"/>
            <a:ext cx="2881898" cy="4322847"/>
          </a:xfrm>
          <a:prstGeom prst="rect">
            <a:avLst/>
          </a:prstGeom>
        </p:spPr>
      </p:pic>
      <p:sp>
        <p:nvSpPr>
          <p:cNvPr id="2" name="Titel 1"/>
          <p:cNvSpPr>
            <a:spLocks noGrp="1"/>
          </p:cNvSpPr>
          <p:nvPr>
            <p:ph type="title"/>
          </p:nvPr>
        </p:nvSpPr>
        <p:spPr/>
        <p:txBody>
          <a:bodyPr/>
          <a:lstStyle/>
          <a:p>
            <a:pPr algn="ctr"/>
            <a:r>
              <a:rPr lang="da-DK" dirty="0" smtClean="0"/>
              <a:t>Hvad er teknologi?</a:t>
            </a:r>
            <a:endParaRPr lang="da-DK" dirty="0"/>
          </a:p>
        </p:txBody>
      </p:sp>
      <p:pic>
        <p:nvPicPr>
          <p:cNvPr id="7" name="Pladsholder til indhold 6"/>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805111" y="4063818"/>
            <a:ext cx="3873441" cy="2582036"/>
          </a:xfrm>
        </p:spPr>
      </p:pic>
      <p:sp>
        <p:nvSpPr>
          <p:cNvPr id="3" name="Rektangel 2"/>
          <p:cNvSpPr/>
          <p:nvPr/>
        </p:nvSpPr>
        <p:spPr>
          <a:xfrm>
            <a:off x="7178614" y="5034836"/>
            <a:ext cx="1779649" cy="523220"/>
          </a:xfrm>
          <a:prstGeom prst="rect">
            <a:avLst/>
          </a:prstGeom>
        </p:spPr>
        <p:txBody>
          <a:bodyPr wrap="square">
            <a:spAutoFit/>
          </a:bodyPr>
          <a:lstStyle/>
          <a:p>
            <a:pPr algn="r"/>
            <a:r>
              <a:rPr lang="da-DK" sz="1400" dirty="0">
                <a:solidFill>
                  <a:schemeClr val="bg1">
                    <a:lumMod val="65000"/>
                  </a:schemeClr>
                </a:solidFill>
              </a:rPr>
              <a:t>Fotos af Andrea </a:t>
            </a:r>
            <a:r>
              <a:rPr lang="da-DK" sz="1400" dirty="0" err="1">
                <a:solidFill>
                  <a:schemeClr val="bg1">
                    <a:lumMod val="65000"/>
                  </a:schemeClr>
                </a:solidFill>
              </a:rPr>
              <a:t>Piacquadio</a:t>
            </a:r>
            <a:r>
              <a:rPr lang="da-DK" sz="1400" dirty="0">
                <a:solidFill>
                  <a:schemeClr val="bg1">
                    <a:lumMod val="65000"/>
                  </a:schemeClr>
                </a:solidFill>
              </a:rPr>
              <a:t> fra </a:t>
            </a:r>
            <a:r>
              <a:rPr lang="da-DK" sz="1400" dirty="0" err="1">
                <a:solidFill>
                  <a:schemeClr val="bg1">
                    <a:lumMod val="65000"/>
                  </a:schemeClr>
                </a:solidFill>
              </a:rPr>
              <a:t>Pexels</a:t>
            </a:r>
            <a:endParaRPr lang="da-DK" sz="1400" dirty="0">
              <a:solidFill>
                <a:schemeClr val="bg1">
                  <a:lumMod val="65000"/>
                </a:schemeClr>
              </a:solidFill>
            </a:endParaRPr>
          </a:p>
        </p:txBody>
      </p:sp>
      <p:sp>
        <p:nvSpPr>
          <p:cNvPr id="4" name="Rektangel 3"/>
          <p:cNvSpPr/>
          <p:nvPr/>
        </p:nvSpPr>
        <p:spPr>
          <a:xfrm>
            <a:off x="0" y="5815719"/>
            <a:ext cx="2391360" cy="307777"/>
          </a:xfrm>
          <a:prstGeom prst="rect">
            <a:avLst/>
          </a:prstGeom>
        </p:spPr>
        <p:txBody>
          <a:bodyPr wrap="none">
            <a:spAutoFit/>
          </a:bodyPr>
          <a:lstStyle/>
          <a:p>
            <a:r>
              <a:rPr lang="da-DK" sz="1400" dirty="0">
                <a:solidFill>
                  <a:schemeClr val="bg1">
                    <a:lumMod val="65000"/>
                  </a:schemeClr>
                </a:solidFill>
              </a:rPr>
              <a:t>Fotos af Erik </a:t>
            </a:r>
            <a:r>
              <a:rPr lang="da-DK" sz="1400" dirty="0" err="1">
                <a:solidFill>
                  <a:schemeClr val="bg1">
                    <a:lumMod val="65000"/>
                  </a:schemeClr>
                </a:solidFill>
              </a:rPr>
              <a:t>Mclean</a:t>
            </a:r>
            <a:r>
              <a:rPr lang="da-DK" sz="1400" dirty="0">
                <a:solidFill>
                  <a:schemeClr val="bg1">
                    <a:lumMod val="65000"/>
                  </a:schemeClr>
                </a:solidFill>
              </a:rPr>
              <a:t> fra </a:t>
            </a:r>
            <a:r>
              <a:rPr lang="da-DK" sz="1400" dirty="0" err="1">
                <a:solidFill>
                  <a:schemeClr val="bg1">
                    <a:lumMod val="65000"/>
                  </a:schemeClr>
                </a:solidFill>
              </a:rPr>
              <a:t>Pexels</a:t>
            </a:r>
            <a:endParaRPr lang="da-DK" sz="1400" dirty="0">
              <a:solidFill>
                <a:schemeClr val="bg1">
                  <a:lumMod val="65000"/>
                </a:schemeClr>
              </a:solidFill>
            </a:endParaRPr>
          </a:p>
        </p:txBody>
      </p:sp>
      <p:sp>
        <p:nvSpPr>
          <p:cNvPr id="5" name="Rektangel 4"/>
          <p:cNvSpPr/>
          <p:nvPr/>
        </p:nvSpPr>
        <p:spPr>
          <a:xfrm>
            <a:off x="3336678" y="6598039"/>
            <a:ext cx="2713372" cy="307777"/>
          </a:xfrm>
          <a:prstGeom prst="rect">
            <a:avLst/>
          </a:prstGeom>
        </p:spPr>
        <p:txBody>
          <a:bodyPr wrap="none">
            <a:spAutoFit/>
          </a:bodyPr>
          <a:lstStyle/>
          <a:p>
            <a:r>
              <a:rPr lang="da-DK" sz="1400" dirty="0">
                <a:solidFill>
                  <a:schemeClr val="bg1">
                    <a:lumMod val="65000"/>
                  </a:schemeClr>
                </a:solidFill>
              </a:rPr>
              <a:t>Fotos af Marcus Aurelius fra </a:t>
            </a:r>
            <a:r>
              <a:rPr lang="da-DK" sz="1400" dirty="0" err="1">
                <a:solidFill>
                  <a:schemeClr val="bg1">
                    <a:lumMod val="65000"/>
                  </a:schemeClr>
                </a:solidFill>
              </a:rPr>
              <a:t>Pexels</a:t>
            </a:r>
            <a:endParaRPr lang="da-DK" sz="1400" dirty="0">
              <a:solidFill>
                <a:schemeClr val="bg1">
                  <a:lumMod val="65000"/>
                </a:schemeClr>
              </a:solidFill>
            </a:endParaRPr>
          </a:p>
        </p:txBody>
      </p:sp>
    </p:spTree>
    <p:extLst>
      <p:ext uri="{BB962C8B-B14F-4D97-AF65-F5344CB8AC3E}">
        <p14:creationId xmlns:p14="http://schemas.microsoft.com/office/powerpoint/2010/main" val="1705487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Teknologi </a:t>
            </a:r>
            <a:br>
              <a:rPr lang="da-DK" dirty="0" smtClean="0"/>
            </a:br>
            <a:r>
              <a:rPr lang="da-DK" dirty="0" smtClean="0"/>
              <a:t>- og måden vi arbejder på</a:t>
            </a:r>
            <a:endParaRPr lang="da-DK" dirty="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3225" y="1821655"/>
            <a:ext cx="3257549" cy="4886324"/>
          </a:xfrm>
          <a:prstGeom prst="rect">
            <a:avLst/>
          </a:prstGeom>
        </p:spPr>
      </p:pic>
      <p:sp>
        <p:nvSpPr>
          <p:cNvPr id="6" name="Rektangel 5"/>
          <p:cNvSpPr/>
          <p:nvPr/>
        </p:nvSpPr>
        <p:spPr>
          <a:xfrm>
            <a:off x="6331050" y="6550223"/>
            <a:ext cx="2812950" cy="307777"/>
          </a:xfrm>
          <a:prstGeom prst="rect">
            <a:avLst/>
          </a:prstGeom>
        </p:spPr>
        <p:txBody>
          <a:bodyPr wrap="none">
            <a:spAutoFit/>
          </a:bodyPr>
          <a:lstStyle/>
          <a:p>
            <a:r>
              <a:rPr lang="da-DK" sz="1400" dirty="0">
                <a:solidFill>
                  <a:schemeClr val="bg1">
                    <a:lumMod val="65000"/>
                  </a:schemeClr>
                </a:solidFill>
              </a:rPr>
              <a:t>Fotos af </a:t>
            </a:r>
            <a:r>
              <a:rPr lang="da-DK" sz="1400" dirty="0" err="1">
                <a:solidFill>
                  <a:schemeClr val="bg1">
                    <a:lumMod val="65000"/>
                  </a:schemeClr>
                </a:solidFill>
              </a:rPr>
              <a:t>ThisIsEngineering</a:t>
            </a:r>
            <a:r>
              <a:rPr lang="da-DK" sz="1400" dirty="0">
                <a:solidFill>
                  <a:schemeClr val="bg1">
                    <a:lumMod val="65000"/>
                  </a:schemeClr>
                </a:solidFill>
              </a:rPr>
              <a:t> fra </a:t>
            </a:r>
            <a:r>
              <a:rPr lang="da-DK" sz="1400" dirty="0" err="1">
                <a:solidFill>
                  <a:schemeClr val="bg1">
                    <a:lumMod val="65000"/>
                  </a:schemeClr>
                </a:solidFill>
              </a:rPr>
              <a:t>Pexels</a:t>
            </a:r>
            <a:endParaRPr lang="da-DK" sz="1400" dirty="0">
              <a:solidFill>
                <a:schemeClr val="bg1">
                  <a:lumMod val="65000"/>
                </a:schemeClr>
              </a:solidFill>
            </a:endParaRPr>
          </a:p>
        </p:txBody>
      </p:sp>
    </p:spTree>
    <p:extLst>
      <p:ext uri="{BB962C8B-B14F-4D97-AF65-F5344CB8AC3E}">
        <p14:creationId xmlns:p14="http://schemas.microsoft.com/office/powerpoint/2010/main" val="2171001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62583" y="249379"/>
            <a:ext cx="5370653" cy="7160872"/>
          </a:xfrm>
        </p:spPr>
      </p:pic>
      <p:sp>
        <p:nvSpPr>
          <p:cNvPr id="2" name="Titel 1"/>
          <p:cNvSpPr>
            <a:spLocks noGrp="1"/>
          </p:cNvSpPr>
          <p:nvPr>
            <p:ph type="title"/>
          </p:nvPr>
        </p:nvSpPr>
        <p:spPr/>
        <p:txBody>
          <a:bodyPr/>
          <a:lstStyle/>
          <a:p>
            <a:pPr algn="ctr"/>
            <a:r>
              <a:rPr lang="da-DK" dirty="0" smtClean="0"/>
              <a:t>Teknologi i praksis</a:t>
            </a:r>
            <a:endParaRPr lang="da-DK" dirty="0"/>
          </a:p>
        </p:txBody>
      </p:sp>
    </p:spTree>
    <p:extLst>
      <p:ext uri="{BB962C8B-B14F-4D97-AF65-F5344CB8AC3E}">
        <p14:creationId xmlns:p14="http://schemas.microsoft.com/office/powerpoint/2010/main" val="941489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Sofies dilemma</a:t>
            </a:r>
            <a:endParaRPr lang="da-DK" dirty="0"/>
          </a:p>
        </p:txBody>
      </p:sp>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39616" y="1825625"/>
            <a:ext cx="3264767" cy="4351338"/>
          </a:xfrm>
        </p:spPr>
      </p:pic>
    </p:spTree>
    <p:extLst>
      <p:ext uri="{BB962C8B-B14F-4D97-AF65-F5344CB8AC3E}">
        <p14:creationId xmlns:p14="http://schemas.microsoft.com/office/powerpoint/2010/main" val="3614875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dsholder til indhold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15339" y="2100264"/>
            <a:ext cx="3930124" cy="2618682"/>
          </a:xfrm>
        </p:spPr>
      </p:pic>
      <p:sp>
        <p:nvSpPr>
          <p:cNvPr id="4" name="Pladsholder til indhold 3"/>
          <p:cNvSpPr>
            <a:spLocks noGrp="1"/>
          </p:cNvSpPr>
          <p:nvPr>
            <p:ph type="body" sz="half" idx="2"/>
          </p:nvPr>
        </p:nvSpPr>
        <p:spPr/>
        <p:txBody>
          <a:bodyPr>
            <a:normAutofit/>
          </a:bodyPr>
          <a:lstStyle/>
          <a:p>
            <a:pPr marL="0" indent="0">
              <a:buNone/>
            </a:pPr>
            <a:r>
              <a:rPr lang="da-DK" dirty="0" smtClean="0">
                <a:latin typeface="Calibri" panose="020F0502020204030204" pitchFamily="34" charset="0"/>
              </a:rPr>
              <a:t>”Vaskestolen </a:t>
            </a:r>
            <a:r>
              <a:rPr lang="da-DK" dirty="0">
                <a:latin typeface="Calibri" panose="020F0502020204030204" pitchFamily="34" charset="0"/>
              </a:rPr>
              <a:t>fungerer fantastisk. Men de fleste på arbejdet kan ikke lide den, da det er en kæmpe ændring, og det tager længere tid at vaske borgeren, når vi bruger stolen. Det gjorde det også for mig. </a:t>
            </a:r>
            <a:endParaRPr lang="da-DK" dirty="0" smtClean="0">
              <a:latin typeface="Calibri" panose="020F0502020204030204" pitchFamily="34" charset="0"/>
            </a:endParaRPr>
          </a:p>
          <a:p>
            <a:pPr marL="0" indent="0">
              <a:buNone/>
            </a:pPr>
            <a:r>
              <a:rPr lang="da-DK" dirty="0" smtClean="0">
                <a:latin typeface="Calibri" panose="020F0502020204030204" pitchFamily="34" charset="0"/>
              </a:rPr>
              <a:t>Men </a:t>
            </a:r>
            <a:r>
              <a:rPr lang="da-DK" dirty="0">
                <a:latin typeface="Calibri" panose="020F0502020204030204" pitchFamily="34" charset="0"/>
              </a:rPr>
              <a:t>jeg kan mærke på min krop, at det er bedre. Og jeg kan gøre det alene, så vi er ikke to medarbejdere om at vaske en borger." </a:t>
            </a:r>
          </a:p>
          <a:p>
            <a:pPr marL="0" indent="0" algn="r">
              <a:buNone/>
            </a:pPr>
            <a:r>
              <a:rPr lang="da-DK" dirty="0" smtClean="0">
                <a:latin typeface="Calibri" panose="020F0502020204030204" pitchFamily="34" charset="0"/>
              </a:rPr>
              <a:t>SOSU-hjælper, Kommune</a:t>
            </a:r>
            <a:endParaRPr lang="da-DK" dirty="0">
              <a:latin typeface="Calibri" panose="020F0502020204030204" pitchFamily="34" charset="0"/>
            </a:endParaRPr>
          </a:p>
          <a:p>
            <a:endParaRPr lang="da-DK" dirty="0"/>
          </a:p>
          <a:p>
            <a:endParaRPr lang="da-DK" dirty="0"/>
          </a:p>
        </p:txBody>
      </p:sp>
    </p:spTree>
    <p:extLst>
      <p:ext uri="{BB962C8B-B14F-4D97-AF65-F5344CB8AC3E}">
        <p14:creationId xmlns:p14="http://schemas.microsoft.com/office/powerpoint/2010/main" val="1713152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408238"/>
            <a:ext cx="7886700" cy="1325563"/>
          </a:xfrm>
        </p:spPr>
        <p:txBody>
          <a:bodyPr>
            <a:noAutofit/>
          </a:bodyPr>
          <a:lstStyle/>
          <a:p>
            <a:pPr algn="ctr"/>
            <a:r>
              <a:rPr lang="da-DK" sz="3200" dirty="0"/>
              <a:t>Når </a:t>
            </a:r>
            <a:r>
              <a:rPr lang="da-DK" sz="3200" dirty="0" smtClean="0"/>
              <a:t>der </a:t>
            </a:r>
            <a:r>
              <a:rPr lang="da-DK" sz="3200" dirty="0"/>
              <a:t>købes eller vælges ny teknologi på jeres arbejdsplads, hvordan bliver </a:t>
            </a:r>
            <a:r>
              <a:rPr lang="da-DK" sz="3200" dirty="0" smtClean="0"/>
              <a:t>I </a:t>
            </a:r>
            <a:r>
              <a:rPr lang="da-DK" sz="3200" dirty="0"/>
              <a:t>som </a:t>
            </a:r>
            <a:r>
              <a:rPr lang="da-DK" sz="3200" dirty="0" smtClean="0"/>
              <a:t>medarbejdere </a:t>
            </a:r>
            <a:r>
              <a:rPr lang="da-DK" sz="3200" dirty="0" smtClean="0"/>
              <a:t>involveret </a:t>
            </a:r>
            <a:r>
              <a:rPr lang="da-DK" sz="3200" dirty="0"/>
              <a:t>i processen? </a:t>
            </a:r>
          </a:p>
        </p:txBody>
      </p:sp>
    </p:spTree>
    <p:extLst>
      <p:ext uri="{BB962C8B-B14F-4D97-AF65-F5344CB8AC3E}">
        <p14:creationId xmlns:p14="http://schemas.microsoft.com/office/powerpoint/2010/main" val="4271546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200275" y="-642937"/>
            <a:ext cx="4443412" cy="7983737"/>
          </a:xfrm>
        </p:spPr>
      </p:pic>
      <p:sp>
        <p:nvSpPr>
          <p:cNvPr id="3" name="Rektangel 2"/>
          <p:cNvSpPr/>
          <p:nvPr/>
        </p:nvSpPr>
        <p:spPr>
          <a:xfrm>
            <a:off x="6389592" y="6550223"/>
            <a:ext cx="2754408" cy="307777"/>
          </a:xfrm>
          <a:prstGeom prst="rect">
            <a:avLst/>
          </a:prstGeom>
        </p:spPr>
        <p:txBody>
          <a:bodyPr wrap="none">
            <a:spAutoFit/>
          </a:bodyPr>
          <a:lstStyle/>
          <a:p>
            <a:r>
              <a:rPr lang="da-DK" sz="1400" dirty="0">
                <a:solidFill>
                  <a:schemeClr val="bg1">
                    <a:lumMod val="65000"/>
                  </a:schemeClr>
                </a:solidFill>
              </a:rPr>
              <a:t>Fotos af Inga </a:t>
            </a:r>
            <a:r>
              <a:rPr lang="da-DK" sz="1400" dirty="0" err="1">
                <a:solidFill>
                  <a:schemeClr val="bg1">
                    <a:lumMod val="65000"/>
                  </a:schemeClr>
                </a:solidFill>
              </a:rPr>
              <a:t>Seliverstova</a:t>
            </a:r>
            <a:r>
              <a:rPr lang="da-DK" sz="1400" dirty="0">
                <a:solidFill>
                  <a:schemeClr val="bg1">
                    <a:lumMod val="65000"/>
                  </a:schemeClr>
                </a:solidFill>
              </a:rPr>
              <a:t> fra </a:t>
            </a:r>
            <a:r>
              <a:rPr lang="da-DK" sz="1400" dirty="0" err="1">
                <a:solidFill>
                  <a:schemeClr val="bg1">
                    <a:lumMod val="65000"/>
                  </a:schemeClr>
                </a:solidFill>
              </a:rPr>
              <a:t>Pexels</a:t>
            </a:r>
            <a:endParaRPr lang="da-DK" sz="1400" dirty="0">
              <a:solidFill>
                <a:schemeClr val="bg1">
                  <a:lumMod val="65000"/>
                </a:schemeClr>
              </a:solidFill>
            </a:endParaRPr>
          </a:p>
        </p:txBody>
      </p:sp>
    </p:spTree>
    <p:extLst>
      <p:ext uri="{BB962C8B-B14F-4D97-AF65-F5344CB8AC3E}">
        <p14:creationId xmlns:p14="http://schemas.microsoft.com/office/powerpoint/2010/main" val="3830061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Refleksionsspørgsmål</a:t>
            </a:r>
            <a:endParaRPr lang="da-DK" dirty="0"/>
          </a:p>
        </p:txBody>
      </p:sp>
      <p:sp>
        <p:nvSpPr>
          <p:cNvPr id="3" name="Pladsholder til indhold 2"/>
          <p:cNvSpPr>
            <a:spLocks noGrp="1"/>
          </p:cNvSpPr>
          <p:nvPr>
            <p:ph idx="1"/>
          </p:nvPr>
        </p:nvSpPr>
        <p:spPr/>
        <p:txBody>
          <a:bodyPr/>
          <a:lstStyle/>
          <a:p>
            <a:r>
              <a:rPr lang="da-DK" dirty="0" smtClean="0"/>
              <a:t>Hvordan </a:t>
            </a:r>
            <a:r>
              <a:rPr lang="da-DK" dirty="0"/>
              <a:t>oplever </a:t>
            </a:r>
            <a:r>
              <a:rPr lang="da-DK" dirty="0" smtClean="0"/>
              <a:t>I, at </a:t>
            </a:r>
            <a:r>
              <a:rPr lang="da-DK" dirty="0"/>
              <a:t>teknologien påvirker Sofies opgave og rolle i relation til borgeren?</a:t>
            </a:r>
          </a:p>
          <a:p>
            <a:r>
              <a:rPr lang="da-DK" dirty="0" smtClean="0"/>
              <a:t>Hvilke </a:t>
            </a:r>
            <a:r>
              <a:rPr lang="da-DK" dirty="0"/>
              <a:t>dilemmaer ser </a:t>
            </a:r>
            <a:r>
              <a:rPr lang="da-DK" dirty="0" smtClean="0"/>
              <a:t>I </a:t>
            </a:r>
            <a:r>
              <a:rPr lang="da-DK" dirty="0"/>
              <a:t>i filmen?</a:t>
            </a:r>
          </a:p>
          <a:p>
            <a:r>
              <a:rPr lang="da-DK" dirty="0" smtClean="0"/>
              <a:t>Hvilke </a:t>
            </a:r>
            <a:r>
              <a:rPr lang="da-DK" dirty="0"/>
              <a:t>fremtidige kompetencer, tænker </a:t>
            </a:r>
            <a:r>
              <a:rPr lang="da-DK" dirty="0" smtClean="0"/>
              <a:t>I, </a:t>
            </a:r>
            <a:r>
              <a:rPr lang="da-DK" dirty="0"/>
              <a:t>bliver nødvendige i </a:t>
            </a:r>
            <a:r>
              <a:rPr lang="da-DK" dirty="0" smtClean="0"/>
              <a:t>jeres </a:t>
            </a:r>
            <a:r>
              <a:rPr lang="da-DK" dirty="0"/>
              <a:t>arbejde med netop denne teknologi?</a:t>
            </a:r>
          </a:p>
          <a:p>
            <a:endParaRPr lang="da-DK" dirty="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2597" y="4603908"/>
            <a:ext cx="3637065" cy="1939767"/>
          </a:xfrm>
          <a:prstGeom prst="rect">
            <a:avLst/>
          </a:prstGeom>
        </p:spPr>
      </p:pic>
    </p:spTree>
    <p:extLst>
      <p:ext uri="{BB962C8B-B14F-4D97-AF65-F5344CB8AC3E}">
        <p14:creationId xmlns:p14="http://schemas.microsoft.com/office/powerpoint/2010/main" val="3420432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1972</Words>
  <Application>Microsoft Office PowerPoint</Application>
  <PresentationFormat>Skærmshow (4:3)</PresentationFormat>
  <Paragraphs>188</Paragraphs>
  <Slides>17</Slides>
  <Notes>17</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17</vt:i4>
      </vt:variant>
    </vt:vector>
  </HeadingPairs>
  <TitlesOfParts>
    <vt:vector size="21" baseType="lpstr">
      <vt:lpstr>Arial</vt:lpstr>
      <vt:lpstr>Calibri</vt:lpstr>
      <vt:lpstr>Calibri Light</vt:lpstr>
      <vt:lpstr>Office-tema</vt:lpstr>
      <vt:lpstr>PowerPoint-præsentation</vt:lpstr>
      <vt:lpstr>Hvad er teknologi?</vt:lpstr>
      <vt:lpstr>Teknologi  - og måden vi arbejder på</vt:lpstr>
      <vt:lpstr>Teknologi i praksis</vt:lpstr>
      <vt:lpstr>Sofies dilemma</vt:lpstr>
      <vt:lpstr>PowerPoint-præsentation</vt:lpstr>
      <vt:lpstr>Når der købes eller vælges ny teknologi på jeres arbejdsplads, hvordan bliver I som medarbejdere involveret i processen? </vt:lpstr>
      <vt:lpstr>PowerPoint-præsentation</vt:lpstr>
      <vt:lpstr>Refleksionsspørgsmål</vt:lpstr>
      <vt:lpstr>PowerPoint-præsentation</vt:lpstr>
      <vt:lpstr>PowerPoint-præsentation</vt:lpstr>
      <vt:lpstr>Den etiske refleksion</vt:lpstr>
      <vt:lpstr>Det modsatte scenarie-metoden</vt:lpstr>
      <vt:lpstr>Mening og kompetencer</vt:lpstr>
      <vt:lpstr>Er digitalisering og teknologi en kernekompetence?</vt:lpstr>
      <vt:lpstr>PowerPoint-præsentation</vt:lpstr>
      <vt:lpstr>https://bit.ly/3njOT3Z </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Sidsel Villumsen</dc:creator>
  <cp:lastModifiedBy>Sidsel Villumsen</cp:lastModifiedBy>
  <cp:revision>67</cp:revision>
  <dcterms:created xsi:type="dcterms:W3CDTF">2020-11-04T11:48:30Z</dcterms:created>
  <dcterms:modified xsi:type="dcterms:W3CDTF">2020-11-16T10:55:56Z</dcterms:modified>
</cp:coreProperties>
</file>