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0" r:id="rId6"/>
    <p:sldId id="271" r:id="rId7"/>
    <p:sldId id="262" r:id="rId8"/>
    <p:sldId id="263" r:id="rId9"/>
    <p:sldId id="265" r:id="rId10"/>
    <p:sldId id="266" r:id="rId11"/>
    <p:sldId id="272" r:id="rId12"/>
    <p:sldId id="273" r:id="rId13"/>
    <p:sldId id="274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D323-2F51-D44F-8D21-34316734E0D7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0558-AA22-0C40-BB4D-88FA969782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72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 tovholdergruppe: ”Forandringer og stress” indeholder</a:t>
            </a:r>
            <a:r>
              <a:rPr lang="da-DK" baseline="0" dirty="0"/>
              <a:t> flere processer rettet mod forskellige niveauer i organisationen. Denne proces er tiltænkt ledelsen og er altså rettet mod en ledelsesgruppe, der kan bruge processen til at tage deres del af ansvaret for stressforebyggelse </a:t>
            </a:r>
            <a:r>
              <a:rPr lang="da-DK" baseline="0" dirty="0" err="1"/>
              <a:t>ifm</a:t>
            </a:r>
            <a:r>
              <a:rPr lang="da-DK" baseline="0" dirty="0"/>
              <a:t>. med en forandringsproces. Specifikt handler processen om involvering </a:t>
            </a:r>
            <a:r>
              <a:rPr lang="da-DK" baseline="0"/>
              <a:t>og kommunikation.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31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73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6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64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24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Præsentér,</a:t>
            </a:r>
            <a:r>
              <a:rPr lang="da-DK" baseline="0" dirty="0"/>
              <a:t> at idéen er, at modellen giver en overblik over, hvilke kommunikationskanaler, der passer til hvert niveau af involvering</a:t>
            </a:r>
          </a:p>
          <a:p>
            <a:r>
              <a:rPr lang="da-DK" baseline="0" dirty="0"/>
              <a:t>Bed derefter deltagerne skrive trinene/niveauerne op på papkort/A4 ark og hæng dem op på en tavle eller en væg. Det kan være fint, at deltagerne på den måde er med til at ”lave” modellen selv, men I kan selvfølgelig også sørge for, at trinene i modellen hænger klar på forhånd, hvis I har det bedre med det.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bQOiV4078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Værktøj 10: Forandringer og stress - Ledelsen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Involveringstrappen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24802" r="28738" b="23540"/>
          <a:stretch>
            <a:fillRect/>
          </a:stretch>
        </p:blipFill>
        <p:spPr bwMode="auto">
          <a:xfrm>
            <a:off x="1792612" y="1830983"/>
            <a:ext cx="55435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diskussion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I hvilken grad er forandringen til diskussion helt overordnet? Kan præmissen for den ændres eller ligger den fast? Skriv den overordnede forandring på en post-it og placér den på et passende trin.</a:t>
            </a:r>
          </a:p>
          <a:p>
            <a:r>
              <a:rPr lang="da-DK" sz="2200" dirty="0"/>
              <a:t>Kortlæg alle aktiviteter i forandringen, hvor der er planlagt kommunikation til eller involvering af de berørte: møder, workshops, stormøder, mails, udmeldinger… Skriv hver aktivitet på en post-it.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94D2FB-053C-4EB4-8439-432E25D7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9737" y="4528278"/>
            <a:ext cx="2803308" cy="15978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5AAB32-0F86-44C9-B3E4-285594AFC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399" y="4752738"/>
            <a:ext cx="1093402" cy="10127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0D66CB-99F2-4C63-BA9C-119F0D01B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200" y="4879719"/>
            <a:ext cx="914400" cy="9810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C4861A-3F33-4A75-817B-5A754A480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7600" y="5370257"/>
            <a:ext cx="9144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diskussion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Vurdér hver enkelt aktivitets niveau på involveringstrappen og placér hver post-it herefter</a:t>
            </a:r>
            <a:br>
              <a:rPr lang="da-DK" sz="2200" dirty="0"/>
            </a:br>
            <a:endParaRPr lang="da-DK" sz="2200" dirty="0"/>
          </a:p>
        </p:txBody>
      </p:sp>
      <p:sp>
        <p:nvSpPr>
          <p:cNvPr id="4" name="Tekstfelt 3"/>
          <p:cNvSpPr txBox="1"/>
          <p:nvPr/>
        </p:nvSpPr>
        <p:spPr>
          <a:xfrm>
            <a:off x="2530928" y="2831398"/>
            <a:ext cx="4082143" cy="175432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da-DK" i="1" dirty="0"/>
              <a:t>Selvom en forandring overordnet ligger på et niveau, kan der fx være andre muligheder for at påvirke, hvordan løsningen skal udmøntes i den enkelte afdeling. Enkelte aktiviteter kan derfor godt befinde sig et andet sted på trappen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07698B-4186-4CA6-B12C-6615A3D6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698" y="2922629"/>
            <a:ext cx="1093402" cy="10127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C2B50E-1A8A-4798-94C8-BDBC71995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499" y="3049610"/>
            <a:ext cx="914400" cy="9810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B64472-C4A2-4B2C-AD3A-2E5EA3912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3100" y="5145088"/>
            <a:ext cx="914400" cy="9810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10E8E0-8620-424C-A2CF-730ACAF62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2735" y="3490977"/>
            <a:ext cx="914400" cy="981075"/>
          </a:xfrm>
          <a:prstGeom prst="rect">
            <a:avLst/>
          </a:prstGeom>
        </p:spPr>
      </p:pic>
      <p:pic>
        <p:nvPicPr>
          <p:cNvPr id="10" name="Pladsholder til indhold 3" descr="BFA_CMYK.JPG">
            <a:extLst>
              <a:ext uri="{FF2B5EF4-FFF2-40B4-BE49-F238E27FC236}">
                <a16:creationId xmlns:a16="http://schemas.microsoft.com/office/drawing/2014/main" id="{663CA31D-4EB8-4E7C-8BA0-DEEF8166D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diskussion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Er der aktiviteter, hvor vi skal ændre vores kommunikationsform?</a:t>
            </a:r>
          </a:p>
          <a:p>
            <a:r>
              <a:rPr lang="da-DK" sz="2200" dirty="0"/>
              <a:t>Er der nogle steder, hvor vi kan skabe en højere grad af involvering?</a:t>
            </a:r>
          </a:p>
          <a:p>
            <a:r>
              <a:rPr lang="da-DK" sz="2200" dirty="0"/>
              <a:t>Er der noget, vi mangler at kommunikere?</a:t>
            </a:r>
          </a:p>
          <a:p>
            <a:r>
              <a:rPr lang="da-DK" sz="2200" dirty="0"/>
              <a:t>Har vi styr på vores aftaler?</a:t>
            </a:r>
          </a:p>
          <a:p>
            <a:endParaRPr lang="da-DK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7A12CB-1410-4AE9-85E9-C3ABA9E01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67" y="4458857"/>
            <a:ext cx="2803308" cy="15978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F98282-8E7B-45F5-A035-824A92A7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2424" y="2949642"/>
            <a:ext cx="2163208" cy="1509215"/>
          </a:xfrm>
          <a:prstGeom prst="rect">
            <a:avLst/>
          </a:prstGeom>
        </p:spPr>
      </p:pic>
      <p:pic>
        <p:nvPicPr>
          <p:cNvPr id="7" name="Pladsholder til indhold 3" descr="BFA_CMYK.JPG">
            <a:extLst>
              <a:ext uri="{FF2B5EF4-FFF2-40B4-BE49-F238E27FC236}">
                <a16:creationId xmlns:a16="http://schemas.microsoft.com/office/drawing/2014/main" id="{09FC99D4-8646-43AE-BF7B-18995D72C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72127" y="1997466"/>
            <a:ext cx="6801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Oplæg: </a:t>
            </a:r>
            <a:r>
              <a:rPr lang="da-DK" dirty="0"/>
              <a:t>Hvad er stress og kilder til stress ved forandringer</a:t>
            </a:r>
          </a:p>
          <a:p>
            <a:endParaRPr lang="da-DK" dirty="0"/>
          </a:p>
          <a:p>
            <a:r>
              <a:rPr lang="da-DK" b="1" dirty="0"/>
              <a:t>Oplæg: </a:t>
            </a:r>
            <a:r>
              <a:rPr lang="da-DK" dirty="0"/>
              <a:t>Roller og ansvar i stressforebyggelsen og introduktion til Involveringstrappen</a:t>
            </a:r>
          </a:p>
          <a:p>
            <a:endParaRPr lang="da-DK" dirty="0"/>
          </a:p>
          <a:p>
            <a:r>
              <a:rPr lang="da-DK" b="1" dirty="0"/>
              <a:t>Fælles diskussion: </a:t>
            </a:r>
            <a:r>
              <a:rPr lang="da-DK" dirty="0"/>
              <a:t>Involveringstrappen</a:t>
            </a:r>
          </a:p>
          <a:p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7D879F-487F-403C-8814-7BD74BA7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941" y="274638"/>
            <a:ext cx="2548859" cy="1777984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99BD1EF-1242-4CFA-8B75-E84659E7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D12B7872-2CFE-4673-A692-56719C600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er stress?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105647" y="2002118"/>
            <a:ext cx="7097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Kortvarig stress betegner en tilstand, hvor vi mobiliserer ekstra kræfter i en kravsituation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Stress kan forstås både fysiologisk, psykologisk og socialt – og både fysiologiske, psykologiske og sociale </a:t>
            </a:r>
            <a:r>
              <a:rPr lang="da-DK" dirty="0" err="1"/>
              <a:t>stressorer</a:t>
            </a:r>
            <a:r>
              <a:rPr lang="da-DK" dirty="0"/>
              <a:t> kan få os til at opleve stress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Stress som begreb har udviklet sig siden 30’erne og frem til i dag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84B48A-A71D-47B3-8AC2-E39D9BEE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5641" y="4270892"/>
            <a:ext cx="2111279" cy="1701628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D677A4-9F1A-4102-BD77-463056268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5F05AF83-4E44-4A60-83C7-F0B903D5A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stress?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0798" y="2099732"/>
            <a:ext cx="49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Hør Pia Ryom fortælle om stressbegrebet og den fysiologiske, psykologiske og sociale stress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189725" y="2877426"/>
            <a:ext cx="681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https://www.youtube.com/watch?v=oCbQOiV4078&amp;feature=youtu.be</a:t>
            </a:r>
            <a:endParaRPr lang="en-US" dirty="0"/>
          </a:p>
          <a:p>
            <a:endParaRPr lang="da-DK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C875C2-B73A-4D7B-9574-B46CFBDD9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19" y="3627452"/>
            <a:ext cx="2542602" cy="2505211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94B11BA-6B81-403D-BB65-25B85DA7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213C3467-D85A-49B3-8F40-0A4261852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til stress ved forandringer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45952" y="1417638"/>
            <a:ext cx="7179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Traditionelle:</a:t>
            </a:r>
          </a:p>
          <a:p>
            <a:r>
              <a:rPr lang="da-DK" dirty="0"/>
              <a:t>	Ændringer i arbejdsgange, usikkerhed på egne kvalifikationer, 	forandring opleves som synonym med nedskæring.</a:t>
            </a:r>
          </a:p>
          <a:p>
            <a:endParaRPr lang="da-DK" dirty="0"/>
          </a:p>
          <a:p>
            <a:r>
              <a:rPr lang="da-DK" b="1" dirty="0"/>
              <a:t>Relationelle:</a:t>
            </a:r>
          </a:p>
          <a:p>
            <a:r>
              <a:rPr lang="da-DK" dirty="0"/>
              <a:t>	Nye krav kan føre til usikkerheder, som kan føre til konflikter i 	arbejdsgruppen, rolleuklarhed kan skabe konflikter og borgere/	brugere/patienter kan opleves krævende, fordi de ikke forstår 	(grunden til) forandringen.</a:t>
            </a:r>
          </a:p>
          <a:p>
            <a:endParaRPr lang="da-DK" dirty="0"/>
          </a:p>
          <a:p>
            <a:r>
              <a:rPr lang="da-DK" b="1" dirty="0"/>
              <a:t>Moderne:</a:t>
            </a:r>
          </a:p>
          <a:p>
            <a:r>
              <a:rPr lang="da-DK" dirty="0"/>
              <a:t>	Balancen mellem arbejde og fritid, oplevelsen af at være 	tankemæssigt på arbejde hele tiden, højere grad af selvledelse.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C25BFD-C748-4BA1-9862-E00BE5BC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1417638"/>
            <a:ext cx="476835" cy="476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315468-DBA5-432A-9624-073DF84D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2520727"/>
            <a:ext cx="476835" cy="4768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DEC842-EE20-4E80-A33F-EFA837561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4133673"/>
            <a:ext cx="476835" cy="476835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C3594E50-BF6E-4352-8FC4-0AE93742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3" descr="BFA_CMYK.JPG">
            <a:extLst>
              <a:ext uri="{FF2B5EF4-FFF2-40B4-BE49-F238E27FC236}">
                <a16:creationId xmlns:a16="http://schemas.microsoft.com/office/drawing/2014/main" id="{231710BC-9713-4C83-AC3D-626327312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gøre hvad?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93893" y="1436750"/>
            <a:ext cx="6667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Alle niveauer i organisationen har et ansvar for at forebygge stress i forbindelse med en forandringsproces</a:t>
            </a:r>
          </a:p>
          <a:p>
            <a:endParaRPr lang="da-DK" dirty="0"/>
          </a:p>
          <a:p>
            <a:r>
              <a:rPr lang="da-DK" b="1" dirty="0"/>
              <a:t>Arbejdsmiljøorganisationen/MED </a:t>
            </a:r>
            <a:r>
              <a:rPr lang="da-DK" dirty="0"/>
              <a:t>har fx det overordnede ansvar for, at der tages hånd om det psykiske arbejdsmiljø før, under og efter forandringerne</a:t>
            </a:r>
          </a:p>
          <a:p>
            <a:endParaRPr lang="da-DK" dirty="0"/>
          </a:p>
          <a:p>
            <a:r>
              <a:rPr lang="da-DK" b="1" dirty="0"/>
              <a:t>Den enkelte arbejdsgruppe/team/afdeling </a:t>
            </a:r>
            <a:r>
              <a:rPr lang="da-DK" dirty="0"/>
              <a:t>har fx ansvar for at diskutere mulighederne i forandringen, hjælpe hinanden med at forvente det bedste og rejse de spørgsmål, der bekymrer</a:t>
            </a:r>
          </a:p>
          <a:p>
            <a:endParaRPr lang="da-DK" dirty="0"/>
          </a:p>
          <a:p>
            <a:r>
              <a:rPr lang="da-DK" b="1" dirty="0"/>
              <a:t>Individet </a:t>
            </a:r>
            <a:r>
              <a:rPr lang="da-DK" dirty="0"/>
              <a:t>har fx ansvar for at være nysgerrig og åben og undgå en for kraftig trusselsvurdering</a:t>
            </a:r>
          </a:p>
          <a:p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2808E2-1179-4800-9890-2E57B61C3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010" y="5228975"/>
            <a:ext cx="1949263" cy="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gøre hvad?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982133" y="1339301"/>
            <a:ext cx="7179734" cy="399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da-DK" dirty="0"/>
          </a:p>
          <a:p>
            <a:r>
              <a:rPr lang="da-DK" b="1" dirty="0"/>
              <a:t>Ledelsen</a:t>
            </a:r>
            <a:r>
              <a:rPr lang="da-DK" dirty="0"/>
              <a:t> har ansvaret for at:</a:t>
            </a:r>
          </a:p>
          <a:p>
            <a:endParaRPr lang="da-DK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dirty="0"/>
              <a:t>Planlægge forandringerne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dirty="0"/>
              <a:t>Fortælle om forandringsvisionen: Hvorfor er det vigtigt at lave forandringer og hvad vil vi opnå?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dirty="0"/>
              <a:t>Være lyttende og åbne og have tillid til, at medarbejdernes eventuelle bekymring retter sig mod løsningen af kerneopgaven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dirty="0"/>
              <a:t>Sørge for at informere i rette mængder på det rette tidspunkt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dirty="0"/>
              <a:t>Sørge for, at medarbejderne får indflydelse, hvor det er muligt</a:t>
            </a:r>
          </a:p>
          <a:p>
            <a:endParaRPr lang="da-DK" dirty="0"/>
          </a:p>
          <a:p>
            <a:r>
              <a:rPr lang="da-DK" dirty="0"/>
              <a:t>…men hvordan?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3E2FD8-E9C4-4E5F-B284-F4CDD74BE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3212" y="5004349"/>
            <a:ext cx="1628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Introduktion til Involveringstrappen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97857" y="1610538"/>
            <a:ext cx="7202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i="1" dirty="0"/>
              <a:t>Involveringstrappen er en model, der hjælper os med at sikre:</a:t>
            </a:r>
          </a:p>
          <a:p>
            <a:endParaRPr lang="da-DK" sz="2200" dirty="0"/>
          </a:p>
          <a:p>
            <a:pPr marL="285750" indent="-285750">
              <a:buFont typeface="Arial"/>
              <a:buChar char="•"/>
            </a:pPr>
            <a:r>
              <a:rPr lang="da-DK" sz="2200" dirty="0"/>
              <a:t>Den rette information på rette tidspunkt</a:t>
            </a:r>
          </a:p>
          <a:p>
            <a:pPr marL="285750" indent="-285750">
              <a:buFont typeface="Arial"/>
              <a:buChar char="•"/>
            </a:pPr>
            <a:r>
              <a:rPr lang="da-DK" sz="2200" dirty="0"/>
              <a:t>Den rette grad af involvering på rette tidspunkt</a:t>
            </a:r>
          </a:p>
          <a:p>
            <a:pPr marL="285750" indent="-285750">
              <a:buFont typeface="Arial"/>
              <a:buChar char="•"/>
            </a:pPr>
            <a:r>
              <a:rPr lang="da-DK" sz="2200" dirty="0"/>
              <a:t>Den rette grad af salg af visionen for forandringen på rette tidspunkt</a:t>
            </a:r>
          </a:p>
          <a:p>
            <a:endParaRPr lang="da-DK" sz="2200" dirty="0"/>
          </a:p>
          <a:p>
            <a:r>
              <a:rPr lang="da-DK" sz="2200" dirty="0"/>
              <a:t>På den måde skulle det gerne blive nemmere at leve op til vores ansvar for at agere stressforebyggende i den kommende forandringsproces.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6F0F48-D9A6-40AC-98DC-A6F3E440B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8550" y="5281313"/>
            <a:ext cx="1469572" cy="1143000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0C10619-1598-4087-96AE-122D68AD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600ACA0F-ECE6-4960-B351-948AEAE6C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Niveauer af involvering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690633" y="1478461"/>
            <a:ext cx="7683897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000" i="1" dirty="0"/>
              <a:t>Involveringstrappen skelner imellem fem forskellige niveauer af involvering:</a:t>
            </a:r>
            <a:endParaRPr lang="da-DK" sz="20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da-DK" sz="2000" b="1" dirty="0"/>
              <a:t>Fortæl</a:t>
            </a:r>
            <a:r>
              <a:rPr lang="da-DK" sz="2000" dirty="0"/>
              <a:t> – når en beslutningen allerede er truffet</a:t>
            </a:r>
            <a:endParaRPr lang="da-DK" sz="2000" i="1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da-DK" sz="2000" b="1" dirty="0"/>
              <a:t>Sælg</a:t>
            </a:r>
            <a:r>
              <a:rPr lang="da-DK" sz="2000" dirty="0"/>
              <a:t> – når løsningen er fastlagt, men der kan åbnes op for spørgsmål</a:t>
            </a:r>
            <a:endParaRPr lang="da-DK" sz="2000" i="1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da-DK" sz="2000" b="1" dirty="0"/>
              <a:t>Test</a:t>
            </a:r>
            <a:r>
              <a:rPr lang="da-DK" sz="2000" dirty="0"/>
              <a:t> – når I vil præsentere et forslag til en løsning, der kan kvalificeres med input og gode idéer</a:t>
            </a:r>
            <a:endParaRPr lang="da-DK" sz="2000" i="1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da-DK" sz="2000" b="1" dirty="0"/>
              <a:t>Konsultér</a:t>
            </a:r>
            <a:r>
              <a:rPr lang="da-DK" sz="2000" dirty="0"/>
              <a:t> – når der kun er vedtaget overordnede idéer, og I ønsker flere input til design af løsningen, så den bliver bedre og ejerskabet større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da-DK" sz="2000" b="1" dirty="0" err="1"/>
              <a:t>Samskab</a:t>
            </a:r>
            <a:r>
              <a:rPr lang="da-DK" sz="2000" dirty="0"/>
              <a:t> – når processen er helt åben og løsninger og beslutninger skal udvikles i fællesskab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9EE0B9-B4C2-4EF4-BC88-B1331F78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3244" y="673574"/>
            <a:ext cx="1469572" cy="1143000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814AA4E1-6E56-4EE2-A932-D11A0F91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E340A7FC-8CC8-4981-9BED-AA034ECD0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806</Words>
  <Application>Microsoft Office PowerPoint</Application>
  <PresentationFormat>Skærmshow (4:3)</PresentationFormat>
  <Paragraphs>81</Paragraphs>
  <Slides>14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Kontortema</vt:lpstr>
      <vt:lpstr>Værktøj 10: Forandringer og stress - Ledelsen</vt:lpstr>
      <vt:lpstr>Proces</vt:lpstr>
      <vt:lpstr>Hvad er stress?</vt:lpstr>
      <vt:lpstr>Hvad er stress?</vt:lpstr>
      <vt:lpstr>Kilder til stress ved forandringer</vt:lpstr>
      <vt:lpstr>Hvem skal gøre hvad?</vt:lpstr>
      <vt:lpstr>Hvem skal gøre hvad?</vt:lpstr>
      <vt:lpstr>Introduktion til Involveringstrappen</vt:lpstr>
      <vt:lpstr>Niveauer af involvering</vt:lpstr>
      <vt:lpstr>Involveringstrappen</vt:lpstr>
      <vt:lpstr>Fælles diskussion</vt:lpstr>
      <vt:lpstr>Fælles diskussion</vt:lpstr>
      <vt:lpstr>Fælles diskussion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45</cp:revision>
  <cp:lastPrinted>2018-12-30T22:09:50Z</cp:lastPrinted>
  <dcterms:created xsi:type="dcterms:W3CDTF">2018-01-06T19:00:08Z</dcterms:created>
  <dcterms:modified xsi:type="dcterms:W3CDTF">2019-08-26T13:43:07Z</dcterms:modified>
</cp:coreProperties>
</file>