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3" r:id="rId3"/>
    <p:sldId id="415" r:id="rId4"/>
    <p:sldId id="414" r:id="rId5"/>
    <p:sldId id="417" r:id="rId6"/>
    <p:sldId id="418" r:id="rId7"/>
    <p:sldId id="419" r:id="rId8"/>
    <p:sldId id="416" r:id="rId9"/>
    <p:sldId id="355" r:id="rId1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4" autoAdjust="0"/>
    <p:restoredTop sz="63401" autoAdjust="0"/>
  </p:normalViewPr>
  <p:slideViewPr>
    <p:cSldViewPr>
      <p:cViewPr varScale="1">
        <p:scale>
          <a:sx n="40" d="100"/>
          <a:sy n="40" d="100"/>
        </p:scale>
        <p:origin x="1604" y="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23E7C2C-ED69-4B93-9D5E-136944B55119}" type="datetimeFigureOut">
              <a:rPr lang="da-DK" smtClean="0"/>
              <a:pPr/>
              <a:t>09-02-2023</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3A3BA8-5EF9-4850-B6D1-F10C1DBB4A3B}"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B3A3BA8-5EF9-4850-B6D1-F10C1DBB4A3B}" type="slidenum">
              <a:rPr lang="da-DK" smtClean="0"/>
              <a:pPr/>
              <a:t>1</a:t>
            </a:fld>
            <a:endParaRPr lang="da-DK"/>
          </a:p>
        </p:txBody>
      </p:sp>
    </p:spTree>
    <p:extLst>
      <p:ext uri="{BB962C8B-B14F-4D97-AF65-F5344CB8AC3E}">
        <p14:creationId xmlns:p14="http://schemas.microsoft.com/office/powerpoint/2010/main" val="282848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Indled med at sige lidt om, hvorfor emnet er på dagsorden, hvad rammen er for mødet og at I skal prøve dialogkort om mangfoldighed.</a:t>
            </a:r>
          </a:p>
          <a:p>
            <a:endParaRPr lang="da-DK" dirty="0"/>
          </a:p>
        </p:txBody>
      </p:sp>
      <p:sp>
        <p:nvSpPr>
          <p:cNvPr id="4" name="Pladsholder til slidenummer 3"/>
          <p:cNvSpPr>
            <a:spLocks noGrp="1"/>
          </p:cNvSpPr>
          <p:nvPr>
            <p:ph type="sldNum" sz="quarter" idx="5"/>
          </p:nvPr>
        </p:nvSpPr>
        <p:spPr/>
        <p:txBody>
          <a:bodyPr/>
          <a:lstStyle/>
          <a:p>
            <a:fld id="{EB3A3BA8-5EF9-4850-B6D1-F10C1DBB4A3B}" type="slidenum">
              <a:rPr lang="da-DK" smtClean="0"/>
              <a:pPr/>
              <a:t>2</a:t>
            </a:fld>
            <a:endParaRPr lang="da-DK"/>
          </a:p>
        </p:txBody>
      </p:sp>
    </p:spTree>
    <p:extLst>
      <p:ext uri="{BB962C8B-B14F-4D97-AF65-F5344CB8AC3E}">
        <p14:creationId xmlns:p14="http://schemas.microsoft.com/office/powerpoint/2010/main" val="258027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Mulig </a:t>
            </a:r>
            <a:r>
              <a:rPr lang="da-DK" dirty="0" err="1"/>
              <a:t>opvarming</a:t>
            </a:r>
            <a:r>
              <a:rPr lang="da-DK" dirty="0"/>
              <a:t>: </a:t>
            </a:r>
          </a:p>
          <a:p>
            <a:r>
              <a:rPr lang="da-DK" dirty="0"/>
              <a:t>Tal To og to om de to spørgsmål.</a:t>
            </a:r>
          </a:p>
        </p:txBody>
      </p:sp>
      <p:sp>
        <p:nvSpPr>
          <p:cNvPr id="4" name="Pladsholder til slidenummer 3"/>
          <p:cNvSpPr>
            <a:spLocks noGrp="1"/>
          </p:cNvSpPr>
          <p:nvPr>
            <p:ph type="sldNum" sz="quarter" idx="5"/>
          </p:nvPr>
        </p:nvSpPr>
        <p:spPr/>
        <p:txBody>
          <a:bodyPr/>
          <a:lstStyle/>
          <a:p>
            <a:fld id="{EB3A3BA8-5EF9-4850-B6D1-F10C1DBB4A3B}" type="slidenum">
              <a:rPr lang="da-DK" smtClean="0"/>
              <a:pPr/>
              <a:t>3</a:t>
            </a:fld>
            <a:endParaRPr lang="da-DK"/>
          </a:p>
        </p:txBody>
      </p:sp>
    </p:spTree>
    <p:extLst>
      <p:ext uri="{BB962C8B-B14F-4D97-AF65-F5344CB8AC3E}">
        <p14:creationId xmlns:p14="http://schemas.microsoft.com/office/powerpoint/2010/main" val="27781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Dialogkortene skal starte og sætte gang i dialogen.</a:t>
            </a:r>
          </a:p>
          <a:p>
            <a:r>
              <a:rPr lang="da-DK" dirty="0"/>
              <a:t>Der er ikke nogle rigtige eller forkerte svar.</a:t>
            </a:r>
          </a:p>
          <a:p>
            <a:r>
              <a:rPr lang="da-DK" dirty="0"/>
              <a:t>Dialogen er vigtigt i sig selv.</a:t>
            </a:r>
          </a:p>
          <a:p>
            <a:r>
              <a:rPr lang="da-DK" dirty="0"/>
              <a:t>Måske giver den anledning til at I gør noget nyt, men ikke nødvendigvis.</a:t>
            </a:r>
          </a:p>
        </p:txBody>
      </p:sp>
      <p:sp>
        <p:nvSpPr>
          <p:cNvPr id="4" name="Pladsholder til slidenummer 3"/>
          <p:cNvSpPr>
            <a:spLocks noGrp="1"/>
          </p:cNvSpPr>
          <p:nvPr>
            <p:ph type="sldNum" sz="quarter" idx="5"/>
          </p:nvPr>
        </p:nvSpPr>
        <p:spPr/>
        <p:txBody>
          <a:bodyPr/>
          <a:lstStyle/>
          <a:p>
            <a:fld id="{EB3A3BA8-5EF9-4850-B6D1-F10C1DBB4A3B}" type="slidenum">
              <a:rPr lang="da-DK" smtClean="0"/>
              <a:pPr/>
              <a:t>4</a:t>
            </a:fld>
            <a:endParaRPr lang="da-DK"/>
          </a:p>
        </p:txBody>
      </p:sp>
    </p:spTree>
    <p:extLst>
      <p:ext uri="{BB962C8B-B14F-4D97-AF65-F5344CB8AC3E}">
        <p14:creationId xmlns:p14="http://schemas.microsoft.com/office/powerpoint/2010/main" val="15398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nogle spilleregler som er vigtige for en god dialog.</a:t>
            </a:r>
          </a:p>
          <a:p>
            <a:r>
              <a:rPr lang="da-DK" dirty="0"/>
              <a:t>Giver de mening?</a:t>
            </a:r>
          </a:p>
          <a:p>
            <a:endParaRPr lang="da-DK" dirty="0"/>
          </a:p>
        </p:txBody>
      </p:sp>
      <p:sp>
        <p:nvSpPr>
          <p:cNvPr id="4" name="Pladsholder til slidenummer 3"/>
          <p:cNvSpPr>
            <a:spLocks noGrp="1"/>
          </p:cNvSpPr>
          <p:nvPr>
            <p:ph type="sldNum" sz="quarter" idx="5"/>
          </p:nvPr>
        </p:nvSpPr>
        <p:spPr/>
        <p:txBody>
          <a:bodyPr/>
          <a:lstStyle/>
          <a:p>
            <a:fld id="{EB3A3BA8-5EF9-4850-B6D1-F10C1DBB4A3B}" type="slidenum">
              <a:rPr lang="da-DK" smtClean="0"/>
              <a:pPr/>
              <a:t>5</a:t>
            </a:fld>
            <a:endParaRPr lang="da-DK"/>
          </a:p>
        </p:txBody>
      </p:sp>
    </p:spTree>
    <p:extLst>
      <p:ext uri="{BB962C8B-B14F-4D97-AF65-F5344CB8AC3E}">
        <p14:creationId xmlns:p14="http://schemas.microsoft.com/office/powerpoint/2010/main" val="192168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Læs evt. op.</a:t>
            </a:r>
          </a:p>
          <a:p>
            <a:r>
              <a:rPr lang="da-DK" dirty="0"/>
              <a:t>Der er en som starter med at læse et kort op o svarer på spørgsmålene.</a:t>
            </a:r>
          </a:p>
          <a:p>
            <a:r>
              <a:rPr lang="da-DK" dirty="0"/>
              <a:t>I andre byder ind med jeres perspektiver.</a:t>
            </a:r>
          </a:p>
        </p:txBody>
      </p:sp>
      <p:sp>
        <p:nvSpPr>
          <p:cNvPr id="4" name="Pladsholder til slidenummer 3"/>
          <p:cNvSpPr>
            <a:spLocks noGrp="1"/>
          </p:cNvSpPr>
          <p:nvPr>
            <p:ph type="sldNum" sz="quarter" idx="5"/>
          </p:nvPr>
        </p:nvSpPr>
        <p:spPr/>
        <p:txBody>
          <a:bodyPr/>
          <a:lstStyle/>
          <a:p>
            <a:fld id="{EB3A3BA8-5EF9-4850-B6D1-F10C1DBB4A3B}" type="slidenum">
              <a:rPr lang="da-DK" smtClean="0"/>
              <a:pPr/>
              <a:t>6</a:t>
            </a:fld>
            <a:endParaRPr lang="da-DK"/>
          </a:p>
        </p:txBody>
      </p:sp>
    </p:spTree>
    <p:extLst>
      <p:ext uri="{BB962C8B-B14F-4D97-AF65-F5344CB8AC3E}">
        <p14:creationId xmlns:p14="http://schemas.microsoft.com/office/powerpoint/2010/main" val="417163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skal ikke konkluderes ved bordene men ud i rummet kan der godt spørges ind til hvilke snakke, der har været.</a:t>
            </a:r>
          </a:p>
          <a:p>
            <a:r>
              <a:rPr lang="da-DK" dirty="0"/>
              <a:t>Luk mødet ned og fortæl hvis, der er noget som der umiddelbart kan arbejdes videre med.</a:t>
            </a:r>
          </a:p>
        </p:txBody>
      </p:sp>
      <p:sp>
        <p:nvSpPr>
          <p:cNvPr id="4" name="Pladsholder til slidenummer 3"/>
          <p:cNvSpPr>
            <a:spLocks noGrp="1"/>
          </p:cNvSpPr>
          <p:nvPr>
            <p:ph type="sldNum" sz="quarter" idx="5"/>
          </p:nvPr>
        </p:nvSpPr>
        <p:spPr/>
        <p:txBody>
          <a:bodyPr/>
          <a:lstStyle/>
          <a:p>
            <a:fld id="{EB3A3BA8-5EF9-4850-B6D1-F10C1DBB4A3B}" type="slidenum">
              <a:rPr lang="da-DK" smtClean="0"/>
              <a:pPr/>
              <a:t>7</a:t>
            </a:fld>
            <a:endParaRPr lang="da-DK"/>
          </a:p>
        </p:txBody>
      </p:sp>
    </p:spTree>
    <p:extLst>
      <p:ext uri="{BB962C8B-B14F-4D97-AF65-F5344CB8AC3E}">
        <p14:creationId xmlns:p14="http://schemas.microsoft.com/office/powerpoint/2010/main" val="223042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Dialogkortene er udviklet af BFA i samarbejde med Liv Starheim.</a:t>
            </a:r>
          </a:p>
          <a:p>
            <a:r>
              <a:rPr lang="da-DK" dirty="0"/>
              <a:t>De er testet på workshop med en række arbejdspladser.</a:t>
            </a:r>
          </a:p>
        </p:txBody>
      </p:sp>
      <p:sp>
        <p:nvSpPr>
          <p:cNvPr id="4" name="Pladsholder til slidenummer 3"/>
          <p:cNvSpPr>
            <a:spLocks noGrp="1"/>
          </p:cNvSpPr>
          <p:nvPr>
            <p:ph type="sldNum" sz="quarter" idx="5"/>
          </p:nvPr>
        </p:nvSpPr>
        <p:spPr/>
        <p:txBody>
          <a:bodyPr/>
          <a:lstStyle/>
          <a:p>
            <a:fld id="{EB3A3BA8-5EF9-4850-B6D1-F10C1DBB4A3B}" type="slidenum">
              <a:rPr lang="da-DK" smtClean="0"/>
              <a:pPr/>
              <a:t>8</a:t>
            </a:fld>
            <a:endParaRPr lang="da-DK"/>
          </a:p>
        </p:txBody>
      </p:sp>
    </p:spTree>
    <p:extLst>
      <p:ext uri="{BB962C8B-B14F-4D97-AF65-F5344CB8AC3E}">
        <p14:creationId xmlns:p14="http://schemas.microsoft.com/office/powerpoint/2010/main" val="103203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BFA består både af arbejdsgivere og arbejdstagere.</a:t>
            </a:r>
          </a:p>
          <a:p>
            <a:r>
              <a:rPr lang="da-DK" dirty="0"/>
              <a:t>BFA støtter arbejdspladser i deres arbejdsmiljøarbejde bl.a. med informationer, konferencer, film dialogkort med videre.</a:t>
            </a:r>
          </a:p>
          <a:p>
            <a:r>
              <a:rPr lang="da-DK" dirty="0"/>
              <a:t>Metoderne og budskaber er giver udtryk for enighed om, hvordan arbejdsmiljøproblemer kan forebygges og håndteres.</a:t>
            </a:r>
          </a:p>
        </p:txBody>
      </p:sp>
      <p:sp>
        <p:nvSpPr>
          <p:cNvPr id="4" name="Pladsholder til slidenummer 3"/>
          <p:cNvSpPr>
            <a:spLocks noGrp="1"/>
          </p:cNvSpPr>
          <p:nvPr>
            <p:ph type="sldNum" sz="quarter" idx="5"/>
          </p:nvPr>
        </p:nvSpPr>
        <p:spPr/>
        <p:txBody>
          <a:bodyPr/>
          <a:lstStyle/>
          <a:p>
            <a:fld id="{EB3A3BA8-5EF9-4850-B6D1-F10C1DBB4A3B}" type="slidenum">
              <a:rPr lang="da-DK" smtClean="0"/>
              <a:pPr/>
              <a:t>9</a:t>
            </a:fld>
            <a:endParaRPr lang="da-DK"/>
          </a:p>
        </p:txBody>
      </p:sp>
    </p:spTree>
    <p:extLst>
      <p:ext uri="{BB962C8B-B14F-4D97-AF65-F5344CB8AC3E}">
        <p14:creationId xmlns:p14="http://schemas.microsoft.com/office/powerpoint/2010/main" val="2428634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18" name="Billed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7600" y="4293096"/>
            <a:ext cx="5475078" cy="6858000"/>
          </a:xfrm>
          <a:prstGeom prst="rect">
            <a:avLst/>
          </a:prstGeom>
        </p:spPr>
      </p:pic>
      <p:sp>
        <p:nvSpPr>
          <p:cNvPr id="2" name="Titel 1"/>
          <p:cNvSpPr>
            <a:spLocks noGrp="1"/>
          </p:cNvSpPr>
          <p:nvPr>
            <p:ph type="ctrTitle" hasCustomPrompt="1"/>
          </p:nvPr>
        </p:nvSpPr>
        <p:spPr>
          <a:xfrm>
            <a:off x="960000" y="2196001"/>
            <a:ext cx="10363200" cy="1470025"/>
          </a:xfrm>
        </p:spPr>
        <p:txBody>
          <a:bodyPr>
            <a:noAutofit/>
          </a:bodyPr>
          <a:lstStyle>
            <a:lvl1pPr algn="l">
              <a:defRPr sz="4000" b="1">
                <a:solidFill>
                  <a:schemeClr val="bg1"/>
                </a:solidFill>
                <a:latin typeface="Klavika Bold" panose="020B0806040000020004" pitchFamily="34" charset="0"/>
              </a:defRPr>
            </a:lvl1pPr>
          </a:lstStyle>
          <a:p>
            <a:r>
              <a:rPr lang="da-DK" dirty="0"/>
              <a:t>Klik for at redigere overskriften på forsiden</a:t>
            </a:r>
          </a:p>
        </p:txBody>
      </p:sp>
      <p:sp>
        <p:nvSpPr>
          <p:cNvPr id="4" name="Pladsholder til dato 3"/>
          <p:cNvSpPr>
            <a:spLocks noGrp="1"/>
          </p:cNvSpPr>
          <p:nvPr>
            <p:ph type="dt" sz="half" idx="10"/>
          </p:nvPr>
        </p:nvSpPr>
        <p:spPr>
          <a:xfrm>
            <a:off x="609600" y="6525345"/>
            <a:ext cx="2844800" cy="196131"/>
          </a:xfrm>
          <a:prstGeom prst="rect">
            <a:avLst/>
          </a:prstGeom>
        </p:spPr>
        <p:txBody>
          <a:bodyPr/>
          <a:lstStyle/>
          <a:p>
            <a:fld id="{3FF77D7E-53AF-4F1C-9D2A-C54E9040CCEB}" type="datetime1">
              <a:rPr lang="da-DK" smtClean="0"/>
              <a:pPr/>
              <a:t>09-02-2023</a:t>
            </a:fld>
            <a:endParaRPr lang="da-DK"/>
          </a:p>
        </p:txBody>
      </p:sp>
      <p:sp>
        <p:nvSpPr>
          <p:cNvPr id="5" name="Pladsholder til sidefod 4"/>
          <p:cNvSpPr>
            <a:spLocks noGrp="1"/>
          </p:cNvSpPr>
          <p:nvPr>
            <p:ph type="ftr" sz="quarter" idx="11"/>
          </p:nvPr>
        </p:nvSpPr>
        <p:spPr>
          <a:xfrm>
            <a:off x="4165600" y="6525345"/>
            <a:ext cx="3860800" cy="196131"/>
          </a:xfrm>
          <a:prstGeom prst="rect">
            <a:avLst/>
          </a:prstGeom>
        </p:spPr>
        <p:txBody>
          <a:bodyPr/>
          <a:lstStyle/>
          <a:p>
            <a:r>
              <a:rPr lang="da-DK"/>
              <a:t>side</a:t>
            </a:r>
            <a:endParaRPr lang="da-DK" dirty="0"/>
          </a:p>
        </p:txBody>
      </p:sp>
      <p:sp>
        <p:nvSpPr>
          <p:cNvPr id="6" name="Pladsholder til diasnummer 5"/>
          <p:cNvSpPr>
            <a:spLocks noGrp="1"/>
          </p:cNvSpPr>
          <p:nvPr>
            <p:ph type="sldNum" sz="quarter" idx="12"/>
          </p:nvPr>
        </p:nvSpPr>
        <p:spPr>
          <a:xfrm>
            <a:off x="8737600" y="6525345"/>
            <a:ext cx="2844800" cy="196131"/>
          </a:xfrm>
          <a:prstGeom prst="rect">
            <a:avLst/>
          </a:prstGeom>
        </p:spPr>
        <p:txBody>
          <a:bodyPr/>
          <a:lstStyle/>
          <a:p>
            <a:fld id="{AB0A4E93-1DFA-4C6C-985A-F1AAF5826C31}" type="slidenum">
              <a:rPr lang="da-DK" smtClean="0"/>
              <a:pPr/>
              <a:t>‹nr.›</a:t>
            </a:fld>
            <a:endParaRPr lang="da-DK"/>
          </a:p>
        </p:txBody>
      </p:sp>
      <p:sp>
        <p:nvSpPr>
          <p:cNvPr id="3" name="Undertitel 2"/>
          <p:cNvSpPr>
            <a:spLocks noGrp="1"/>
          </p:cNvSpPr>
          <p:nvPr>
            <p:ph type="subTitle" idx="1" hasCustomPrompt="1"/>
          </p:nvPr>
        </p:nvSpPr>
        <p:spPr>
          <a:xfrm>
            <a:off x="960000" y="3886200"/>
            <a:ext cx="8534400" cy="1752600"/>
          </a:xfrm>
        </p:spPr>
        <p:txBody>
          <a:bodyPr>
            <a:normAutofit/>
          </a:bodyPr>
          <a:lstStyle>
            <a:lvl1pPr marL="0" indent="0" algn="l">
              <a:buNone/>
              <a:defRPr sz="2500" baseline="0">
                <a:solidFill>
                  <a:schemeClr val="bg1"/>
                </a:solidFill>
                <a:latin typeface="Klavika Bold" panose="020B080604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underoverskriften på forsiden</a:t>
            </a:r>
          </a:p>
        </p:txBody>
      </p:sp>
      <p:pic>
        <p:nvPicPr>
          <p:cNvPr id="9" name="Billede 8">
            <a:extLst>
              <a:ext uri="{FF2B5EF4-FFF2-40B4-BE49-F238E27FC236}">
                <a16:creationId xmlns:a16="http://schemas.microsoft.com/office/drawing/2014/main" id="{7C2F0421-85DB-907C-309E-E969A2A121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4" y="0"/>
            <a:ext cx="12184012"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a:stretch>
            <a:fillRect/>
          </a:stretch>
        </p:blipFill>
        <p:spPr bwMode="auto">
          <a:xfrm>
            <a:off x="431371" y="1800000"/>
            <a:ext cx="11303000" cy="4680000"/>
          </a:xfrm>
          <a:prstGeom prst="rect">
            <a:avLst/>
          </a:prstGeom>
          <a:noFill/>
          <a:ln w="9525">
            <a:noFill/>
            <a:miter lim="800000"/>
            <a:headEnd/>
            <a:tailEnd/>
          </a:ln>
        </p:spPr>
      </p:pic>
      <p:sp>
        <p:nvSpPr>
          <p:cNvPr id="3" name="Pladsholder til indhold 2"/>
          <p:cNvSpPr>
            <a:spLocks noGrp="1"/>
          </p:cNvSpPr>
          <p:nvPr>
            <p:ph idx="1"/>
          </p:nvPr>
        </p:nvSpPr>
        <p:spPr>
          <a:xfrm>
            <a:off x="960000" y="2204865"/>
            <a:ext cx="10272000" cy="3888433"/>
          </a:xfrm>
        </p:spPr>
        <p:txBody>
          <a:bodyPr/>
          <a:lstStyle>
            <a:lvl1pPr marL="457200" indent="-457200">
              <a:buFontTx/>
              <a:buBlip>
                <a:blip r:embed="rId3"/>
              </a:buBlip>
              <a:defRPr sz="2200">
                <a:latin typeface="Klavika Light" panose="020B0506040000020004" pitchFamily="34" charset="0"/>
              </a:defRPr>
            </a:lvl1pPr>
            <a:lvl2pPr>
              <a:buFontTx/>
              <a:buBlip>
                <a:blip r:embed="rId3"/>
              </a:buBlip>
              <a:defRPr sz="2000">
                <a:latin typeface="Klavika Light" panose="020B0506040000020004" pitchFamily="34" charset="0"/>
              </a:defRPr>
            </a:lvl2pPr>
            <a:lvl3pPr>
              <a:buFontTx/>
              <a:buBlip>
                <a:blip r:embed="rId3"/>
              </a:buBlip>
              <a:defRPr sz="1800">
                <a:latin typeface="Klavika Light" panose="020B0506040000020004" pitchFamily="34" charset="0"/>
              </a:defRPr>
            </a:lvl3pPr>
            <a:lvl4pPr>
              <a:buFontTx/>
              <a:buBlip>
                <a:blip r:embed="rId3"/>
              </a:buBlip>
              <a:defRPr sz="1600">
                <a:latin typeface="Klavika Light" panose="020B0506040000020004" pitchFamily="34" charset="0"/>
              </a:defRPr>
            </a:lvl4pPr>
            <a:lvl5pPr>
              <a:buFontTx/>
              <a:buBlip>
                <a:blip r:embed="rId3"/>
              </a:buBlip>
              <a:defRPr sz="1400">
                <a:latin typeface="Klavika Light" panose="020B05060400000200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diasnummer 5"/>
          <p:cNvSpPr>
            <a:spLocks noGrp="1"/>
          </p:cNvSpPr>
          <p:nvPr>
            <p:ph type="sldNum" sz="quarter" idx="12"/>
          </p:nvPr>
        </p:nvSpPr>
        <p:spPr>
          <a:xfrm>
            <a:off x="8784299" y="6525344"/>
            <a:ext cx="2844800" cy="198000"/>
          </a:xfrm>
          <a:prstGeom prst="rect">
            <a:avLst/>
          </a:prstGeom>
        </p:spPr>
        <p:txBody>
          <a:bodyPr/>
          <a:lstStyle/>
          <a:p>
            <a:fld id="{AB0A4E93-1DFA-4C6C-985A-F1AAF5826C31}" type="slidenum">
              <a:rPr lang="da-DK" smtClean="0"/>
              <a:pPr/>
              <a:t>‹nr.›</a:t>
            </a:fld>
            <a:endParaRPr lang="da-DK"/>
          </a:p>
        </p:txBody>
      </p:sp>
      <p:sp>
        <p:nvSpPr>
          <p:cNvPr id="12" name="Titel 1"/>
          <p:cNvSpPr>
            <a:spLocks noGrp="1"/>
          </p:cNvSpPr>
          <p:nvPr>
            <p:ph type="title"/>
          </p:nvPr>
        </p:nvSpPr>
        <p:spPr>
          <a:xfrm>
            <a:off x="960000" y="432000"/>
            <a:ext cx="5294379" cy="980776"/>
          </a:xfrm>
        </p:spPr>
        <p:txBody>
          <a:bodyPr>
            <a:noAutofit/>
          </a:bodyPr>
          <a:lstStyle>
            <a:lvl1pPr algn="l">
              <a:defRPr sz="2400" b="0">
                <a:latin typeface="Klavika Medium" panose="020B0803040000020004" pitchFamily="34" charset="0"/>
              </a:defRPr>
            </a:lvl1pPr>
          </a:lstStyle>
          <a:p>
            <a:r>
              <a:rPr lang="da-DK"/>
              <a:t>Klik for at redigere titeltypografien i masteren</a:t>
            </a:r>
            <a:endParaRPr lang="da-DK" dirty="0"/>
          </a:p>
        </p:txBody>
      </p:sp>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24392" y="266072"/>
            <a:ext cx="2256251" cy="498630"/>
          </a:xfrm>
          <a:prstGeom prst="rect">
            <a:avLst/>
          </a:prstGeom>
        </p:spPr>
      </p:pic>
      <p:pic>
        <p:nvPicPr>
          <p:cNvPr id="4" name="Billede 3">
            <a:extLst>
              <a:ext uri="{FF2B5EF4-FFF2-40B4-BE49-F238E27FC236}">
                <a16:creationId xmlns:a16="http://schemas.microsoft.com/office/drawing/2014/main" id="{BD902436-7139-B315-925F-DAD2D64965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76120" y="266072"/>
            <a:ext cx="1823917" cy="1207869"/>
          </a:xfrm>
          <a:prstGeom prst="rect">
            <a:avLst/>
          </a:prstGeom>
        </p:spPr>
      </p:pic>
      <p:pic>
        <p:nvPicPr>
          <p:cNvPr id="8" name="Billede 7">
            <a:extLst>
              <a:ext uri="{FF2B5EF4-FFF2-40B4-BE49-F238E27FC236}">
                <a16:creationId xmlns:a16="http://schemas.microsoft.com/office/drawing/2014/main" id="{90FE1852-BF2F-74CC-5A0C-6FC3E4CB0A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0000" y="6599200"/>
            <a:ext cx="3600409" cy="1568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431371" y="1800000"/>
            <a:ext cx="11303000" cy="4680000"/>
          </a:xfrm>
          <a:prstGeom prst="rect">
            <a:avLst/>
          </a:prstGeom>
          <a:noFill/>
          <a:ln w="9525">
            <a:noFill/>
            <a:miter lim="800000"/>
            <a:headEnd/>
            <a:tailEnd/>
          </a:ln>
        </p:spPr>
      </p:pic>
      <p:sp>
        <p:nvSpPr>
          <p:cNvPr id="3" name="Pladsholder til indhold 2"/>
          <p:cNvSpPr>
            <a:spLocks noGrp="1"/>
          </p:cNvSpPr>
          <p:nvPr>
            <p:ph sz="half" idx="1"/>
          </p:nvPr>
        </p:nvSpPr>
        <p:spPr>
          <a:xfrm>
            <a:off x="960000" y="2160000"/>
            <a:ext cx="4800000" cy="3996000"/>
          </a:xfrm>
        </p:spPr>
        <p:txBody>
          <a:bodyPr/>
          <a:lstStyle>
            <a:lvl1pPr>
              <a:buFontTx/>
              <a:buBlip>
                <a:blip r:embed="rId3"/>
              </a:buBlip>
              <a:defRPr sz="2200">
                <a:latin typeface="Klavika Light" panose="020B0506040000020004" pitchFamily="34" charset="0"/>
              </a:defRPr>
            </a:lvl1pPr>
            <a:lvl2pPr>
              <a:buFontTx/>
              <a:buBlip>
                <a:blip r:embed="rId3"/>
              </a:buBlip>
              <a:defRPr sz="2000">
                <a:latin typeface="Klavika Light" panose="020B0506040000020004" pitchFamily="34" charset="0"/>
              </a:defRPr>
            </a:lvl2pPr>
            <a:lvl3pPr>
              <a:buFontTx/>
              <a:buBlip>
                <a:blip r:embed="rId3"/>
              </a:buBlip>
              <a:defRPr sz="1800">
                <a:latin typeface="Klavika Light" panose="020B0506040000020004" pitchFamily="34" charset="0"/>
              </a:defRPr>
            </a:lvl3pPr>
            <a:lvl4pPr>
              <a:buFontTx/>
              <a:buBlip>
                <a:blip r:embed="rId3"/>
              </a:buBlip>
              <a:defRPr sz="1600">
                <a:latin typeface="Klavika Light" panose="020B0506040000020004" pitchFamily="34" charset="0"/>
              </a:defRPr>
            </a:lvl4pPr>
            <a:lvl5pPr>
              <a:buFontTx/>
              <a:buBlip>
                <a:blip r:embed="rId3"/>
              </a:buBlip>
              <a:defRPr sz="1400">
                <a:latin typeface="Klavika Light" panose="020B0506040000020004" pitchFamily="34" charset="0"/>
              </a:defRPr>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240000" y="2160000"/>
            <a:ext cx="4848555" cy="3996000"/>
          </a:xfrm>
        </p:spPr>
        <p:txBody>
          <a:bodyPr/>
          <a:lstStyle>
            <a:lvl1pPr>
              <a:buFontTx/>
              <a:buBlip>
                <a:blip r:embed="rId3"/>
              </a:buBlip>
              <a:defRPr sz="2200">
                <a:latin typeface="Klavika Light" panose="020B0506040000020004" pitchFamily="34" charset="0"/>
              </a:defRPr>
            </a:lvl1pPr>
            <a:lvl2pPr>
              <a:buFontTx/>
              <a:buBlip>
                <a:blip r:embed="rId3"/>
              </a:buBlip>
              <a:defRPr sz="2000">
                <a:latin typeface="Klavika Light" panose="020B0506040000020004" pitchFamily="34" charset="0"/>
              </a:defRPr>
            </a:lvl2pPr>
            <a:lvl3pPr>
              <a:buFontTx/>
              <a:buBlip>
                <a:blip r:embed="rId3"/>
              </a:buBlip>
              <a:defRPr sz="1800">
                <a:latin typeface="Klavika Light" panose="020B0506040000020004" pitchFamily="34" charset="0"/>
              </a:defRPr>
            </a:lvl3pPr>
            <a:lvl4pPr>
              <a:buFontTx/>
              <a:buBlip>
                <a:blip r:embed="rId3"/>
              </a:buBlip>
              <a:defRPr sz="1600">
                <a:latin typeface="Klavika Light" panose="020B0506040000020004" pitchFamily="34" charset="0"/>
              </a:defRPr>
            </a:lvl4pPr>
            <a:lvl5pPr>
              <a:buFontTx/>
              <a:buBlip>
                <a:blip r:embed="rId3"/>
              </a:buBlip>
              <a:defRPr sz="1400">
                <a:latin typeface="Klavika Light" panose="020B0506040000020004" pitchFamily="34" charset="0"/>
              </a:defRPr>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0"/>
          </p:nvPr>
        </p:nvSpPr>
        <p:spPr>
          <a:xfrm>
            <a:off x="623392" y="6525344"/>
            <a:ext cx="2844800" cy="198000"/>
          </a:xfrm>
          <a:prstGeom prst="rect">
            <a:avLst/>
          </a:prstGeom>
        </p:spPr>
        <p:txBody>
          <a:bodyPr/>
          <a:lstStyle/>
          <a:p>
            <a:fld id="{72ABF533-2B91-4ABA-986E-04B32634B403}" type="datetime1">
              <a:rPr lang="da-DK" smtClean="0"/>
              <a:pPr/>
              <a:t>09-02-2023</a:t>
            </a:fld>
            <a:endParaRPr lang="da-DK" dirty="0"/>
          </a:p>
        </p:txBody>
      </p:sp>
      <p:sp>
        <p:nvSpPr>
          <p:cNvPr id="6" name="Pladsholder til sidefod 5"/>
          <p:cNvSpPr>
            <a:spLocks noGrp="1"/>
          </p:cNvSpPr>
          <p:nvPr>
            <p:ph type="ftr" sz="quarter" idx="11"/>
          </p:nvPr>
        </p:nvSpPr>
        <p:spPr>
          <a:xfrm>
            <a:off x="4175787" y="6525344"/>
            <a:ext cx="3860800" cy="198000"/>
          </a:xfrm>
          <a:prstGeom prst="rect">
            <a:avLst/>
          </a:prstGeom>
        </p:spPr>
        <p:txBody>
          <a:bodyPr/>
          <a:lstStyle/>
          <a:p>
            <a:r>
              <a:rPr lang="da-DK"/>
              <a:t>side</a:t>
            </a:r>
            <a:endParaRPr lang="da-DK" dirty="0"/>
          </a:p>
        </p:txBody>
      </p:sp>
      <p:sp>
        <p:nvSpPr>
          <p:cNvPr id="7" name="Pladsholder til diasnummer 6"/>
          <p:cNvSpPr>
            <a:spLocks noGrp="1"/>
          </p:cNvSpPr>
          <p:nvPr>
            <p:ph type="sldNum" sz="quarter" idx="12"/>
          </p:nvPr>
        </p:nvSpPr>
        <p:spPr>
          <a:xfrm>
            <a:off x="8688288" y="6525344"/>
            <a:ext cx="2844800" cy="198000"/>
          </a:xfrm>
          <a:prstGeom prst="rect">
            <a:avLst/>
          </a:prstGeom>
        </p:spPr>
        <p:txBody>
          <a:bodyPr/>
          <a:lstStyle/>
          <a:p>
            <a:fld id="{AB0A4E93-1DFA-4C6C-985A-F1AAF5826C31}" type="slidenum">
              <a:rPr lang="da-DK" smtClean="0"/>
              <a:pPr/>
              <a:t>‹nr.›</a:t>
            </a:fld>
            <a:endParaRPr lang="da-DK" dirty="0"/>
          </a:p>
        </p:txBody>
      </p:sp>
      <p:sp>
        <p:nvSpPr>
          <p:cNvPr id="10" name="Titel 1"/>
          <p:cNvSpPr>
            <a:spLocks noGrp="1"/>
          </p:cNvSpPr>
          <p:nvPr>
            <p:ph type="title"/>
          </p:nvPr>
        </p:nvSpPr>
        <p:spPr>
          <a:xfrm>
            <a:off x="960000" y="432000"/>
            <a:ext cx="5294379" cy="980776"/>
          </a:xfrm>
        </p:spPr>
        <p:txBody>
          <a:bodyPr>
            <a:noAutofit/>
          </a:bodyPr>
          <a:lstStyle>
            <a:lvl1pPr algn="l">
              <a:defRPr sz="2400" b="1"/>
            </a:lvl1pPr>
          </a:lstStyle>
          <a:p>
            <a:r>
              <a:rPr lang="da-DK"/>
              <a:t>Klik for at redigere titeltypografien i masteren</a:t>
            </a:r>
            <a:endParaRPr lang="da-DK" dirty="0"/>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8867" y="524624"/>
            <a:ext cx="3599688" cy="7955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dato 2"/>
          <p:cNvSpPr>
            <a:spLocks noGrp="1"/>
          </p:cNvSpPr>
          <p:nvPr>
            <p:ph type="dt" sz="half" idx="10"/>
          </p:nvPr>
        </p:nvSpPr>
        <p:spPr>
          <a:xfrm>
            <a:off x="609600" y="6453336"/>
            <a:ext cx="2844800" cy="198000"/>
          </a:xfrm>
          <a:prstGeom prst="rect">
            <a:avLst/>
          </a:prstGeom>
        </p:spPr>
        <p:txBody>
          <a:bodyPr/>
          <a:lstStyle/>
          <a:p>
            <a:fld id="{C4471B42-C7B8-4C23-8CBF-51BAC2826B90}" type="datetime1">
              <a:rPr lang="da-DK" smtClean="0"/>
              <a:pPr/>
              <a:t>09-02-2023</a:t>
            </a:fld>
            <a:endParaRPr lang="da-DK"/>
          </a:p>
        </p:txBody>
      </p:sp>
      <p:sp>
        <p:nvSpPr>
          <p:cNvPr id="4" name="Pladsholder til sidefod 3"/>
          <p:cNvSpPr>
            <a:spLocks noGrp="1"/>
          </p:cNvSpPr>
          <p:nvPr>
            <p:ph type="ftr" sz="quarter" idx="11"/>
          </p:nvPr>
        </p:nvSpPr>
        <p:spPr>
          <a:xfrm>
            <a:off x="4165600" y="6453336"/>
            <a:ext cx="3860800" cy="198000"/>
          </a:xfrm>
          <a:prstGeom prst="rect">
            <a:avLst/>
          </a:prstGeom>
        </p:spPr>
        <p:txBody>
          <a:bodyPr/>
          <a:lstStyle/>
          <a:p>
            <a:r>
              <a:rPr lang="da-DK"/>
              <a:t>side</a:t>
            </a:r>
          </a:p>
        </p:txBody>
      </p:sp>
      <p:sp>
        <p:nvSpPr>
          <p:cNvPr id="5" name="Pladsholder til diasnummer 4"/>
          <p:cNvSpPr>
            <a:spLocks noGrp="1"/>
          </p:cNvSpPr>
          <p:nvPr>
            <p:ph type="sldNum" sz="quarter" idx="12"/>
          </p:nvPr>
        </p:nvSpPr>
        <p:spPr>
          <a:xfrm>
            <a:off x="8737600" y="6453336"/>
            <a:ext cx="2844800" cy="198000"/>
          </a:xfrm>
          <a:prstGeom prst="rect">
            <a:avLst/>
          </a:prstGeom>
        </p:spPr>
        <p:txBody>
          <a:bodyPr/>
          <a:lstStyle/>
          <a:p>
            <a:fld id="{AB0A4E93-1DFA-4C6C-985A-F1AAF5826C31}"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609600" y="6453336"/>
            <a:ext cx="2844800" cy="198000"/>
          </a:xfrm>
          <a:prstGeom prst="rect">
            <a:avLst/>
          </a:prstGeom>
        </p:spPr>
        <p:txBody>
          <a:bodyPr/>
          <a:lstStyle/>
          <a:p>
            <a:fld id="{71DBB898-E7E2-4EFD-95EE-9FA59493761E}" type="datetime1">
              <a:rPr lang="da-DK" smtClean="0"/>
              <a:pPr/>
              <a:t>09-02-2023</a:t>
            </a:fld>
            <a:endParaRPr lang="da-DK"/>
          </a:p>
        </p:txBody>
      </p:sp>
      <p:sp>
        <p:nvSpPr>
          <p:cNvPr id="3" name="Pladsholder til sidefod 2"/>
          <p:cNvSpPr>
            <a:spLocks noGrp="1"/>
          </p:cNvSpPr>
          <p:nvPr>
            <p:ph type="ftr" sz="quarter" idx="11"/>
          </p:nvPr>
        </p:nvSpPr>
        <p:spPr>
          <a:xfrm>
            <a:off x="4165600" y="6453336"/>
            <a:ext cx="3860800" cy="198000"/>
          </a:xfrm>
          <a:prstGeom prst="rect">
            <a:avLst/>
          </a:prstGeom>
        </p:spPr>
        <p:txBody>
          <a:bodyPr/>
          <a:lstStyle/>
          <a:p>
            <a:r>
              <a:rPr lang="da-DK"/>
              <a:t>side</a:t>
            </a:r>
          </a:p>
        </p:txBody>
      </p:sp>
      <p:sp>
        <p:nvSpPr>
          <p:cNvPr id="4" name="Pladsholder til diasnummer 3"/>
          <p:cNvSpPr>
            <a:spLocks noGrp="1"/>
          </p:cNvSpPr>
          <p:nvPr>
            <p:ph type="sldNum" sz="quarter" idx="12"/>
          </p:nvPr>
        </p:nvSpPr>
        <p:spPr>
          <a:xfrm>
            <a:off x="8737600" y="6453336"/>
            <a:ext cx="2844800" cy="198000"/>
          </a:xfrm>
          <a:prstGeom prst="rect">
            <a:avLst/>
          </a:prstGeom>
        </p:spPr>
        <p:txBody>
          <a:bodyPr/>
          <a:lstStyle/>
          <a:p>
            <a:fld id="{AB0A4E93-1DFA-4C6C-985A-F1AAF5826C31}"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09600" y="6453336"/>
            <a:ext cx="2844800" cy="198000"/>
          </a:xfrm>
          <a:prstGeom prst="rect">
            <a:avLst/>
          </a:prstGeom>
        </p:spPr>
        <p:txBody>
          <a:bodyPr vert="horz" lIns="91440" tIns="45720" rIns="91440" bIns="45720" rtlCol="0" anchor="ctr"/>
          <a:lstStyle>
            <a:lvl1pPr algn="l">
              <a:defRPr sz="1200">
                <a:solidFill>
                  <a:schemeClr val="tx1">
                    <a:tint val="75000"/>
                  </a:schemeClr>
                </a:solidFill>
              </a:defRPr>
            </a:lvl1pPr>
          </a:lstStyle>
          <a:p>
            <a:fld id="{DFF4D30A-E01A-440C-8DE8-3C0B34BFE6D9}" type="datetime1">
              <a:rPr lang="da-DK" smtClean="0"/>
              <a:pPr/>
              <a:t>09-02-2023</a:t>
            </a:fld>
            <a:endParaRPr lang="da-DK" dirty="0"/>
          </a:p>
        </p:txBody>
      </p:sp>
      <p:sp>
        <p:nvSpPr>
          <p:cNvPr id="5" name="Pladsholder til sidefod 4"/>
          <p:cNvSpPr>
            <a:spLocks noGrp="1"/>
          </p:cNvSpPr>
          <p:nvPr>
            <p:ph type="ftr" sz="quarter" idx="3"/>
          </p:nvPr>
        </p:nvSpPr>
        <p:spPr>
          <a:xfrm>
            <a:off x="4165600" y="6453336"/>
            <a:ext cx="3860800" cy="198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side</a:t>
            </a:r>
            <a:endParaRPr lang="da-DK" dirty="0"/>
          </a:p>
        </p:txBody>
      </p:sp>
      <p:sp>
        <p:nvSpPr>
          <p:cNvPr id="6" name="Pladsholder til diasnummer 5"/>
          <p:cNvSpPr>
            <a:spLocks noGrp="1"/>
          </p:cNvSpPr>
          <p:nvPr>
            <p:ph type="sldNum" sz="quarter" idx="4"/>
          </p:nvPr>
        </p:nvSpPr>
        <p:spPr>
          <a:xfrm>
            <a:off x="8737600" y="6453336"/>
            <a:ext cx="2844800" cy="198000"/>
          </a:xfrm>
          <a:prstGeom prst="rect">
            <a:avLst/>
          </a:prstGeom>
        </p:spPr>
        <p:txBody>
          <a:bodyPr vert="horz" lIns="91440" tIns="45720" rIns="91440" bIns="45720" rtlCol="0" anchor="ctr"/>
          <a:lstStyle>
            <a:lvl1pPr algn="r">
              <a:defRPr sz="1200">
                <a:solidFill>
                  <a:schemeClr val="tx1">
                    <a:tint val="75000"/>
                  </a:schemeClr>
                </a:solidFill>
              </a:defRPr>
            </a:lvl1pPr>
          </a:lstStyle>
          <a:p>
            <a:fld id="{AB0A4E93-1DFA-4C6C-985A-F1AAF5826C31}"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5000" kern="1200">
          <a:solidFill>
            <a:schemeClr val="tx1"/>
          </a:solidFill>
          <a:latin typeface="Klavika Bold" panose="020B08060400000200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etsundtarbejdsliv.dk/mangfoldigh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lke@bfa.d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0A5"/>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04902" y="2369571"/>
            <a:ext cx="5426498" cy="1470025"/>
          </a:xfrm>
        </p:spPr>
        <p:txBody>
          <a:bodyPr/>
          <a:lstStyle/>
          <a:p>
            <a:r>
              <a:rPr lang="da-DK" sz="5400" dirty="0"/>
              <a:t>Vi snakker om mangfoldighed</a:t>
            </a:r>
          </a:p>
        </p:txBody>
      </p:sp>
      <p:sp>
        <p:nvSpPr>
          <p:cNvPr id="3" name="Undertitel 2"/>
          <p:cNvSpPr>
            <a:spLocks noGrp="1"/>
          </p:cNvSpPr>
          <p:nvPr>
            <p:ph type="subTitle" idx="1"/>
          </p:nvPr>
        </p:nvSpPr>
        <p:spPr>
          <a:xfrm>
            <a:off x="404902" y="6165304"/>
            <a:ext cx="8534400" cy="567255"/>
          </a:xfrm>
        </p:spPr>
        <p:txBody>
          <a:bodyPr>
            <a:normAutofit/>
          </a:bodyPr>
          <a:lstStyle/>
          <a:p>
            <a:r>
              <a:rPr lang="da-DK" sz="2400" b="1" dirty="0">
                <a:effectLst/>
              </a:rPr>
              <a:t>Plads til alle</a:t>
            </a:r>
            <a:r>
              <a:rPr lang="da-DK" sz="2400" dirty="0">
                <a:effectLst/>
                <a:latin typeface="Klavika Light" panose="020B0506040000020004" pitchFamily="34" charset="0"/>
              </a:rPr>
              <a:t> – hvordan får vi mere mangfoldige arbejdspladser?</a:t>
            </a:r>
            <a:endParaRPr lang="da-DK" sz="2400" dirty="0">
              <a:latin typeface="Klavika Light" panose="020B0506040000020004" pitchFamily="34" charset="0"/>
            </a:endParaRPr>
          </a:p>
        </p:txBody>
      </p:sp>
      <p:pic>
        <p:nvPicPr>
          <p:cNvPr id="4" name="Billede 3">
            <a:extLst>
              <a:ext uri="{FF2B5EF4-FFF2-40B4-BE49-F238E27FC236}">
                <a16:creationId xmlns:a16="http://schemas.microsoft.com/office/drawing/2014/main" id="{99AD99DA-51EE-48F9-B0EE-524F7FAB1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02" y="378836"/>
            <a:ext cx="5136000" cy="1135053"/>
          </a:xfrm>
          <a:prstGeom prst="rect">
            <a:avLst/>
          </a:prstGeom>
        </p:spPr>
      </p:pic>
      <p:sp>
        <p:nvSpPr>
          <p:cNvPr id="5" name="Undertitel 2">
            <a:extLst>
              <a:ext uri="{FF2B5EF4-FFF2-40B4-BE49-F238E27FC236}">
                <a16:creationId xmlns:a16="http://schemas.microsoft.com/office/drawing/2014/main" id="{2EFDADB1-F056-AAA5-D989-F2D6AF64133B}"/>
              </a:ext>
            </a:extLst>
          </p:cNvPr>
          <p:cNvSpPr txBox="1">
            <a:spLocks/>
          </p:cNvSpPr>
          <p:nvPr/>
        </p:nvSpPr>
        <p:spPr>
          <a:xfrm>
            <a:off x="8616280" y="6309320"/>
            <a:ext cx="3170818"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500" kern="1200" baseline="0">
                <a:solidFill>
                  <a:schemeClr val="bg1"/>
                </a:solidFill>
                <a:latin typeface="Klavika Bold" panose="020B08060400000200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da-DK" sz="1600" dirty="0">
                <a:latin typeface="Klavika Light" panose="020B0506040000020004" pitchFamily="34" charset="0"/>
              </a:rPr>
              <a:t>Indsæt dato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a:xfrm>
            <a:off x="960000" y="431801"/>
            <a:ext cx="5255063" cy="981075"/>
          </a:xfrm>
        </p:spPr>
        <p:txBody>
          <a:bodyPr/>
          <a:lstStyle/>
          <a:p>
            <a:r>
              <a:rPr lang="da-DK" altLang="da-DK" sz="2800" b="1" dirty="0"/>
              <a:t>Velkommen</a:t>
            </a:r>
          </a:p>
        </p:txBody>
      </p:sp>
      <p:sp>
        <p:nvSpPr>
          <p:cNvPr id="4" name="Pladsholder til indhold 3">
            <a:extLst>
              <a:ext uri="{FF2B5EF4-FFF2-40B4-BE49-F238E27FC236}">
                <a16:creationId xmlns:a16="http://schemas.microsoft.com/office/drawing/2014/main" id="{5F7C0732-A9A9-6A4D-9400-D367EBB8F09F}"/>
              </a:ext>
            </a:extLst>
          </p:cNvPr>
          <p:cNvSpPr>
            <a:spLocks noGrp="1"/>
          </p:cNvSpPr>
          <p:nvPr>
            <p:ph idx="1"/>
          </p:nvPr>
        </p:nvSpPr>
        <p:spPr>
          <a:xfrm>
            <a:off x="960000" y="2204865"/>
            <a:ext cx="4703952" cy="3888433"/>
          </a:xfrm>
        </p:spPr>
        <p:txBody>
          <a:bodyPr/>
          <a:lstStyle/>
          <a:p>
            <a:endParaRPr lang="da-DK" dirty="0"/>
          </a:p>
          <a:p>
            <a:pPr marL="0" indent="0">
              <a:buNone/>
            </a:pPr>
            <a:endParaRPr lang="da-DK" dirty="0"/>
          </a:p>
          <a:p>
            <a:r>
              <a:rPr lang="da-DK" sz="2800" dirty="0"/>
              <a:t>Velkommen!  </a:t>
            </a:r>
          </a:p>
          <a:p>
            <a:r>
              <a:rPr lang="da-DK" sz="2800" dirty="0"/>
              <a:t>Hvorfor mangfoldighed?</a:t>
            </a:r>
          </a:p>
          <a:p>
            <a:r>
              <a:rPr lang="da-DK" sz="2800" dirty="0"/>
              <a:t>Hvad er rammen for mødet?</a:t>
            </a:r>
            <a:endParaRPr lang="da-DK" dirty="0"/>
          </a:p>
        </p:txBody>
      </p:sp>
      <p:pic>
        <p:nvPicPr>
          <p:cNvPr id="3" name="Billede 2" descr="Et billede, der indeholder tekst&#10;&#10;Automatisk genereret beskrivelse">
            <a:extLst>
              <a:ext uri="{FF2B5EF4-FFF2-40B4-BE49-F238E27FC236}">
                <a16:creationId xmlns:a16="http://schemas.microsoft.com/office/drawing/2014/main" id="{C6F0B790-32B6-1F84-6000-BB8020828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2290896"/>
            <a:ext cx="2654550" cy="3716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24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iasnummer 2"/>
          <p:cNvSpPr>
            <a:spLocks noGrp="1"/>
          </p:cNvSpPr>
          <p:nvPr>
            <p:ph type="sldNum" sz="quarter" idx="12"/>
          </p:nvPr>
        </p:nvSpPr>
        <p:spPr>
          <a:xfrm>
            <a:off x="8784299" y="6525344"/>
            <a:ext cx="2844800" cy="198000"/>
          </a:xfrm>
          <a:prstGeom prst="rect">
            <a:avLst/>
          </a:prstGeom>
        </p:spPr>
        <p:txBody>
          <a:bodyPr/>
          <a:lstStyle/>
          <a:p>
            <a:fld id="{AB0A4E93-1DFA-4C6C-985A-F1AAF5826C31}" type="slidenum">
              <a:rPr lang="da-DK" smtClean="0"/>
              <a:pPr/>
              <a:t>3</a:t>
            </a:fld>
            <a:endParaRPr lang="da-DK"/>
          </a:p>
        </p:txBody>
      </p:sp>
      <p:sp>
        <p:nvSpPr>
          <p:cNvPr id="4" name="Titel 3"/>
          <p:cNvSpPr>
            <a:spLocks noGrp="1"/>
          </p:cNvSpPr>
          <p:nvPr>
            <p:ph type="title"/>
          </p:nvPr>
        </p:nvSpPr>
        <p:spPr/>
        <p:txBody>
          <a:bodyPr/>
          <a:lstStyle/>
          <a:p>
            <a:r>
              <a:rPr lang="da-DK" sz="2800" b="1" dirty="0"/>
              <a:t>Hvorfor snakke om mangfoldighed?</a:t>
            </a:r>
          </a:p>
        </p:txBody>
      </p:sp>
      <p:sp>
        <p:nvSpPr>
          <p:cNvPr id="5" name="Pladsholder til indhold 4">
            <a:extLst>
              <a:ext uri="{FF2B5EF4-FFF2-40B4-BE49-F238E27FC236}">
                <a16:creationId xmlns:a16="http://schemas.microsoft.com/office/drawing/2014/main" id="{67CEF305-C8A6-54B6-7A34-8374C38B989F}"/>
              </a:ext>
            </a:extLst>
          </p:cNvPr>
          <p:cNvSpPr>
            <a:spLocks noGrp="1"/>
          </p:cNvSpPr>
          <p:nvPr>
            <p:ph idx="1"/>
          </p:nvPr>
        </p:nvSpPr>
        <p:spPr>
          <a:xfrm>
            <a:off x="4591159" y="4090216"/>
            <a:ext cx="6351231" cy="503312"/>
          </a:xfrm>
        </p:spPr>
        <p:txBody>
          <a:bodyPr/>
          <a:lstStyle/>
          <a:p>
            <a:pPr marL="0" indent="0">
              <a:buNone/>
            </a:pPr>
            <a:r>
              <a:rPr lang="da-DK" dirty="0"/>
              <a:t>Hvorfor skal vi tale om det på arbejdspladsen?</a:t>
            </a:r>
          </a:p>
        </p:txBody>
      </p:sp>
      <p:pic>
        <p:nvPicPr>
          <p:cNvPr id="7" name="Billede 6">
            <a:extLst>
              <a:ext uri="{FF2B5EF4-FFF2-40B4-BE49-F238E27FC236}">
                <a16:creationId xmlns:a16="http://schemas.microsoft.com/office/drawing/2014/main" id="{59749495-42D3-E225-63D0-E6F8B523DB67}"/>
              </a:ext>
            </a:extLst>
          </p:cNvPr>
          <p:cNvPicPr>
            <a:picLocks noChangeAspect="1"/>
          </p:cNvPicPr>
          <p:nvPr/>
        </p:nvPicPr>
        <p:blipFill>
          <a:blip r:embed="rId3"/>
          <a:stretch>
            <a:fillRect/>
          </a:stretch>
        </p:blipFill>
        <p:spPr>
          <a:xfrm>
            <a:off x="2351584" y="3694172"/>
            <a:ext cx="1651000" cy="1295400"/>
          </a:xfrm>
          <a:prstGeom prst="rect">
            <a:avLst/>
          </a:prstGeom>
        </p:spPr>
      </p:pic>
      <p:pic>
        <p:nvPicPr>
          <p:cNvPr id="9" name="Billede 8">
            <a:extLst>
              <a:ext uri="{FF2B5EF4-FFF2-40B4-BE49-F238E27FC236}">
                <a16:creationId xmlns:a16="http://schemas.microsoft.com/office/drawing/2014/main" id="{85EB276C-B33B-DBEA-E301-50BEBF37E8A0}"/>
              </a:ext>
            </a:extLst>
          </p:cNvPr>
          <p:cNvPicPr>
            <a:picLocks noChangeAspect="1"/>
          </p:cNvPicPr>
          <p:nvPr/>
        </p:nvPicPr>
        <p:blipFill>
          <a:blip r:embed="rId4"/>
          <a:stretch>
            <a:fillRect/>
          </a:stretch>
        </p:blipFill>
        <p:spPr>
          <a:xfrm>
            <a:off x="2207568" y="2746910"/>
            <a:ext cx="2040032" cy="629565"/>
          </a:xfrm>
          <a:prstGeom prst="rect">
            <a:avLst/>
          </a:prstGeom>
        </p:spPr>
      </p:pic>
      <p:sp>
        <p:nvSpPr>
          <p:cNvPr id="11" name="Tekstfelt 10">
            <a:extLst>
              <a:ext uri="{FF2B5EF4-FFF2-40B4-BE49-F238E27FC236}">
                <a16:creationId xmlns:a16="http://schemas.microsoft.com/office/drawing/2014/main" id="{1488C865-7A69-9011-A8B0-597E4ED17BC6}"/>
              </a:ext>
            </a:extLst>
          </p:cNvPr>
          <p:cNvSpPr txBox="1"/>
          <p:nvPr/>
        </p:nvSpPr>
        <p:spPr>
          <a:xfrm>
            <a:off x="4583832" y="2913705"/>
            <a:ext cx="6777036" cy="430887"/>
          </a:xfrm>
          <a:prstGeom prst="rect">
            <a:avLst/>
          </a:prstGeom>
          <a:noFill/>
        </p:spPr>
        <p:txBody>
          <a:bodyPr wrap="square">
            <a:spAutoFit/>
          </a:bodyPr>
          <a:lstStyle/>
          <a:p>
            <a:pPr marL="0" indent="0">
              <a:buNone/>
            </a:pPr>
            <a:r>
              <a:rPr lang="da-DK" sz="2200" dirty="0">
                <a:latin typeface="Klavika Light" panose="020B0506040000020004" pitchFamily="34" charset="0"/>
              </a:rPr>
              <a:t>Hvad forstår I ved mangfoldighed?</a:t>
            </a:r>
          </a:p>
        </p:txBody>
      </p:sp>
    </p:spTree>
    <p:extLst>
      <p:ext uri="{BB962C8B-B14F-4D97-AF65-F5344CB8AC3E}">
        <p14:creationId xmlns:p14="http://schemas.microsoft.com/office/powerpoint/2010/main" val="103961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14701D-6855-5949-4E2A-F3C19D47DB73}"/>
              </a:ext>
            </a:extLst>
          </p:cNvPr>
          <p:cNvSpPr>
            <a:spLocks noGrp="1"/>
          </p:cNvSpPr>
          <p:nvPr>
            <p:ph idx="1"/>
          </p:nvPr>
        </p:nvSpPr>
        <p:spPr/>
        <p:txBody>
          <a:bodyPr/>
          <a:lstStyle/>
          <a:p>
            <a:r>
              <a:rPr lang="da-DK" dirty="0"/>
              <a:t>Formålet med dialogkortene er at sætte samtalen i gang på arbejdspladsen om dilemmaer og situationer, hvor holdninger til rummelighed bliver synlige.</a:t>
            </a:r>
          </a:p>
          <a:p>
            <a:endParaRPr lang="da-DK" dirty="0"/>
          </a:p>
          <a:p>
            <a:r>
              <a:rPr lang="da-DK" dirty="0"/>
              <a:t>Dialogkortene lægger ikke op til et rigtigt/forkert svar, men aktiverer forskellige reaktioner og holdninger, som former arbejdspladsens rummelighed og arbejdsplads.</a:t>
            </a:r>
          </a:p>
          <a:p>
            <a:endParaRPr lang="da-DK" dirty="0"/>
          </a:p>
          <a:p>
            <a:r>
              <a:rPr lang="da-DK" dirty="0"/>
              <a:t>Ikke alle situationer skal der nødvendigvis reageres på her og nu, men måske efterfølgende følges op på.</a:t>
            </a:r>
          </a:p>
          <a:p>
            <a:pPr marL="0" indent="0">
              <a:buNone/>
            </a:pPr>
            <a:endParaRPr lang="da-DK" dirty="0"/>
          </a:p>
        </p:txBody>
      </p:sp>
      <p:sp>
        <p:nvSpPr>
          <p:cNvPr id="3" name="Titel 2">
            <a:extLst>
              <a:ext uri="{FF2B5EF4-FFF2-40B4-BE49-F238E27FC236}">
                <a16:creationId xmlns:a16="http://schemas.microsoft.com/office/drawing/2014/main" id="{4458615E-3406-9222-FAA2-BA48EE6E48FE}"/>
              </a:ext>
            </a:extLst>
          </p:cNvPr>
          <p:cNvSpPr>
            <a:spLocks noGrp="1"/>
          </p:cNvSpPr>
          <p:nvPr>
            <p:ph type="title"/>
          </p:nvPr>
        </p:nvSpPr>
        <p:spPr/>
        <p:txBody>
          <a:bodyPr/>
          <a:lstStyle/>
          <a:p>
            <a:r>
              <a:rPr lang="da-DK" sz="3200" b="1" dirty="0"/>
              <a:t>Formål</a:t>
            </a:r>
          </a:p>
        </p:txBody>
      </p:sp>
    </p:spTree>
    <p:extLst>
      <p:ext uri="{BB962C8B-B14F-4D97-AF65-F5344CB8AC3E}">
        <p14:creationId xmlns:p14="http://schemas.microsoft.com/office/powerpoint/2010/main" val="41934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14701D-6855-5949-4E2A-F3C19D47DB73}"/>
              </a:ext>
            </a:extLst>
          </p:cNvPr>
          <p:cNvSpPr>
            <a:spLocks noGrp="1"/>
          </p:cNvSpPr>
          <p:nvPr>
            <p:ph idx="1"/>
          </p:nvPr>
        </p:nvSpPr>
        <p:spPr>
          <a:xfrm>
            <a:off x="960000" y="1484783"/>
            <a:ext cx="10272000" cy="3888433"/>
          </a:xfrm>
        </p:spPr>
        <p:txBody>
          <a:bodyPr/>
          <a:lstStyle/>
          <a:p>
            <a:pPr algn="l"/>
            <a:endParaRPr lang="da-DK" sz="1800" b="0" i="0" u="none" strike="noStrike" baseline="0" dirty="0">
              <a:solidFill>
                <a:srgbClr val="000000"/>
              </a:solidFill>
              <a:latin typeface="Klavika Regular"/>
            </a:endParaRPr>
          </a:p>
          <a:p>
            <a:endParaRPr lang="da-DK" sz="2800" b="0" i="0" u="none" strike="noStrike" baseline="0" dirty="0">
              <a:latin typeface="Klavika Regular"/>
            </a:endParaRPr>
          </a:p>
          <a:p>
            <a:r>
              <a:rPr lang="da-DK" sz="2800" b="0" i="0" u="none" strike="noStrike" baseline="0" dirty="0">
                <a:solidFill>
                  <a:srgbClr val="221E1F"/>
                </a:solidFill>
                <a:latin typeface="Klavika Regular"/>
              </a:rPr>
              <a:t>Lad alle komme til orde, og lyt respektfuldt til hinanden</a:t>
            </a:r>
          </a:p>
          <a:p>
            <a:r>
              <a:rPr lang="da-DK" sz="2800" b="0" i="0" u="none" strike="noStrike" baseline="0" dirty="0">
                <a:solidFill>
                  <a:srgbClr val="221E1F"/>
                </a:solidFill>
                <a:latin typeface="Klavika Regular"/>
              </a:rPr>
              <a:t>Det er OK at sige pas</a:t>
            </a:r>
          </a:p>
          <a:p>
            <a:r>
              <a:rPr lang="da-DK" sz="2800" b="0" i="0" u="none" strike="noStrike" baseline="0" dirty="0">
                <a:solidFill>
                  <a:srgbClr val="221E1F"/>
                </a:solidFill>
                <a:latin typeface="Klavika Regular"/>
              </a:rPr>
              <a:t>Tal på egne vegne, og spørg ind fremfor at antage, hvad andre mener</a:t>
            </a:r>
          </a:p>
          <a:p>
            <a:r>
              <a:rPr lang="da-DK" sz="2800" b="0" i="0" u="none" strike="noStrike" baseline="0" dirty="0">
                <a:solidFill>
                  <a:srgbClr val="221E1F"/>
                </a:solidFill>
                <a:latin typeface="Klavika Regular"/>
              </a:rPr>
              <a:t>I skal ikke blive enige, men kunne rumme forskellige perspektiver</a:t>
            </a:r>
          </a:p>
          <a:p>
            <a:r>
              <a:rPr lang="da-DK" sz="2800" b="0" i="0" u="none" strike="noStrike" baseline="0" dirty="0">
                <a:solidFill>
                  <a:srgbClr val="221E1F"/>
                </a:solidFill>
                <a:latin typeface="Klavika Regular"/>
              </a:rPr>
              <a:t>Hold fortroligheden: Hvad der siges i gruppen, bliver i gruppen</a:t>
            </a:r>
            <a:endParaRPr lang="da-DK" sz="2800" dirty="0"/>
          </a:p>
        </p:txBody>
      </p:sp>
      <p:sp>
        <p:nvSpPr>
          <p:cNvPr id="3" name="Titel 2">
            <a:extLst>
              <a:ext uri="{FF2B5EF4-FFF2-40B4-BE49-F238E27FC236}">
                <a16:creationId xmlns:a16="http://schemas.microsoft.com/office/drawing/2014/main" id="{4458615E-3406-9222-FAA2-BA48EE6E48FE}"/>
              </a:ext>
            </a:extLst>
          </p:cNvPr>
          <p:cNvSpPr>
            <a:spLocks noGrp="1"/>
          </p:cNvSpPr>
          <p:nvPr>
            <p:ph type="title"/>
          </p:nvPr>
        </p:nvSpPr>
        <p:spPr/>
        <p:txBody>
          <a:bodyPr/>
          <a:lstStyle/>
          <a:p>
            <a:br>
              <a:rPr lang="da-DK" b="1" dirty="0"/>
            </a:br>
            <a:r>
              <a:rPr lang="da-DK" sz="3200" b="1" dirty="0"/>
              <a:t>Spilleregler for dialogen</a:t>
            </a:r>
          </a:p>
        </p:txBody>
      </p:sp>
    </p:spTree>
    <p:extLst>
      <p:ext uri="{BB962C8B-B14F-4D97-AF65-F5344CB8AC3E}">
        <p14:creationId xmlns:p14="http://schemas.microsoft.com/office/powerpoint/2010/main" val="279195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14701D-6855-5949-4E2A-F3C19D47DB73}"/>
              </a:ext>
            </a:extLst>
          </p:cNvPr>
          <p:cNvSpPr>
            <a:spLocks noGrp="1"/>
          </p:cNvSpPr>
          <p:nvPr>
            <p:ph idx="1"/>
          </p:nvPr>
        </p:nvSpPr>
        <p:spPr/>
        <p:txBody>
          <a:bodyPr>
            <a:normAutofit lnSpcReduction="10000"/>
          </a:bodyPr>
          <a:lstStyle/>
          <a:p>
            <a:pPr algn="l"/>
            <a:endParaRPr lang="da-DK" sz="1800" b="0" i="0" u="none" strike="noStrike" baseline="0" dirty="0">
              <a:solidFill>
                <a:srgbClr val="000000"/>
              </a:solidFill>
              <a:latin typeface="Klavika Regular"/>
            </a:endParaRPr>
          </a:p>
          <a:p>
            <a:endParaRPr lang="da-DK" sz="1800" b="0" i="0" u="none" strike="noStrike" baseline="0" dirty="0">
              <a:latin typeface="Klavika Regular"/>
            </a:endParaRPr>
          </a:p>
          <a:p>
            <a:pPr marL="0" indent="0">
              <a:buNone/>
            </a:pPr>
            <a:r>
              <a:rPr lang="da-DK" sz="2800" b="0" i="0" u="none" strike="noStrike" baseline="0" dirty="0">
                <a:solidFill>
                  <a:srgbClr val="221E1F"/>
                </a:solidFill>
                <a:latin typeface="Klavika Regular"/>
              </a:rPr>
              <a:t>En i gruppen tager det første kort og læser højt og besvarer et eller flere af spørgsmålene. Derefter lægges kortet på bordet, og andre fra gruppen byder ind med deres perspektiver. Tal både om situationen på kortet, egne oplevelser, og hvordan I forstår mangfoldighed på arbejdspladsen.</a:t>
            </a:r>
          </a:p>
          <a:p>
            <a:pPr marL="0" indent="0">
              <a:buNone/>
            </a:pPr>
            <a:endParaRPr lang="da-DK" sz="2800" dirty="0">
              <a:solidFill>
                <a:srgbClr val="221E1F"/>
              </a:solidFill>
              <a:latin typeface="Klavika Regular"/>
            </a:endParaRPr>
          </a:p>
          <a:p>
            <a:pPr marL="0" indent="0">
              <a:buNone/>
            </a:pPr>
            <a:r>
              <a:rPr lang="da-DK" sz="2800" b="1" dirty="0"/>
              <a:t>Omkring 10 min pr. kort.</a:t>
            </a:r>
          </a:p>
        </p:txBody>
      </p:sp>
      <p:sp>
        <p:nvSpPr>
          <p:cNvPr id="3" name="Titel 2">
            <a:extLst>
              <a:ext uri="{FF2B5EF4-FFF2-40B4-BE49-F238E27FC236}">
                <a16:creationId xmlns:a16="http://schemas.microsoft.com/office/drawing/2014/main" id="{4458615E-3406-9222-FAA2-BA48EE6E48FE}"/>
              </a:ext>
            </a:extLst>
          </p:cNvPr>
          <p:cNvSpPr>
            <a:spLocks noGrp="1"/>
          </p:cNvSpPr>
          <p:nvPr>
            <p:ph type="title"/>
          </p:nvPr>
        </p:nvSpPr>
        <p:spPr/>
        <p:txBody>
          <a:bodyPr/>
          <a:lstStyle/>
          <a:p>
            <a:r>
              <a:rPr lang="da-DK" sz="3200" b="1" dirty="0"/>
              <a:t>Sådan gør I</a:t>
            </a:r>
          </a:p>
        </p:txBody>
      </p:sp>
    </p:spTree>
    <p:extLst>
      <p:ext uri="{BB962C8B-B14F-4D97-AF65-F5344CB8AC3E}">
        <p14:creationId xmlns:p14="http://schemas.microsoft.com/office/powerpoint/2010/main" val="33640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AEB5B-DE39-82F7-184F-0E5C9843C9EC}"/>
              </a:ext>
            </a:extLst>
          </p:cNvPr>
          <p:cNvSpPr>
            <a:spLocks noGrp="1"/>
          </p:cNvSpPr>
          <p:nvPr>
            <p:ph type="ctrTitle"/>
          </p:nvPr>
        </p:nvSpPr>
        <p:spPr/>
        <p:txBody>
          <a:bodyPr/>
          <a:lstStyle/>
          <a:p>
            <a:r>
              <a:rPr lang="da-DK" dirty="0"/>
              <a:t>Tak for snakken!</a:t>
            </a:r>
          </a:p>
        </p:txBody>
      </p:sp>
      <p:sp>
        <p:nvSpPr>
          <p:cNvPr id="3" name="Undertitel 2">
            <a:extLst>
              <a:ext uri="{FF2B5EF4-FFF2-40B4-BE49-F238E27FC236}">
                <a16:creationId xmlns:a16="http://schemas.microsoft.com/office/drawing/2014/main" id="{2A2AECA1-B0D8-229D-80FA-AD710C01B3AB}"/>
              </a:ext>
            </a:extLst>
          </p:cNvPr>
          <p:cNvSpPr>
            <a:spLocks noGrp="1"/>
          </p:cNvSpPr>
          <p:nvPr>
            <p:ph type="subTitle" idx="1"/>
          </p:nvPr>
        </p:nvSpPr>
        <p:spPr/>
        <p:txBody>
          <a:bodyPr/>
          <a:lstStyle/>
          <a:p>
            <a:r>
              <a:rPr lang="da-DK" dirty="0"/>
              <a:t>Hvad har I talt om?</a:t>
            </a:r>
          </a:p>
          <a:p>
            <a:r>
              <a:rPr lang="da-DK" dirty="0"/>
              <a:t>Er der nogle temaer </a:t>
            </a:r>
          </a:p>
          <a:p>
            <a:r>
              <a:rPr lang="da-DK" dirty="0"/>
              <a:t>vi kan arbejde videre med?</a:t>
            </a:r>
          </a:p>
        </p:txBody>
      </p:sp>
    </p:spTree>
    <p:extLst>
      <p:ext uri="{BB962C8B-B14F-4D97-AF65-F5344CB8AC3E}">
        <p14:creationId xmlns:p14="http://schemas.microsoft.com/office/powerpoint/2010/main" val="388057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14701D-6855-5949-4E2A-F3C19D47DB73}"/>
              </a:ext>
            </a:extLst>
          </p:cNvPr>
          <p:cNvSpPr>
            <a:spLocks noGrp="1"/>
          </p:cNvSpPr>
          <p:nvPr>
            <p:ph idx="1"/>
          </p:nvPr>
        </p:nvSpPr>
        <p:spPr/>
        <p:txBody>
          <a:bodyPr>
            <a:normAutofit fontScale="92500" lnSpcReduction="20000"/>
          </a:bodyPr>
          <a:lstStyle/>
          <a:p>
            <a:pPr marL="0" indent="0">
              <a:buNone/>
            </a:pPr>
            <a:endParaRPr lang="da-DK" b="1" dirty="0"/>
          </a:p>
          <a:p>
            <a:pPr marL="0" indent="0">
              <a:buNone/>
            </a:pPr>
            <a:r>
              <a:rPr lang="da-DK" b="1" dirty="0"/>
              <a:t>Udvikling</a:t>
            </a:r>
          </a:p>
          <a:p>
            <a:pPr marL="0" indent="0">
              <a:buNone/>
            </a:pPr>
            <a:r>
              <a:rPr lang="da-DK" dirty="0"/>
              <a:t>Dialogkortene er udviklet af BFA i samarbejde med arbejds- og organisationspsykolog og forsker, Liv Starheim i 2022. En række af ledere, medarbejderrepræsentanter og konsulenter har på to workshops prøvet dialogkortene og på denne vis bidraget med en kvalificering af kortene. Derudover er dialogkortene inspireret af en række foreningers arbejde bl.a. Lige Adgang, </a:t>
            </a:r>
            <a:r>
              <a:rPr lang="da-DK" dirty="0" err="1"/>
              <a:t>Kvinfo</a:t>
            </a:r>
            <a:r>
              <a:rPr lang="da-DK" dirty="0"/>
              <a:t> og Sind Erhverv.</a:t>
            </a:r>
          </a:p>
          <a:p>
            <a:pPr marL="0" indent="0">
              <a:buNone/>
            </a:pPr>
            <a:endParaRPr lang="da-DK" b="1" dirty="0"/>
          </a:p>
          <a:p>
            <a:pPr marL="0" indent="0">
              <a:buNone/>
            </a:pPr>
            <a:r>
              <a:rPr lang="da-DK" b="1" dirty="0"/>
              <a:t>Få mere inspiration her</a:t>
            </a:r>
          </a:p>
          <a:p>
            <a:pPr marL="0" indent="0">
              <a:buNone/>
            </a:pPr>
            <a:r>
              <a:rPr lang="da-DK" dirty="0">
                <a:hlinkClick r:id="rId3"/>
              </a:rPr>
              <a:t>www.etsundtarbejdsliv.dk/mangfoldighed</a:t>
            </a:r>
            <a:r>
              <a:rPr lang="da-DK" dirty="0"/>
              <a:t> </a:t>
            </a:r>
          </a:p>
          <a:p>
            <a:pPr marL="0" indent="0">
              <a:buNone/>
            </a:pPr>
            <a:endParaRPr lang="da-DK" dirty="0"/>
          </a:p>
          <a:p>
            <a:pPr marL="0" indent="0">
              <a:buNone/>
            </a:pPr>
            <a:r>
              <a:rPr lang="da-DK" b="1" dirty="0"/>
              <a:t>Kontakt </a:t>
            </a:r>
          </a:p>
          <a:p>
            <a:pPr marL="0" indent="0">
              <a:buNone/>
            </a:pPr>
            <a:r>
              <a:rPr lang="da-DK" dirty="0"/>
              <a:t>Projektleder i BFA Lise Keller </a:t>
            </a:r>
            <a:r>
              <a:rPr lang="da-DK" dirty="0">
                <a:hlinkClick r:id="rId4"/>
              </a:rPr>
              <a:t>lke@bfa.dk</a:t>
            </a:r>
            <a:r>
              <a:rPr lang="da-DK" dirty="0"/>
              <a:t> med mere feedback og ideer.</a:t>
            </a:r>
          </a:p>
        </p:txBody>
      </p:sp>
      <p:sp>
        <p:nvSpPr>
          <p:cNvPr id="3" name="Titel 2">
            <a:extLst>
              <a:ext uri="{FF2B5EF4-FFF2-40B4-BE49-F238E27FC236}">
                <a16:creationId xmlns:a16="http://schemas.microsoft.com/office/drawing/2014/main" id="{4458615E-3406-9222-FAA2-BA48EE6E48FE}"/>
              </a:ext>
            </a:extLst>
          </p:cNvPr>
          <p:cNvSpPr>
            <a:spLocks noGrp="1"/>
          </p:cNvSpPr>
          <p:nvPr>
            <p:ph type="title"/>
          </p:nvPr>
        </p:nvSpPr>
        <p:spPr/>
        <p:txBody>
          <a:bodyPr/>
          <a:lstStyle/>
          <a:p>
            <a:r>
              <a:rPr lang="da-DK" b="1" dirty="0"/>
              <a:t>Om dialogkortene</a:t>
            </a:r>
            <a:br>
              <a:rPr lang="da-DK" b="1" dirty="0"/>
            </a:br>
            <a:r>
              <a:rPr lang="da-DK" b="1" dirty="0"/>
              <a:t>Vi snakker om mangfoldighed</a:t>
            </a:r>
          </a:p>
        </p:txBody>
      </p:sp>
    </p:spTree>
    <p:extLst>
      <p:ext uri="{BB962C8B-B14F-4D97-AF65-F5344CB8AC3E}">
        <p14:creationId xmlns:p14="http://schemas.microsoft.com/office/powerpoint/2010/main" val="303479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title"/>
          </p:nvPr>
        </p:nvSpPr>
        <p:spPr>
          <a:xfrm>
            <a:off x="924116" y="431801"/>
            <a:ext cx="5290947" cy="981075"/>
          </a:xfrm>
        </p:spPr>
        <p:txBody>
          <a:bodyPr/>
          <a:lstStyle/>
          <a:p>
            <a:r>
              <a:rPr lang="da-DK" altLang="da-DK" b="1" dirty="0"/>
              <a:t>Hvem står bag </a:t>
            </a:r>
            <a:br>
              <a:rPr lang="da-DK" altLang="da-DK" b="0" dirty="0"/>
            </a:br>
            <a:r>
              <a:rPr lang="da-DK" altLang="da-DK" b="0" dirty="0"/>
              <a:t>Vi snakker om mangfoldighed</a:t>
            </a:r>
          </a:p>
        </p:txBody>
      </p:sp>
      <p:sp>
        <p:nvSpPr>
          <p:cNvPr id="17" name="Tekstfelt 16"/>
          <p:cNvSpPr txBox="1"/>
          <p:nvPr/>
        </p:nvSpPr>
        <p:spPr>
          <a:xfrm>
            <a:off x="2644750" y="5047977"/>
            <a:ext cx="1111650" cy="369332"/>
          </a:xfrm>
          <a:prstGeom prst="rect">
            <a:avLst/>
          </a:prstGeom>
          <a:solidFill>
            <a:schemeClr val="bg1"/>
          </a:solidFill>
        </p:spPr>
        <p:txBody>
          <a:bodyPr wrap="square" rtlCol="0">
            <a:spAutoFit/>
          </a:bodyPr>
          <a:lstStyle/>
          <a:p>
            <a:endParaRPr lang="da-DK" dirty="0"/>
          </a:p>
        </p:txBody>
      </p:sp>
      <p:sp>
        <p:nvSpPr>
          <p:cNvPr id="15" name="AutoShape 8" descr="Billedresultat for ministeriet for uddannelse og innovation"/>
          <p:cNvSpPr>
            <a:spLocks noChangeAspect="1" noChangeArrowheads="1"/>
          </p:cNvSpPr>
          <p:nvPr/>
        </p:nvSpPr>
        <p:spPr bwMode="auto">
          <a:xfrm>
            <a:off x="1679575" y="-144463"/>
            <a:ext cx="304800" cy="13412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0" name="Tekstfelt 29"/>
          <p:cNvSpPr txBox="1"/>
          <p:nvPr/>
        </p:nvSpPr>
        <p:spPr>
          <a:xfrm>
            <a:off x="5677229" y="3296088"/>
            <a:ext cx="1669861" cy="369332"/>
          </a:xfrm>
          <a:prstGeom prst="rect">
            <a:avLst/>
          </a:prstGeom>
          <a:solidFill>
            <a:schemeClr val="bg1"/>
          </a:solidFill>
        </p:spPr>
        <p:txBody>
          <a:bodyPr wrap="square" rtlCol="0">
            <a:spAutoFit/>
          </a:bodyPr>
          <a:lstStyle/>
          <a:p>
            <a:endParaRPr lang="da-DK" dirty="0"/>
          </a:p>
        </p:txBody>
      </p:sp>
      <p:pic>
        <p:nvPicPr>
          <p:cNvPr id="19" name="Pladsholder til indhold 18">
            <a:extLst>
              <a:ext uri="{FF2B5EF4-FFF2-40B4-BE49-F238E27FC236}">
                <a16:creationId xmlns:a16="http://schemas.microsoft.com/office/drawing/2014/main" id="{DDF32D07-436C-413B-A204-E554D315A145}"/>
              </a:ext>
            </a:extLst>
          </p:cNvPr>
          <p:cNvPicPr>
            <a:picLocks noGrp="1" noChangeAspect="1"/>
          </p:cNvPicPr>
          <p:nvPr>
            <p:ph idx="1"/>
          </p:nvPr>
        </p:nvPicPr>
        <p:blipFill rotWithShape="1">
          <a:blip r:embed="rId3"/>
          <a:srcRect l="40107" t="41801" r="29680" b="26703"/>
          <a:stretch/>
        </p:blipFill>
        <p:spPr>
          <a:xfrm>
            <a:off x="924116" y="1963940"/>
            <a:ext cx="4543727" cy="2664296"/>
          </a:xfrm>
          <a:prstGeom prst="rect">
            <a:avLst/>
          </a:prstGeom>
        </p:spPr>
      </p:pic>
      <p:pic>
        <p:nvPicPr>
          <p:cNvPr id="20" name="Billede 19">
            <a:extLst>
              <a:ext uri="{FF2B5EF4-FFF2-40B4-BE49-F238E27FC236}">
                <a16:creationId xmlns:a16="http://schemas.microsoft.com/office/drawing/2014/main" id="{49CCFBD6-045C-4F84-8D8E-2116B0C992D2}"/>
              </a:ext>
            </a:extLst>
          </p:cNvPr>
          <p:cNvPicPr>
            <a:picLocks noChangeAspect="1"/>
          </p:cNvPicPr>
          <p:nvPr/>
        </p:nvPicPr>
        <p:blipFill rotWithShape="1">
          <a:blip r:embed="rId4"/>
          <a:srcRect l="39763" t="58400" r="30313" b="22104"/>
          <a:stretch/>
        </p:blipFill>
        <p:spPr>
          <a:xfrm>
            <a:off x="5677228" y="1968586"/>
            <a:ext cx="5927081" cy="2172110"/>
          </a:xfrm>
          <a:prstGeom prst="rect">
            <a:avLst/>
          </a:prstGeom>
        </p:spPr>
      </p:pic>
      <p:pic>
        <p:nvPicPr>
          <p:cNvPr id="55" name="Pladsholder til indhold 18">
            <a:extLst>
              <a:ext uri="{FF2B5EF4-FFF2-40B4-BE49-F238E27FC236}">
                <a16:creationId xmlns:a16="http://schemas.microsoft.com/office/drawing/2014/main" id="{7618D5E9-2EBE-47EB-A22A-F2D7FB3EBC9A}"/>
              </a:ext>
            </a:extLst>
          </p:cNvPr>
          <p:cNvPicPr>
            <a:picLocks noChangeAspect="1"/>
          </p:cNvPicPr>
          <p:nvPr/>
        </p:nvPicPr>
        <p:blipFill rotWithShape="1">
          <a:blip r:embed="rId3"/>
          <a:srcRect l="40107" t="72951" r="29680" b="7396"/>
          <a:stretch/>
        </p:blipFill>
        <p:spPr>
          <a:xfrm>
            <a:off x="6168009" y="4140696"/>
            <a:ext cx="4746143" cy="1736576"/>
          </a:xfrm>
          <a:prstGeom prst="rect">
            <a:avLst/>
          </a:prstGeom>
        </p:spPr>
      </p:pic>
    </p:spTree>
    <p:extLst>
      <p:ext uri="{BB962C8B-B14F-4D97-AF65-F5344CB8AC3E}">
        <p14:creationId xmlns:p14="http://schemas.microsoft.com/office/powerpoint/2010/main" val="1894106959"/>
      </p:ext>
    </p:extLst>
  </p:cSld>
  <p:clrMapOvr>
    <a:masterClrMapping/>
  </p:clrMapOvr>
</p:sld>
</file>

<file path=ppt/theme/theme1.xml><?xml version="1.0" encoding="utf-8"?>
<a:theme xmlns:a="http://schemas.openxmlformats.org/drawingml/2006/main" name="Præsentation_3BA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FA" id="{2E546E74-BB04-4FDB-969C-C075EAD055A7}" vid="{19B6A7E3-1FC7-4138-AEE4-130C7E912DEA}"/>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BFA skabelon</Template>
  <TotalTime>2907</TotalTime>
  <Words>608</Words>
  <Application>Microsoft Office PowerPoint</Application>
  <PresentationFormat>Widescreen</PresentationFormat>
  <Paragraphs>77</Paragraphs>
  <Slides>9</Slides>
  <Notes>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9</vt:i4>
      </vt:variant>
    </vt:vector>
  </HeadingPairs>
  <TitlesOfParts>
    <vt:vector size="16" baseType="lpstr">
      <vt:lpstr>Arial</vt:lpstr>
      <vt:lpstr>Calibri</vt:lpstr>
      <vt:lpstr>Klavika Bold</vt:lpstr>
      <vt:lpstr>Klavika Light</vt:lpstr>
      <vt:lpstr>Klavika Medium</vt:lpstr>
      <vt:lpstr>Klavika Regular</vt:lpstr>
      <vt:lpstr>Præsentation_3BAR</vt:lpstr>
      <vt:lpstr>Vi snakker om mangfoldighed</vt:lpstr>
      <vt:lpstr>Velkommen</vt:lpstr>
      <vt:lpstr>Hvorfor snakke om mangfoldighed?</vt:lpstr>
      <vt:lpstr>Formål</vt:lpstr>
      <vt:lpstr> Spilleregler for dialogen</vt:lpstr>
      <vt:lpstr>Sådan gør I</vt:lpstr>
      <vt:lpstr>Tak for snakken!</vt:lpstr>
      <vt:lpstr>Om dialogkortene Vi snakker om mangfoldighed</vt:lpstr>
      <vt:lpstr>Hvem står bag  Vi snakker om mangfoldighed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Nete Veje</dc:creator>
  <cp:lastModifiedBy>Lise Keller</cp:lastModifiedBy>
  <cp:revision>34</cp:revision>
  <cp:lastPrinted>2021-09-06T07:03:17Z</cp:lastPrinted>
  <dcterms:created xsi:type="dcterms:W3CDTF">2021-08-30T11:48:46Z</dcterms:created>
  <dcterms:modified xsi:type="dcterms:W3CDTF">2023-02-09T14:36:54Z</dcterms:modified>
</cp:coreProperties>
</file>