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  <p:sldMasterId id="2147483673" r:id="rId6"/>
  </p:sldMasterIdLst>
  <p:notesMasterIdLst>
    <p:notesMasterId r:id="rId15"/>
  </p:notesMasterIdLst>
  <p:sldIdLst>
    <p:sldId id="256" r:id="rId7"/>
    <p:sldId id="268" r:id="rId8"/>
    <p:sldId id="269" r:id="rId9"/>
    <p:sldId id="264" r:id="rId10"/>
    <p:sldId id="266" r:id="rId11"/>
    <p:sldId id="267" r:id="rId12"/>
    <p:sldId id="270" r:id="rId13"/>
    <p:sldId id="272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3C5B"/>
    <a:srgbClr val="5E3390"/>
    <a:srgbClr val="5A2778"/>
    <a:srgbClr val="FCF4FE"/>
    <a:srgbClr val="5D2777"/>
    <a:srgbClr val="D2D2BE"/>
    <a:srgbClr val="3C6E87"/>
    <a:srgbClr val="A5BEB9"/>
    <a:srgbClr val="EB5A0A"/>
    <a:srgbClr val="F5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A438CC-F4F7-204B-93AB-467E595D0F12}" v="2" dt="2023-08-28T12:33:19.8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6327"/>
  </p:normalViewPr>
  <p:slideViewPr>
    <p:cSldViewPr snapToGrid="0">
      <p:cViewPr varScale="1">
        <p:scale>
          <a:sx n="144" d="100"/>
          <a:sy n="144" d="100"/>
        </p:scale>
        <p:origin x="15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A8CDA-617C-8D4B-8FAF-1A62DFD6D3A0}" type="datetimeFigureOut">
              <a:rPr lang="da-DK" smtClean="0"/>
              <a:t>15-10-2024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A178F-7401-6E4D-A16C-285A52AF87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146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A178F-7401-6E4D-A16C-285A52AF87FF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2413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Indled med at sige lidt om, hvorfor emnet er på dagsorden, hvad rammen er for mødet og at I skal prøve dialogkort om generationer og mangfoldighed.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A178F-7401-6E4D-A16C-285A52AF87F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7922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Mulig </a:t>
            </a:r>
            <a:r>
              <a:rPr lang="da-DK" dirty="0" err="1"/>
              <a:t>opvarming</a:t>
            </a:r>
            <a:r>
              <a:rPr lang="da-DK" dirty="0"/>
              <a:t> – tal to og to om spørgsmålene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A178F-7401-6E4D-A16C-285A52AF87FF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5724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Dialogkortene skal starte og sætte gang i dialogen.</a:t>
            </a:r>
          </a:p>
          <a:p>
            <a:r>
              <a:rPr lang="da-DK" dirty="0"/>
              <a:t>Der er ikke nogle rigtige eller forkerte svar.</a:t>
            </a:r>
          </a:p>
          <a:p>
            <a:r>
              <a:rPr lang="da-DK" dirty="0"/>
              <a:t>Dialogen er vigtigt i sig selv.</a:t>
            </a:r>
          </a:p>
          <a:p>
            <a:r>
              <a:rPr lang="da-DK" dirty="0"/>
              <a:t>Måske giver den anledning til at I gør noget nyt, men ikke nødvendigvis.</a:t>
            </a:r>
          </a:p>
          <a:p>
            <a:pPr marL="171450" indent="-171450">
              <a:buClr>
                <a:srgbClr val="00A3A7"/>
              </a:buClr>
              <a:buFont typeface="Arial" panose="020B0604020202020204" pitchFamily="34" charset="0"/>
              <a:buChar char="•"/>
            </a:pPr>
            <a:endParaRPr lang="da-DK" dirty="0">
              <a:latin typeface="Klavika Regular" panose="020B05060400000200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A178F-7401-6E4D-A16C-285A52AF87FF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120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er nogle spilleregler som er vigtige for en god dialog.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A178F-7401-6E4D-A16C-285A52AF87FF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5304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Læs evt. op.</a:t>
            </a:r>
          </a:p>
          <a:p>
            <a:r>
              <a:rPr lang="da-DK" dirty="0"/>
              <a:t>Der er en som starter med at læse et kort op og svarer på spørgsmålene.</a:t>
            </a:r>
          </a:p>
          <a:p>
            <a:r>
              <a:rPr lang="da-DK" dirty="0"/>
              <a:t>I andre byder ind med jeres perspektiver.</a:t>
            </a:r>
          </a:p>
          <a:p>
            <a:pPr marL="171450" indent="-171450">
              <a:buClr>
                <a:srgbClr val="00A3A7"/>
              </a:buClr>
              <a:buFont typeface="Arial" panose="020B0604020202020204" pitchFamily="34" charset="0"/>
              <a:buChar char="•"/>
            </a:pPr>
            <a:endParaRPr lang="da-DK" dirty="0">
              <a:latin typeface="Klavika Regular" panose="020B05060400000200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A178F-7401-6E4D-A16C-285A52AF87FF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7436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Der skal ikke konkluderes ved bordene men ud i rummet kan der godt spørges ind til hvilke snakke, der har været.</a:t>
            </a:r>
          </a:p>
          <a:p>
            <a:r>
              <a:rPr lang="da-DK" dirty="0"/>
              <a:t>Luk mødet ned og fortæl hvis, der er noget som der umiddelbart kan arbejdes videre med.</a:t>
            </a:r>
          </a:p>
          <a:p>
            <a:pPr marL="171450" indent="-171450">
              <a:buClr>
                <a:srgbClr val="00A3A7"/>
              </a:buClr>
              <a:buFont typeface="Arial" panose="020B0604020202020204" pitchFamily="34" charset="0"/>
              <a:buChar char="•"/>
            </a:pPr>
            <a:endParaRPr lang="da-DK" dirty="0">
              <a:latin typeface="Klavika Regular" panose="020B05060400000200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A178F-7401-6E4D-A16C-285A52AF87FF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4343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A178F-7401-6E4D-A16C-285A52AF87FF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689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52B472-7559-1429-BD28-0286EB340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F0FA7C8-7C40-04F7-4DE9-77ACF020B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71E566C-9905-22D7-3648-909BFB08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4412-4B3F-434F-917E-2A273D503D79}" type="datetime1">
              <a:rPr lang="da-DK" smtClean="0"/>
              <a:t>15-10-2024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4C6A63-C00D-5317-2C39-FB5097327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4B8C57E-BDF1-1D90-3F6F-514F3C50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075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8AB71-7ECE-287A-9F28-DB38ED3BB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D98BB88-413D-DD63-1911-AB8715566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517DD06-A3EF-63D6-2D58-2ABFD6BD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D700-3579-1141-813A-9355F1551BB1}" type="datetime1">
              <a:rPr lang="da-DK" smtClean="0"/>
              <a:t>15-10-2024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BF202E6-A994-E4E1-F5D1-2CE186C8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6DF8862-391C-F1FB-46FA-C363336B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261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B8B143B-2DBB-48C5-2FDB-1F97C16103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F859AFA-AD8E-E0C7-6152-FF118A29E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111107F-1267-D0CB-0FB3-A228E88FD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094B-BE66-1F4E-A6DB-DB47EFFD96B3}" type="datetime1">
              <a:rPr lang="da-DK" smtClean="0"/>
              <a:t>15-10-2024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D80B916-8F85-B8D3-8017-9F4727F2B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D0DD8E9-7DB0-5817-5A79-AA3FE4233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2198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6680-A7DC-4D92-B7E5-956285692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C20D3-714E-4166-82C7-FBB0004D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48850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3C6E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BCBA-35F5-463D-8C06-00EEDCCF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DK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69690B-D970-ABE9-A27F-821909161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356"/>
            <a:ext cx="10515599" cy="48323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468351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BCBA-35F5-463D-8C06-00EEDCCF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C2DF2F-A76D-0D5F-310D-9FEEAC4CB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356"/>
            <a:ext cx="10515599" cy="48323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522815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BCBA-35F5-463D-8C06-00EEDCCF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5D5E83-192E-BB9B-3962-A2DDBA8FB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356"/>
            <a:ext cx="10515599" cy="48323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2F4721B-8390-3B02-BB97-3938FC50D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221" y="6289267"/>
            <a:ext cx="1718791" cy="38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67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BCBA-35F5-463D-8C06-00EEDCCF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52ECE-3428-4820-ADB3-518EB0A04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356"/>
            <a:ext cx="10515599" cy="48323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4011335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7382-6E13-4AC1-99BA-D2BD60651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2A8F9-A971-4FA7-9509-BF437719F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181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5228-B458-4C81-AEFF-64A31A75E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E7BE6-5240-4F10-8565-872609B17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32C83-4992-4ECB-A91E-ED7B5B0B6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21624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13514-DA7D-40C9-964F-A2779490F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886F4-AB9A-4F97-9489-BCF12FE0A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83838-7C97-4358-AB42-68B604E2A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F9973-0B71-4C32-9D49-5462843F1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99776-502C-4A2C-9AF2-3E8326670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35226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17AA10-0C6A-0D35-EEF0-BFF5DBF26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FC4445-9721-A719-456F-290CEF4D2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8D11A93-E59C-D481-1B82-29BC755FD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2B8B-21F2-3C49-8326-937345EE39AB}" type="datetime1">
              <a:rPr lang="da-DK" smtClean="0"/>
              <a:t>15-10-2024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BC4FD77-4788-1E11-DAEA-36A7A5559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FAB0184-C11F-EEC7-B846-FB836DD1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5585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8187-8B2A-4A43-B917-F77A373E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005884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843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B8F2A-3C10-4604-914B-A12EFC6ED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289F2-59CA-42AD-B7FF-FF0123DA8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7D764-70DA-4ECC-AEB9-CA9249D29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87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2D4B2-29E0-42E4-B50F-E7AF560C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278309-11CC-4A70-985E-D8086540C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A8E7D-2103-46C7-9527-FA5EB2F3C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257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6680-A7DC-4D92-B7E5-956285692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C20D3-714E-4166-82C7-FBB0004D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/>
          </a:p>
        </p:txBody>
      </p:sp>
      <p:pic>
        <p:nvPicPr>
          <p:cNvPr id="4" name="Pladsholder til indhold 13" descr="Et billede, der indeholder pallet, vektorgrafik, clipart&#10;&#10;Automatisk genereret beskrivelse">
            <a:extLst>
              <a:ext uri="{FF2B5EF4-FFF2-40B4-BE49-F238E27FC236}">
                <a16:creationId xmlns:a16="http://schemas.microsoft.com/office/drawing/2014/main" id="{41E1DC30-C051-B3EC-06F7-A16FF3D651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04388" y="0"/>
            <a:ext cx="1355105" cy="1365777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3586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BCBA-35F5-463D-8C06-00EEDCCF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DK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69690B-D970-ABE9-A27F-821909161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356"/>
            <a:ext cx="10515599" cy="48323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pic>
        <p:nvPicPr>
          <p:cNvPr id="3" name="Pladsholder til indhold 7">
            <a:extLst>
              <a:ext uri="{FF2B5EF4-FFF2-40B4-BE49-F238E27FC236}">
                <a16:creationId xmlns:a16="http://schemas.microsoft.com/office/drawing/2014/main" id="{7F3C9786-7AED-23A2-6232-B457C80415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10703908" y="2762637"/>
            <a:ext cx="1482255" cy="1493926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7C253F7-0B84-72F0-4B6C-463F1EB7E9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9802" y="6147172"/>
            <a:ext cx="2266659" cy="50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67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BCBA-35F5-463D-8C06-00EEDCCF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C2DF2F-A76D-0D5F-310D-9FEEAC4CB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356"/>
            <a:ext cx="10515599" cy="48323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944663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A5B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BCBA-35F5-463D-8C06-00EEDCCF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5D5E83-192E-BB9B-3962-A2DDBA8FB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356"/>
            <a:ext cx="10515599" cy="48323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pic>
        <p:nvPicPr>
          <p:cNvPr id="3" name="Pladsholder til indhold 13" descr="Et billede, der indeholder pallet, vektorgrafik, clipart&#10;&#10;Automatisk genereret beskrivelse">
            <a:extLst>
              <a:ext uri="{FF2B5EF4-FFF2-40B4-BE49-F238E27FC236}">
                <a16:creationId xmlns:a16="http://schemas.microsoft.com/office/drawing/2014/main" id="{F28AC416-D4F5-59C9-C5D6-B552F60C7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9842169" y="5599204"/>
            <a:ext cx="1217128" cy="122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2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3C6E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BCBA-35F5-463D-8C06-00EEDCCF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52ECE-3428-4820-ADB3-518EB0A04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356"/>
            <a:ext cx="10515599" cy="48323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8754009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7382-6E13-4AC1-99BA-D2BD60651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2A8F9-A971-4FA7-9509-BF437719F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880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D21F7-D695-09BC-E01C-BBD845B9A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F30096A-BC6B-A17F-09F9-9A5CE1D9E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45F3633-C114-67C8-9721-462D7C7FC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FB2-BE93-ED4F-9565-2370F3DDF6D0}" type="datetime1">
              <a:rPr lang="da-DK" smtClean="0"/>
              <a:t>15-10-2024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2F3422C-D662-81C1-90CA-86025D97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66C2A4C-644F-1EF6-E5AC-DD1A8229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75984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5228-B458-4C81-AEFF-64A31A75E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E7BE6-5240-4F10-8565-872609B17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32C83-4992-4ECB-A91E-ED7B5B0B6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pic>
        <p:nvPicPr>
          <p:cNvPr id="5" name="Pladsholder til indhold 13" descr="Et billede, der indeholder pallet, vektorgrafik, clipart&#10;&#10;Automatisk genereret beskrivelse">
            <a:extLst>
              <a:ext uri="{FF2B5EF4-FFF2-40B4-BE49-F238E27FC236}">
                <a16:creationId xmlns:a16="http://schemas.microsoft.com/office/drawing/2014/main" id="{B4AD499F-4EE9-CD54-88A6-84E613C85D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9842169" y="5599204"/>
            <a:ext cx="1217128" cy="122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58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13514-DA7D-40C9-964F-A2779490F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886F4-AB9A-4F97-9489-BCF12FE0A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83838-7C97-4358-AB42-68B604E2A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F9973-0B71-4C32-9D49-5462843F1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99776-502C-4A2C-9AF2-3E8326670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pic>
        <p:nvPicPr>
          <p:cNvPr id="7" name="Pladsholder til indhold 7">
            <a:extLst>
              <a:ext uri="{FF2B5EF4-FFF2-40B4-BE49-F238E27FC236}">
                <a16:creationId xmlns:a16="http://schemas.microsoft.com/office/drawing/2014/main" id="{322990A4-261E-0164-41DA-DFA5E8E7A7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10703908" y="2762637"/>
            <a:ext cx="1482255" cy="149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03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8187-8B2A-4A43-B917-F77A373E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pic>
        <p:nvPicPr>
          <p:cNvPr id="4" name="Pladsholder til indhold 11" descr="Et billede, der indeholder poolbal, sport, poolbord, bord&#10;&#10;Automatisk genereret beskrivelse">
            <a:extLst>
              <a:ext uri="{FF2B5EF4-FFF2-40B4-BE49-F238E27FC236}">
                <a16:creationId xmlns:a16="http://schemas.microsoft.com/office/drawing/2014/main" id="{1E9B9158-DCD3-A579-9936-6CE640AED5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062" y="2506662"/>
            <a:ext cx="78044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52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810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B8F2A-3C10-4604-914B-A12EFC6ED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289F2-59CA-42AD-B7FF-FF0123DA8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7D764-70DA-4ECC-AEB9-CA9249D29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8573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2D4B2-29E0-42E4-B50F-E7AF560C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278309-11CC-4A70-985E-D8086540C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A8E7D-2103-46C7-9527-FA5EB2F3C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96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F955F6-5794-D44B-3F09-37D78F50A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62A4EE-9E58-FB8A-A5C2-CFF544460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7ABBA74-0A0F-37B0-0301-1B916155B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0222911-0FC2-AB77-61F8-6CE9488BE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73CF-1D5C-BA4F-812F-678197E79830}" type="datetime1">
              <a:rPr lang="da-DK" smtClean="0"/>
              <a:t>15-10-2024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175E066-C00B-270A-3E71-80F2AC274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54215C6-0069-EC83-7861-4D710B66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3249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78C2E-6FB5-FE57-AC4A-234B7B34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1896C14-24B5-CFD3-5137-89827F98A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9AEB63B-82C0-1DF7-6639-2D3C061B0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AF8F7D4-8DB4-A181-A311-F6F3C5301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219EBF6-CEFD-8D82-3771-3026EF2E50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B18867F-AE81-8979-D470-7915C75C7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1941-9C5D-C04F-A936-868973064A59}" type="datetime1">
              <a:rPr lang="da-DK" smtClean="0"/>
              <a:t>15-10-2024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97DC07-6181-1BBA-5864-049FF7175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E4C4347-89A3-C1F3-CB01-9ADB27363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169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F6968-CDC2-31BD-ACEF-8B7D89D14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789380C-7C1E-950F-7A7C-A4AC66AEA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1BEA-E627-0A4E-B78C-F26898E3FE82}" type="datetime1">
              <a:rPr lang="da-DK" smtClean="0"/>
              <a:t>15-10-2024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5D3FF61-7998-AF42-0165-90988D61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AAEB7C4-9ABE-656C-502E-766A67BA2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570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24B1936-B364-D4E5-CC75-554B0DA93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3B6-798D-EA4D-8A4B-0DCEBB1CCC2C}" type="datetime1">
              <a:rPr lang="da-DK" smtClean="0"/>
              <a:t>15-10-2024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EB7B67D-E360-AC6D-39A6-FF09CFD3C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F0482E3-4788-7221-FB27-EEFF73A23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008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6FD5E-250F-E599-1C6A-FC20AC60A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872062-C873-2FB0-A776-380E85F5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580250-C20F-1F37-749E-F08F42CFC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D388E67-1217-5D61-04C8-39693EC05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615C-9D46-F045-B07F-D6BC1848EBDD}" type="datetime1">
              <a:rPr lang="da-DK" smtClean="0"/>
              <a:t>15-10-2024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078BC8E-C76D-4D50-59FE-B2AB14061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D45CA72-DED6-6F24-B9CC-86ADA6FF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938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CBE150-FBA8-5A43-E19C-D00E0F8FF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788CFD7-F027-7CFD-A4FD-36AB74B5E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0959218-7EA7-8354-71BC-914F153D1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CA46686-FCA1-8FD8-8748-A158D475A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6C2C-9988-3840-BEE3-BAB32E4428CF}" type="datetime1">
              <a:rPr lang="da-DK" smtClean="0"/>
              <a:t>15-10-2024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658C9C8-6FB9-767E-6505-08D83AC2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920226E-50BA-4C3C-DBC4-01BC4B222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959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5C80A91-A0A6-7F70-042C-A21471FB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B7D1F0C-7C86-5B1A-30E8-EE47EB890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5D18E87-A768-1DE6-330D-71CBD7D463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2863D-B8C1-3842-8CA3-16DE45B5C11C}" type="datetime1">
              <a:rPr lang="da-DK" smtClean="0"/>
              <a:t>15-10-2024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5B6988-4F8B-0ED9-82CE-D7F6C0864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233965C-79E0-43A2-61B6-B51F752D2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045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2D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8677FC-3B76-4271-BEF9-CD05A10BC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F0F68-B51B-4FF2-9866-14BB70206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61356"/>
            <a:ext cx="10515600" cy="4832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4CDD368-D5D0-4B24-B186-D6217D5EC92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0" y="6147172"/>
            <a:ext cx="2224501" cy="553386"/>
          </a:xfrm>
          <a:prstGeom prst="rect">
            <a:avLst/>
          </a:prstGeom>
        </p:spPr>
      </p:pic>
      <p:pic>
        <p:nvPicPr>
          <p:cNvPr id="4" name="Billede 3" descr="Et billede, der indeholder skærmbillede, Farverigt, cirkel, Grafik&#10;&#10;Automatisk genereret beskrivelse">
            <a:extLst>
              <a:ext uri="{FF2B5EF4-FFF2-40B4-BE49-F238E27FC236}">
                <a16:creationId xmlns:a16="http://schemas.microsoft.com/office/drawing/2014/main" id="{10147447-73FD-60F3-3829-D451E155BD9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448261" y="88813"/>
            <a:ext cx="3657468" cy="201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1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2D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8677FC-3B76-4271-BEF9-CD05A10BC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F0F68-B51B-4FF2-9866-14BB70206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61356"/>
            <a:ext cx="10515600" cy="4832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4CDD368-D5D0-4B24-B186-D6217D5EC92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0" y="6147172"/>
            <a:ext cx="2224501" cy="55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2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33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817D6C61-FEB0-3662-98EB-4AE443B33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544" y="4360201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da-DK" sz="6000" dirty="0">
                <a:solidFill>
                  <a:schemeClr val="bg1"/>
                </a:solidFill>
              </a:rPr>
              <a:t>Generationer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3AA725-5ECE-4BFB-04AC-AECA4B57F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544" y="3249120"/>
            <a:ext cx="9144000" cy="1229690"/>
          </a:xfrm>
        </p:spPr>
        <p:txBody>
          <a:bodyPr>
            <a:normAutofit/>
          </a:bodyPr>
          <a:lstStyle/>
          <a:p>
            <a:pPr algn="l"/>
            <a:r>
              <a:rPr lang="da-DK" sz="2400" b="1" dirty="0">
                <a:solidFill>
                  <a:schemeClr val="bg1"/>
                </a:solidFill>
                <a:latin typeface="+mn-lt"/>
              </a:rPr>
              <a:t>Vi snakker om mangfoldighed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52270C-72AA-55A9-1A75-E4CC1DD2D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955" y="5971552"/>
            <a:ext cx="2705100" cy="5969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BAF3F47-6E76-BB21-101B-C4D894A68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80027">
            <a:off x="7668415" y="1396374"/>
            <a:ext cx="3257821" cy="4663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4AE70C0-A25E-BDEA-15CA-0DA2CD9FA9A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97" b="1"/>
          <a:stretch/>
        </p:blipFill>
        <p:spPr>
          <a:xfrm rot="627099">
            <a:off x="6161304" y="775037"/>
            <a:ext cx="3280813" cy="4633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8031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F18A9087-0E3B-7FC4-839B-874AE9316A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640"/>
          <a:stretch/>
        </p:blipFill>
        <p:spPr>
          <a:xfrm>
            <a:off x="8917617" y="5354918"/>
            <a:ext cx="2216548" cy="14312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74D0BC-154D-CEA4-621E-D32CA875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5D2777"/>
                </a:solidFill>
                <a:latin typeface="Klavika Regular" panose="020B0506040000020004" pitchFamily="34" charset="0"/>
              </a:rPr>
              <a:t>Velkommen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7B5C46-E4E7-532C-2CCF-FAF8CAAF4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Velkommen!  </a:t>
            </a:r>
          </a:p>
          <a:p>
            <a:r>
              <a:rPr lang="da-DK" sz="2800" dirty="0"/>
              <a:t>Hvorfor generationer og mangfoldighed?</a:t>
            </a:r>
          </a:p>
          <a:p>
            <a:r>
              <a:rPr lang="da-DK" sz="2800" dirty="0"/>
              <a:t>Hvad er rammen for mødet?</a:t>
            </a:r>
            <a:endParaRPr lang="da-DK" dirty="0"/>
          </a:p>
          <a:p>
            <a:pPr marL="0" indent="0">
              <a:buNone/>
            </a:pPr>
            <a:endParaRPr lang="da-DK" dirty="0">
              <a:solidFill>
                <a:srgbClr val="3C6E87"/>
              </a:solidFill>
              <a:latin typeface="Klavika Regular" panose="020B0506040000020004" pitchFamily="34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13BF157-6E79-B18E-F15A-14CE6A48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2</a:t>
            </a:fld>
            <a:endParaRPr lang="da-DK"/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CDF25C1-B5BA-43C5-214B-A3CD2B224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73" y="6356350"/>
            <a:ext cx="1708953" cy="3744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C790C868-A16F-C4F4-7F9F-FFD74BEBD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19610">
            <a:off x="7724322" y="911845"/>
            <a:ext cx="2830024" cy="4051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3859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F18A9087-0E3B-7FC4-839B-874AE9316A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640"/>
          <a:stretch/>
        </p:blipFill>
        <p:spPr>
          <a:xfrm>
            <a:off x="8917617" y="5354918"/>
            <a:ext cx="2216548" cy="14312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74D0BC-154D-CEA4-621E-D32CA875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5D2777"/>
                </a:solidFill>
                <a:latin typeface="Klavika Regular" panose="020B0506040000020004" pitchFamily="34" charset="0"/>
              </a:rPr>
              <a:t>Hvorfor snakke om generationer og mangfoldighed?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7B5C46-E4E7-532C-2CCF-FAF8CAAF4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4267" y="2395469"/>
            <a:ext cx="8654607" cy="3581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/>
              <a:t> </a:t>
            </a:r>
          </a:p>
          <a:p>
            <a:pPr marL="0" indent="0">
              <a:buNone/>
            </a:pPr>
            <a:r>
              <a:rPr lang="da-DK" sz="2800" dirty="0"/>
              <a:t>Hvad forstår I ved generationer og mangfoldighed?</a:t>
            </a:r>
          </a:p>
          <a:p>
            <a:pPr marL="0" indent="0">
              <a:buNone/>
            </a:pPr>
            <a:endParaRPr lang="da-DK" sz="2800" dirty="0"/>
          </a:p>
          <a:p>
            <a:pPr marL="0" indent="0">
              <a:buNone/>
            </a:pPr>
            <a:r>
              <a:rPr lang="da-DK" sz="2800" dirty="0"/>
              <a:t>Hvorfor skal vi tale om det på arbejdspladsen?</a:t>
            </a:r>
            <a:endParaRPr lang="da-DK" dirty="0"/>
          </a:p>
          <a:p>
            <a:pPr marL="0" indent="0">
              <a:buNone/>
            </a:pPr>
            <a:endParaRPr lang="da-DK" dirty="0">
              <a:solidFill>
                <a:srgbClr val="3C6E87"/>
              </a:solidFill>
              <a:latin typeface="Klavika Regular" panose="020B0506040000020004" pitchFamily="34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13BF157-6E79-B18E-F15A-14CE6A48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3</a:t>
            </a:fld>
            <a:endParaRPr lang="da-DK" dirty="0"/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CDF25C1-B5BA-43C5-214B-A3CD2B224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73" y="6356350"/>
            <a:ext cx="1708953" cy="374400"/>
          </a:xfrm>
          <a:prstGeom prst="rect">
            <a:avLst/>
          </a:prstGeom>
        </p:spPr>
      </p:pic>
      <p:pic>
        <p:nvPicPr>
          <p:cNvPr id="9" name="Grafik 8" descr="Gruppe med massiv udfyldning">
            <a:extLst>
              <a:ext uri="{FF2B5EF4-FFF2-40B4-BE49-F238E27FC236}">
                <a16:creationId xmlns:a16="http://schemas.microsoft.com/office/drawing/2014/main" id="{656D893C-318A-C952-46F8-1B07A8039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5249" y="2627244"/>
            <a:ext cx="914400" cy="914400"/>
          </a:xfrm>
          <a:prstGeom prst="rect">
            <a:avLst/>
          </a:prstGeom>
        </p:spPr>
      </p:pic>
      <p:pic>
        <p:nvPicPr>
          <p:cNvPr id="11" name="Grafik 10" descr="Chat med massiv udfyldning">
            <a:extLst>
              <a:ext uri="{FF2B5EF4-FFF2-40B4-BE49-F238E27FC236}">
                <a16:creationId xmlns:a16="http://schemas.microsoft.com/office/drawing/2014/main" id="{D00800D7-4B6B-62BE-7DE7-09C8DBFBFB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75249" y="37038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F18A9087-0E3B-7FC4-839B-874AE9316A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640"/>
          <a:stretch/>
        </p:blipFill>
        <p:spPr>
          <a:xfrm>
            <a:off x="8917617" y="5354918"/>
            <a:ext cx="2216548" cy="14312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74D0BC-154D-CEA4-621E-D32CA875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5D2777"/>
                </a:solidFill>
                <a:latin typeface="Klavika Regular" panose="020B0506040000020004" pitchFamily="34" charset="0"/>
              </a:rPr>
              <a:t>Formål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7B5C46-E4E7-532C-2CCF-FAF8CAAF4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Formålet med dialogkortene er at sætte samtalen om de situationer, hvor forskelle i generationers holdninger og værdier bliver tydelige. </a:t>
            </a:r>
          </a:p>
          <a:p>
            <a:endParaRPr lang="da-DK" dirty="0"/>
          </a:p>
          <a:p>
            <a:r>
              <a:rPr lang="da-DK" dirty="0"/>
              <a:t>Dialogkortene lægger ikke op til et rigtigt/forkert svar. Derimod bliver forskellige reaktioner og holdninger aktiveret, som er med til at forme arbejdspladsens rummelighed.</a:t>
            </a:r>
          </a:p>
          <a:p>
            <a:endParaRPr lang="da-DK" dirty="0"/>
          </a:p>
          <a:p>
            <a:r>
              <a:rPr lang="da-DK" dirty="0"/>
              <a:t>Ikke alle situationer skal der nødvendigvis reageres på her og nu, men måske efterfølgende følges op på.</a:t>
            </a:r>
          </a:p>
          <a:p>
            <a:endParaRPr lang="da-DK" dirty="0">
              <a:solidFill>
                <a:srgbClr val="3C6E87"/>
              </a:solidFill>
              <a:latin typeface="Klavika Regular" panose="020B0506040000020004" pitchFamily="34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13BF157-6E79-B18E-F15A-14CE6A48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4</a:t>
            </a:fld>
            <a:endParaRPr lang="da-DK"/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CDF25C1-B5BA-43C5-214B-A3CD2B224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73" y="6356350"/>
            <a:ext cx="1708953" cy="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53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F18A9087-0E3B-7FC4-839B-874AE9316A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640"/>
          <a:stretch/>
        </p:blipFill>
        <p:spPr>
          <a:xfrm>
            <a:off x="8917617" y="5354918"/>
            <a:ext cx="2216548" cy="14312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74D0BC-154D-CEA4-621E-D32CA875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5D2777"/>
                </a:solidFill>
                <a:latin typeface="Klavika Regular" panose="020B0506040000020004" pitchFamily="34" charset="0"/>
              </a:rPr>
              <a:t>Spilleregler for dialogen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7B5C46-E4E7-532C-2CCF-FAF8CAAF4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800" b="0" i="0" u="none" strike="noStrike" baseline="0" dirty="0">
                <a:solidFill>
                  <a:srgbClr val="221E1F"/>
                </a:solidFill>
                <a:latin typeface="Klavika Regular"/>
              </a:rPr>
              <a:t>Lad alle komme til orde, og lyt respektfuldt til hinanden</a:t>
            </a:r>
          </a:p>
          <a:p>
            <a:r>
              <a:rPr lang="da-DK" sz="2800" b="0" i="0" u="none" strike="noStrike" baseline="0" dirty="0">
                <a:solidFill>
                  <a:srgbClr val="221E1F"/>
                </a:solidFill>
                <a:latin typeface="Klavika Regular"/>
              </a:rPr>
              <a:t>Det er OK at sige pas</a:t>
            </a:r>
          </a:p>
          <a:p>
            <a:r>
              <a:rPr lang="da-DK" sz="2800" b="0" i="0" u="none" strike="noStrike" baseline="0" dirty="0">
                <a:solidFill>
                  <a:srgbClr val="221E1F"/>
                </a:solidFill>
                <a:latin typeface="Klavika Regular"/>
              </a:rPr>
              <a:t>Tal på egne vegne, og spørg ind fremfor at antage, hvad andre mener</a:t>
            </a:r>
          </a:p>
          <a:p>
            <a:r>
              <a:rPr lang="da-DK" sz="2800" b="0" i="0" u="none" strike="noStrike" baseline="0" dirty="0">
                <a:solidFill>
                  <a:srgbClr val="221E1F"/>
                </a:solidFill>
                <a:latin typeface="Klavika Regular"/>
              </a:rPr>
              <a:t>I skal ikke blive enige, men kunne rumme forskellige perspektiver</a:t>
            </a:r>
          </a:p>
          <a:p>
            <a:r>
              <a:rPr lang="da-DK" sz="2800" b="0" i="0" u="none" strike="noStrike" baseline="0" dirty="0">
                <a:solidFill>
                  <a:srgbClr val="221E1F"/>
                </a:solidFill>
                <a:latin typeface="Klavika Regular"/>
              </a:rPr>
              <a:t>Hold fortroligheden: Hvad der siges i gruppen, bliver i gruppen</a:t>
            </a:r>
            <a:endParaRPr lang="da-DK" sz="2800" dirty="0"/>
          </a:p>
          <a:p>
            <a:pPr marL="0" indent="0">
              <a:buNone/>
            </a:pPr>
            <a:endParaRPr lang="da-DK" dirty="0">
              <a:solidFill>
                <a:srgbClr val="3C6E87"/>
              </a:solidFill>
              <a:latin typeface="Klavika Regular" panose="020B0506040000020004" pitchFamily="34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13BF157-6E79-B18E-F15A-14CE6A48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5</a:t>
            </a:fld>
            <a:endParaRPr lang="da-DK"/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CDF25C1-B5BA-43C5-214B-A3CD2B224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73" y="6356350"/>
            <a:ext cx="1708953" cy="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42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F18A9087-0E3B-7FC4-839B-874AE9316A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640"/>
          <a:stretch/>
        </p:blipFill>
        <p:spPr>
          <a:xfrm>
            <a:off x="8917617" y="5354918"/>
            <a:ext cx="2216548" cy="14312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74D0BC-154D-CEA4-621E-D32CA875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5D2777"/>
                </a:solidFill>
                <a:latin typeface="Klavika Regular" panose="020B0506040000020004" pitchFamily="34" charset="0"/>
              </a:rPr>
              <a:t>Sådan gør 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7B5C46-E4E7-532C-2CCF-FAF8CAAF4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b="0" i="0" u="none" strike="noStrike" baseline="0" dirty="0">
                <a:solidFill>
                  <a:srgbClr val="221E1F"/>
                </a:solidFill>
                <a:latin typeface="Klavika Regular"/>
              </a:rPr>
              <a:t>I grupper: </a:t>
            </a:r>
          </a:p>
          <a:p>
            <a:pPr marL="514350" indent="-514350">
              <a:buAutoNum type="arabicPeriod"/>
            </a:pPr>
            <a:r>
              <a:rPr lang="da-DK" sz="2800" b="0" i="0" u="none" strike="noStrike" baseline="0" dirty="0">
                <a:solidFill>
                  <a:srgbClr val="221E1F"/>
                </a:solidFill>
                <a:latin typeface="Klavika Regular"/>
              </a:rPr>
              <a:t>Tag et kort og læs situationen højt.</a:t>
            </a:r>
          </a:p>
          <a:p>
            <a:pPr marL="514350" indent="-514350">
              <a:buAutoNum type="arabicPeriod"/>
            </a:pPr>
            <a:r>
              <a:rPr lang="da-DK" dirty="0">
                <a:solidFill>
                  <a:srgbClr val="221E1F"/>
                </a:solidFill>
                <a:latin typeface="Klavika Regular"/>
              </a:rPr>
              <a:t>B</a:t>
            </a:r>
            <a:r>
              <a:rPr lang="da-DK" sz="2800" b="0" i="0" u="none" strike="noStrike" baseline="0" dirty="0">
                <a:solidFill>
                  <a:srgbClr val="221E1F"/>
                </a:solidFill>
                <a:latin typeface="Klavika Regular"/>
              </a:rPr>
              <a:t>esvarer et eller flere af spørgsmålene. </a:t>
            </a:r>
          </a:p>
          <a:p>
            <a:pPr marL="514350" indent="-514350">
              <a:buAutoNum type="arabicPeriod"/>
            </a:pPr>
            <a:r>
              <a:rPr lang="da-DK" sz="2800" b="0" i="0" u="none" strike="noStrike" baseline="0" dirty="0">
                <a:solidFill>
                  <a:srgbClr val="221E1F"/>
                </a:solidFill>
                <a:latin typeface="Klavika Regular"/>
              </a:rPr>
              <a:t>Andre fra gruppen byder ind med deres perspektiver. Tal både om situationen på kortet, egne oplevelser, og hvordan I forstår </a:t>
            </a:r>
            <a:r>
              <a:rPr lang="da-DK" dirty="0"/>
              <a:t>generationer og mangfoldighed </a:t>
            </a:r>
            <a:r>
              <a:rPr lang="da-DK" sz="2800" b="0" i="0" u="none" strike="noStrike" baseline="0" dirty="0">
                <a:solidFill>
                  <a:srgbClr val="221E1F"/>
                </a:solidFill>
                <a:latin typeface="Klavika Regular"/>
              </a:rPr>
              <a:t>på jeres arbejdsplads.</a:t>
            </a:r>
          </a:p>
          <a:p>
            <a:pPr marL="0" indent="0">
              <a:buNone/>
            </a:pPr>
            <a:endParaRPr lang="da-DK" sz="2800" dirty="0">
              <a:solidFill>
                <a:srgbClr val="221E1F"/>
              </a:solidFill>
              <a:latin typeface="Klavika Regular"/>
            </a:endParaRPr>
          </a:p>
          <a:p>
            <a:pPr marL="0" indent="0">
              <a:buNone/>
            </a:pPr>
            <a:r>
              <a:rPr lang="da-DK" sz="2800" b="1" dirty="0"/>
              <a:t>Omkring 10 min pr. kort.</a:t>
            </a:r>
          </a:p>
          <a:p>
            <a:endParaRPr lang="da-DK" dirty="0">
              <a:solidFill>
                <a:srgbClr val="3C6E87"/>
              </a:solidFill>
              <a:latin typeface="Klavika Regular" panose="020B0506040000020004" pitchFamily="34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13BF157-6E79-B18E-F15A-14CE6A48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6</a:t>
            </a:fld>
            <a:endParaRPr lang="da-DK"/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CDF25C1-B5BA-43C5-214B-A3CD2B224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73" y="6356350"/>
            <a:ext cx="1708953" cy="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40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F18A9087-0E3B-7FC4-839B-874AE9316A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640"/>
          <a:stretch/>
        </p:blipFill>
        <p:spPr>
          <a:xfrm>
            <a:off x="8917617" y="5354918"/>
            <a:ext cx="2216548" cy="14312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74D0BC-154D-CEA4-621E-D32CA875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5D2777"/>
                </a:solidFill>
                <a:latin typeface="Klavika Regular" panose="020B0506040000020004" pitchFamily="34" charset="0"/>
              </a:rPr>
              <a:t>Tak for snakken!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7B5C46-E4E7-532C-2CCF-FAF8CAAF4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Hvad har I talt om?</a:t>
            </a:r>
          </a:p>
          <a:p>
            <a:r>
              <a:rPr lang="da-DK" dirty="0"/>
              <a:t>Er der nogle temaer vi kan arbejde videre med?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13BF157-6E79-B18E-F15A-14CE6A48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7</a:t>
            </a:fld>
            <a:endParaRPr lang="da-DK"/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CDF25C1-B5BA-43C5-214B-A3CD2B224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73" y="6356350"/>
            <a:ext cx="1708953" cy="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27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33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817D6C61-FEB0-3662-98EB-4AE443B33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5258" y="6164619"/>
            <a:ext cx="8826741" cy="165576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da-DK" sz="1400" dirty="0">
                <a:solidFill>
                  <a:schemeClr val="bg1"/>
                </a:solidFill>
                <a:latin typeface="Klavika Basic" panose="020B0506040000020004" pitchFamily="34" charset="0"/>
              </a:rPr>
              <a:t>Dialogkortene er udviklet af BFA Velfærd og Offentlig administration i samarbejde med Hanne Christensen fra </a:t>
            </a:r>
            <a:br>
              <a:rPr lang="da-DK" sz="1400" dirty="0">
                <a:solidFill>
                  <a:schemeClr val="bg1"/>
                </a:solidFill>
                <a:latin typeface="Klavika Basic" panose="020B0506040000020004" pitchFamily="34" charset="0"/>
              </a:rPr>
            </a:br>
            <a:r>
              <a:rPr lang="da-DK" sz="1400" b="0" i="0" dirty="0">
                <a:solidFill>
                  <a:schemeClr val="bg1"/>
                </a:solidFill>
                <a:effectLst/>
                <a:latin typeface="Klavika Basic" panose="020B0506040000020004" pitchFamily="34" charset="0"/>
              </a:rPr>
              <a:t>Aron - Center for bæredygtigt arbejdsliv – 2024.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3AA725-5ECE-4BFB-04AC-AECA4B57F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214" y="3810993"/>
            <a:ext cx="9144000" cy="1229690"/>
          </a:xfrm>
        </p:spPr>
        <p:txBody>
          <a:bodyPr>
            <a:normAutofit/>
          </a:bodyPr>
          <a:lstStyle/>
          <a:p>
            <a:pPr algn="l"/>
            <a:r>
              <a:rPr lang="da-DK" b="1" dirty="0">
                <a:solidFill>
                  <a:schemeClr val="bg1"/>
                </a:solidFill>
                <a:latin typeface="+mn-lt"/>
              </a:rPr>
              <a:t>Tak for i dag!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52270C-72AA-55A9-1A75-E4CC1DD2D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955" y="5971552"/>
            <a:ext cx="2705100" cy="5969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CC4358CB-C9CB-5B79-8A16-57F329513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80027">
            <a:off x="7832798" y="1191698"/>
            <a:ext cx="3055331" cy="4373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ED9A9B1-4AE4-6F4C-3BBC-2CAE03D337C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97" b="1"/>
          <a:stretch/>
        </p:blipFill>
        <p:spPr>
          <a:xfrm rot="627099">
            <a:off x="6358969" y="557697"/>
            <a:ext cx="3076894" cy="4345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2974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0" id="{C3DD7B4C-0770-4441-A204-A0551DC77235}" vid="{364202E2-F17B-E84D-8349-AAD7D957B55F}"/>
    </a:ext>
  </a:extLst>
</a:theme>
</file>

<file path=ppt/theme/theme2.xml><?xml version="1.0" encoding="utf-8"?>
<a:theme xmlns:a="http://schemas.openxmlformats.org/drawingml/2006/main" name="1_Custom Design">
  <a:themeElements>
    <a:clrScheme name="Besøgsteam farvepalette">
      <a:dk1>
        <a:sysClr val="windowText" lastClr="000000"/>
      </a:dk1>
      <a:lt1>
        <a:sysClr val="window" lastClr="FFFFFF"/>
      </a:lt1>
      <a:dk2>
        <a:srgbClr val="3C6E87"/>
      </a:dk2>
      <a:lt2>
        <a:srgbClr val="F2F2F2"/>
      </a:lt2>
      <a:accent1>
        <a:srgbClr val="3C6E87"/>
      </a:accent1>
      <a:accent2>
        <a:srgbClr val="01A0A4"/>
      </a:accent2>
      <a:accent3>
        <a:srgbClr val="96C31E"/>
      </a:accent3>
      <a:accent4>
        <a:srgbClr val="95CDDC"/>
      </a:accent4>
      <a:accent5>
        <a:srgbClr val="D3D2BE"/>
      </a:accent5>
      <a:accent6>
        <a:srgbClr val="FFE264"/>
      </a:accent6>
      <a:hlink>
        <a:srgbClr val="EB5A0B"/>
      </a:hlink>
      <a:folHlink>
        <a:srgbClr val="F59B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0" id="{C3DD7B4C-0770-4441-A204-A0551DC77235}" vid="{6952F667-9BC4-A546-AF34-1217D7C49CAD}"/>
    </a:ext>
  </a:extLst>
</a:theme>
</file>

<file path=ppt/theme/theme3.xml><?xml version="1.0" encoding="utf-8"?>
<a:theme xmlns:a="http://schemas.openxmlformats.org/drawingml/2006/main" name="2_Custom Design">
  <a:themeElements>
    <a:clrScheme name="Besøgsteam farvepalette">
      <a:dk1>
        <a:sysClr val="windowText" lastClr="000000"/>
      </a:dk1>
      <a:lt1>
        <a:sysClr val="window" lastClr="FFFFFF"/>
      </a:lt1>
      <a:dk2>
        <a:srgbClr val="3C6E87"/>
      </a:dk2>
      <a:lt2>
        <a:srgbClr val="F2F2F2"/>
      </a:lt2>
      <a:accent1>
        <a:srgbClr val="3C6E87"/>
      </a:accent1>
      <a:accent2>
        <a:srgbClr val="01A0A4"/>
      </a:accent2>
      <a:accent3>
        <a:srgbClr val="96C31E"/>
      </a:accent3>
      <a:accent4>
        <a:srgbClr val="95CDDC"/>
      </a:accent4>
      <a:accent5>
        <a:srgbClr val="D3D2BE"/>
      </a:accent5>
      <a:accent6>
        <a:srgbClr val="FFE264"/>
      </a:accent6>
      <a:hlink>
        <a:srgbClr val="EB5A0B"/>
      </a:hlink>
      <a:folHlink>
        <a:srgbClr val="F59B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0" id="{C3DD7B4C-0770-4441-A204-A0551DC77235}" vid="{53BD649E-FAC4-664A-A83B-8B41492A9843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D202172A6954408F5BE23ABD884B73" ma:contentTypeVersion="15" ma:contentTypeDescription="Create a new document." ma:contentTypeScope="" ma:versionID="7372c7239d53ce71466a54d0ab6d4053">
  <xsd:schema xmlns:xsd="http://www.w3.org/2001/XMLSchema" xmlns:xs="http://www.w3.org/2001/XMLSchema" xmlns:p="http://schemas.microsoft.com/office/2006/metadata/properties" xmlns:ns2="92ecdea6-df05-4245-ad13-a4e077775315" xmlns:ns3="f614753d-56ab-4c42-bab7-4ccb035b48f7" targetNamespace="http://schemas.microsoft.com/office/2006/metadata/properties" ma:root="true" ma:fieldsID="a76153524ab560bd6eea011db89004aa" ns2:_="" ns3:_="">
    <xsd:import namespace="92ecdea6-df05-4245-ad13-a4e077775315"/>
    <xsd:import namespace="f614753d-56ab-4c42-bab7-4ccb035b48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cdea6-df05-4245-ad13-a4e0777753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059fb8e-7674-4007-8b0c-c8fa4fecaf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4753d-56ab-4c42-bab7-4ccb035b48f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3d46600-f5e4-4530-b8c3-cef917336838}" ma:internalName="TaxCatchAll" ma:showField="CatchAllData" ma:web="f614753d-56ab-4c42-bab7-4ccb035b48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14753d-56ab-4c42-bab7-4ccb035b48f7" xsi:nil="true"/>
    <lcf76f155ced4ddcb4097134ff3c332f xmlns="92ecdea6-df05-4245-ad13-a4e07777531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61D119-468F-494C-A5DD-E1454B40D1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3E781A-92C5-438D-BB72-EAD30D55870D}"/>
</file>

<file path=customXml/itemProps3.xml><?xml version="1.0" encoding="utf-8"?>
<ds:datastoreItem xmlns:ds="http://schemas.openxmlformats.org/officeDocument/2006/customXml" ds:itemID="{C90E049C-A9AF-4684-BFD1-652CE6080942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  <ds:schemaRef ds:uri="f614753d-56ab-4c42-bab7-4ccb035b48f7"/>
    <ds:schemaRef ds:uri="http://schemas.microsoft.com/office/2006/documentManagement/types"/>
    <ds:schemaRef ds:uri="http://schemas.microsoft.com/office/2006/metadata/properties"/>
    <ds:schemaRef ds:uri="92ecdea6-df05-4245-ad13-a4e07777531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 skabelon_standard_New</Template>
  <TotalTime>0</TotalTime>
  <Words>453</Words>
  <Application>Microsoft Office PowerPoint</Application>
  <PresentationFormat>Widescreen</PresentationFormat>
  <Paragraphs>61</Paragraphs>
  <Slides>8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Klavika Basic</vt:lpstr>
      <vt:lpstr>Klavika Regular</vt:lpstr>
      <vt:lpstr>Office-tema</vt:lpstr>
      <vt:lpstr>1_Custom Design</vt:lpstr>
      <vt:lpstr>2_Custom Design</vt:lpstr>
      <vt:lpstr>Vi snakker om mangfoldighed</vt:lpstr>
      <vt:lpstr>Velkommen</vt:lpstr>
      <vt:lpstr>Hvorfor snakke om generationer og mangfoldighed?</vt:lpstr>
      <vt:lpstr>Formål</vt:lpstr>
      <vt:lpstr>Spilleregler for dialogen</vt:lpstr>
      <vt:lpstr>Sådan gør I</vt:lpstr>
      <vt:lpstr>Tak for snakken!</vt:lpstr>
      <vt:lpstr>Tak for i 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Kamilla Vesøen</dc:creator>
  <cp:lastModifiedBy>Kamilla Vesøen</cp:lastModifiedBy>
  <cp:revision>1</cp:revision>
  <dcterms:created xsi:type="dcterms:W3CDTF">2024-10-15T11:32:53Z</dcterms:created>
  <dcterms:modified xsi:type="dcterms:W3CDTF">2024-10-15T13:22:45Z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0x010100FCD202172A6954408F5BE23ABD884B73</vt:lpwstr>
  </property>
  <property fmtid="{D5CDD505-2E9C-101B-9397-08002B2CF9AE}" pid="3" name="MediaServiceImageTags">
    <vt:lpwstr/>
  </property>
</Properties>
</file>