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0" r:id="rId3"/>
    <p:sldId id="258"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ED323-2F51-D44F-8D21-34316734E0D7}" type="datetimeFigureOut">
              <a:rPr lang="da-DK" smtClean="0"/>
              <a:t>26-08-2019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50558-AA22-0C40-BB4D-88FA9697828D}" type="slidenum">
              <a:rPr lang="da-DK" smtClean="0"/>
              <a:t>‹nr.›</a:t>
            </a:fld>
            <a:endParaRPr lang="da-DK"/>
          </a:p>
        </p:txBody>
      </p:sp>
    </p:spTree>
    <p:extLst>
      <p:ext uri="{BB962C8B-B14F-4D97-AF65-F5344CB8AC3E}">
        <p14:creationId xmlns:p14="http://schemas.microsoft.com/office/powerpoint/2010/main" val="4150724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dirty="0"/>
              <a:t>OBS tovholdergruppe: ”Lederens opgaver med stress” indeholder en del materiale, som ikke</a:t>
            </a:r>
            <a:r>
              <a:rPr lang="da-DK" baseline="0" dirty="0"/>
              <a:t> er medtaget i denne præsentation. Præsentationen er lavet for at støtte jer i at lave processen omkring en stressforebyggende lederstil. Vær opmærksom på, at lederen har en særlig rolle i processen og derfor i udgangspunktet ikke kan agere som tovholder. Vær derudover opmærksom på, at processen med fordel kan laves over to dage for at give lederen en tænkepause.</a:t>
            </a:r>
            <a:endParaRPr lang="da-DK" dirty="0"/>
          </a:p>
          <a:p>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1</a:t>
            </a:fld>
            <a:endParaRPr lang="da-DK"/>
          </a:p>
        </p:txBody>
      </p:sp>
    </p:spTree>
    <p:extLst>
      <p:ext uri="{BB962C8B-B14F-4D97-AF65-F5344CB8AC3E}">
        <p14:creationId xmlns:p14="http://schemas.microsoft.com/office/powerpoint/2010/main" val="261831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2C898B8-A85C-3942-B421-10CE78B5C141}" type="slidenum">
              <a:rPr lang="da-DK" smtClean="0"/>
              <a:t>2</a:t>
            </a:fld>
            <a:endParaRPr lang="da-DK"/>
          </a:p>
        </p:txBody>
      </p:sp>
    </p:spTree>
    <p:extLst>
      <p:ext uri="{BB962C8B-B14F-4D97-AF65-F5344CB8AC3E}">
        <p14:creationId xmlns:p14="http://schemas.microsoft.com/office/powerpoint/2010/main" val="191034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5</a:t>
            </a:fld>
            <a:endParaRPr lang="da-DK"/>
          </a:p>
        </p:txBody>
      </p:sp>
    </p:spTree>
    <p:extLst>
      <p:ext uri="{BB962C8B-B14F-4D97-AF65-F5344CB8AC3E}">
        <p14:creationId xmlns:p14="http://schemas.microsoft.com/office/powerpoint/2010/main" val="382773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6</a:t>
            </a:fld>
            <a:endParaRPr lang="da-DK"/>
          </a:p>
        </p:txBody>
      </p:sp>
    </p:spTree>
    <p:extLst>
      <p:ext uri="{BB962C8B-B14F-4D97-AF65-F5344CB8AC3E}">
        <p14:creationId xmlns:p14="http://schemas.microsoft.com/office/powerpoint/2010/main" val="11667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7</a:t>
            </a:fld>
            <a:endParaRPr lang="da-DK"/>
          </a:p>
        </p:txBody>
      </p:sp>
    </p:spTree>
    <p:extLst>
      <p:ext uri="{BB962C8B-B14F-4D97-AF65-F5344CB8AC3E}">
        <p14:creationId xmlns:p14="http://schemas.microsoft.com/office/powerpoint/2010/main" val="111664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OBS tovholdergruppe:</a:t>
            </a:r>
            <a:r>
              <a:rPr lang="da-DK" baseline="0" dirty="0"/>
              <a:t> Der kan være forskellige måder at få samlet gruppernes pointer på afhængig af, hvor mange og hvor forskellige, I er. Det vigtige er, at I få samlet pointerne under de tre overskrifter og at der er nogenlunde enighed om budskaberne – eller at det er tydeligt, at der er forskellige behov. En af pointerne med denne del af processen kan være at få øje på, at behovene er forskellige. Prøv at skrive pointerne ned på en måde, så de ikke kræver alt for meget forklaring for, at lederen forstår.</a:t>
            </a:r>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9</a:t>
            </a:fld>
            <a:endParaRPr lang="da-DK"/>
          </a:p>
        </p:txBody>
      </p:sp>
    </p:spTree>
    <p:extLst>
      <p:ext uri="{BB962C8B-B14F-4D97-AF65-F5344CB8AC3E}">
        <p14:creationId xmlns:p14="http://schemas.microsoft.com/office/powerpoint/2010/main" val="257199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OBS tovholdergruppe: Tilbagemeldingen</a:t>
            </a:r>
            <a:r>
              <a:rPr lang="da-DK" baseline="0" dirty="0"/>
              <a:t> til lederen kan det med fordel være jer eller en udenforstående konsulent, der tager sig af. Giv vedkommende plancherne og kom gerne med uddybende forklaringer, hvis noget fremstår uklart. Giv lederen mulighed for at stille spørgsmål, men vær også ærlige, hvis I ikke kender svaret. Lederen skal give tilbagemelding til medarbejderne med udgangspunkt i spørgsmålene på næste slide.</a:t>
            </a:r>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10</a:t>
            </a:fld>
            <a:endParaRPr lang="da-DK"/>
          </a:p>
        </p:txBody>
      </p:sp>
    </p:spTree>
    <p:extLst>
      <p:ext uri="{BB962C8B-B14F-4D97-AF65-F5344CB8AC3E}">
        <p14:creationId xmlns:p14="http://schemas.microsoft.com/office/powerpoint/2010/main" val="394224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OBS tovholdergruppe: Denne del af processen kan med fordel</a:t>
            </a:r>
            <a:r>
              <a:rPr lang="da-DK" baseline="0" dirty="0"/>
              <a:t> foregå lidt efter de foregående dele, så lederen har haft mulighed for at tænke sig om. Sørg dog for, at der ikke går for lang tid (inden for en uge fx) og at tidspunktet er fastlagt på forhånd.</a:t>
            </a:r>
            <a:br>
              <a:rPr lang="da-DK" baseline="0" dirty="0"/>
            </a:br>
            <a:r>
              <a:rPr lang="da-DK" baseline="0" dirty="0"/>
              <a:t>Det kan være, at der er behov for, at I som tovholdergruppe hjælper dialogen lidt på vej og husker på nogle af pointerne fra tidligere, så denne del af processen kan blive så dialogbaseret som muligt.</a:t>
            </a:r>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11</a:t>
            </a:fld>
            <a:endParaRPr lang="da-DK"/>
          </a:p>
        </p:txBody>
      </p:sp>
    </p:spTree>
    <p:extLst>
      <p:ext uri="{BB962C8B-B14F-4D97-AF65-F5344CB8AC3E}">
        <p14:creationId xmlns:p14="http://schemas.microsoft.com/office/powerpoint/2010/main" val="66821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4D50558-AA22-0C40-BB4D-88FA9697828D}" type="slidenum">
              <a:rPr lang="da-DK" smtClean="0"/>
              <a:t>12</a:t>
            </a:fld>
            <a:endParaRPr lang="da-DK"/>
          </a:p>
        </p:txBody>
      </p:sp>
    </p:spTree>
    <p:extLst>
      <p:ext uri="{BB962C8B-B14F-4D97-AF65-F5344CB8AC3E}">
        <p14:creationId xmlns:p14="http://schemas.microsoft.com/office/powerpoint/2010/main" val="66821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15BEF759-08E2-1249-919B-138B0A15EFAB}" type="datetimeFigureOut">
              <a:rPr lang="da-DK" smtClean="0"/>
              <a:t>26-08-2019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13234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5BEF759-08E2-1249-919B-138B0A15EFAB}" type="datetimeFigureOut">
              <a:rPr lang="da-DK" smtClean="0"/>
              <a:t>26-08-2019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304516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5BEF759-08E2-1249-919B-138B0A15EFAB}" type="datetimeFigureOut">
              <a:rPr lang="da-DK" smtClean="0"/>
              <a:t>26-08-2019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31838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15BEF759-08E2-1249-919B-138B0A15EFAB}" type="datetimeFigureOut">
              <a:rPr lang="da-DK" smtClean="0"/>
              <a:t>26-08-2019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399627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15BEF759-08E2-1249-919B-138B0A15EFAB}" type="datetimeFigureOut">
              <a:rPr lang="da-DK" smtClean="0"/>
              <a:t>26-08-2019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84540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15BEF759-08E2-1249-919B-138B0A15EFAB}" type="datetimeFigureOut">
              <a:rPr lang="da-DK" smtClean="0"/>
              <a:t>26-08-2019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188103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5BEF759-08E2-1249-919B-138B0A15EFAB}" type="datetimeFigureOut">
              <a:rPr lang="da-DK" smtClean="0"/>
              <a:t>26-08-2019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147600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15BEF759-08E2-1249-919B-138B0A15EFAB}" type="datetimeFigureOut">
              <a:rPr lang="da-DK" smtClean="0"/>
              <a:t>26-08-2019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402028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5BEF759-08E2-1249-919B-138B0A15EFAB}" type="datetimeFigureOut">
              <a:rPr lang="da-DK" smtClean="0"/>
              <a:t>26-08-2019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289953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5BEF759-08E2-1249-919B-138B0A15EFAB}" type="datetimeFigureOut">
              <a:rPr lang="da-DK" smtClean="0"/>
              <a:t>26-08-2019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426127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5BEF759-08E2-1249-919B-138B0A15EFAB}" type="datetimeFigureOut">
              <a:rPr lang="da-DK" smtClean="0"/>
              <a:t>26-08-2019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E46936B-B5DE-454A-995C-37E87F1D86E8}" type="slidenum">
              <a:rPr lang="da-DK" smtClean="0"/>
              <a:t>‹nr.›</a:t>
            </a:fld>
            <a:endParaRPr lang="da-DK"/>
          </a:p>
        </p:txBody>
      </p:sp>
    </p:spTree>
    <p:extLst>
      <p:ext uri="{BB962C8B-B14F-4D97-AF65-F5344CB8AC3E}">
        <p14:creationId xmlns:p14="http://schemas.microsoft.com/office/powerpoint/2010/main" val="223686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EF759-08E2-1249-919B-138B0A15EFAB}" type="datetimeFigureOut">
              <a:rPr lang="da-DK" smtClean="0"/>
              <a:t>26-08-2019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6936B-B5DE-454A-995C-37E87F1D86E8}" type="slidenum">
              <a:rPr lang="da-DK" smtClean="0"/>
              <a:t>‹nr.›</a:t>
            </a:fld>
            <a:endParaRPr lang="da-DK"/>
          </a:p>
        </p:txBody>
      </p:sp>
    </p:spTree>
    <p:extLst>
      <p:ext uri="{BB962C8B-B14F-4D97-AF65-F5344CB8AC3E}">
        <p14:creationId xmlns:p14="http://schemas.microsoft.com/office/powerpoint/2010/main" val="33127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CbQOiV4078&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a:t>Værktøj 5: </a:t>
            </a:r>
            <a:r>
              <a:rPr lang="da-DK" dirty="0"/>
              <a:t>Lederens opgaver med stress - stressforebyggende lederstil</a:t>
            </a:r>
          </a:p>
        </p:txBody>
      </p:sp>
      <p:sp>
        <p:nvSpPr>
          <p:cNvPr id="3" name="Undertitel 2"/>
          <p:cNvSpPr>
            <a:spLocks noGrp="1"/>
          </p:cNvSpPr>
          <p:nvPr>
            <p:ph type="subTitle" idx="1"/>
          </p:nvPr>
        </p:nvSpPr>
        <p:spPr/>
        <p:txBody>
          <a:bodyPr/>
          <a:lstStyle/>
          <a:p>
            <a:r>
              <a:rPr lang="da-DK" dirty="0"/>
              <a:t>Vi forebygger stress sammen</a:t>
            </a:r>
          </a:p>
        </p:txBody>
      </p:sp>
      <p:pic>
        <p:nvPicPr>
          <p:cNvPr id="4" name="Billede 3" descr="BFA_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89" y="489976"/>
            <a:ext cx="5558117" cy="1228339"/>
          </a:xfrm>
          <a:prstGeom prst="rect">
            <a:avLst/>
          </a:prstGeom>
        </p:spPr>
      </p:pic>
    </p:spTree>
    <p:extLst>
      <p:ext uri="{BB962C8B-B14F-4D97-AF65-F5344CB8AC3E}">
        <p14:creationId xmlns:p14="http://schemas.microsoft.com/office/powerpoint/2010/main" val="426838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Tilbagemelding til lederen</a:t>
            </a:r>
          </a:p>
        </p:txBody>
      </p:sp>
      <p:pic>
        <p:nvPicPr>
          <p:cNvPr id="3" name="Grafik 2">
            <a:extLst>
              <a:ext uri="{FF2B5EF4-FFF2-40B4-BE49-F238E27FC236}">
                <a16:creationId xmlns:a16="http://schemas.microsoft.com/office/drawing/2014/main" id="{15B936C1-B525-42DB-B0FD-39F5EF61A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641" y="1997943"/>
            <a:ext cx="3893315" cy="2862113"/>
          </a:xfrm>
          <a:prstGeom prst="rect">
            <a:avLst/>
          </a:prstGeom>
        </p:spPr>
      </p:pic>
      <p:pic>
        <p:nvPicPr>
          <p:cNvPr id="8" name="Grafik 7">
            <a:extLst>
              <a:ext uri="{FF2B5EF4-FFF2-40B4-BE49-F238E27FC236}">
                <a16:creationId xmlns:a16="http://schemas.microsoft.com/office/drawing/2014/main" id="{150E3353-2DAF-433F-8893-1C796C8861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7222" y="1782793"/>
            <a:ext cx="3048643" cy="2587334"/>
          </a:xfrm>
          <a:prstGeom prst="rect">
            <a:avLst/>
          </a:prstGeom>
        </p:spPr>
      </p:pic>
      <p:sp>
        <p:nvSpPr>
          <p:cNvPr id="13" name="Pladsholder til indhold 12">
            <a:extLst>
              <a:ext uri="{FF2B5EF4-FFF2-40B4-BE49-F238E27FC236}">
                <a16:creationId xmlns:a16="http://schemas.microsoft.com/office/drawing/2014/main" id="{6D3C3C3D-8E20-4051-99D3-24EFCF891192}"/>
              </a:ext>
            </a:extLst>
          </p:cNvPr>
          <p:cNvSpPr>
            <a:spLocks noGrp="1"/>
          </p:cNvSpPr>
          <p:nvPr>
            <p:ph idx="1"/>
          </p:nvPr>
        </p:nvSpPr>
        <p:spPr/>
        <p:txBody>
          <a:bodyPr/>
          <a:lstStyle/>
          <a:p>
            <a:endParaRPr lang="da-DK"/>
          </a:p>
        </p:txBody>
      </p:sp>
      <p:pic>
        <p:nvPicPr>
          <p:cNvPr id="14" name="Pladsholder til indhold 3" descr="BFA_CMYK.JPG">
            <a:extLst>
              <a:ext uri="{FF2B5EF4-FFF2-40B4-BE49-F238E27FC236}">
                <a16:creationId xmlns:a16="http://schemas.microsoft.com/office/drawing/2014/main" id="{FE347E29-9745-4712-BA6C-08C4DCB5115F}"/>
              </a:ext>
            </a:extLst>
          </p:cNvPr>
          <p:cNvPicPr>
            <a:picLocks noChangeAspect="1"/>
          </p:cNvPicPr>
          <p:nvPr/>
        </p:nvPicPr>
        <p:blipFill>
          <a:blip r:embed="rId7">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127371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Tilbagemelding fra leder</a:t>
            </a:r>
          </a:p>
        </p:txBody>
      </p:sp>
      <p:sp>
        <p:nvSpPr>
          <p:cNvPr id="3" name="Tekstfelt 2"/>
          <p:cNvSpPr txBox="1"/>
          <p:nvPr/>
        </p:nvSpPr>
        <p:spPr>
          <a:xfrm>
            <a:off x="1371600" y="1830983"/>
            <a:ext cx="6281225" cy="2308324"/>
          </a:xfrm>
          <a:prstGeom prst="rect">
            <a:avLst/>
          </a:prstGeom>
          <a:noFill/>
        </p:spPr>
        <p:txBody>
          <a:bodyPr wrap="square" rtlCol="0">
            <a:spAutoFit/>
          </a:bodyPr>
          <a:lstStyle/>
          <a:p>
            <a:r>
              <a:rPr lang="da-DK" dirty="0"/>
              <a:t>Med udgangspunkt i pointerne fra sidst, hvilke ændringer er så de vigtigste, jeg foretager mig som leder?</a:t>
            </a:r>
          </a:p>
          <a:p>
            <a:endParaRPr lang="da-DK" dirty="0"/>
          </a:p>
          <a:p>
            <a:r>
              <a:rPr lang="da-DK" dirty="0"/>
              <a:t>Hvilke forventninger til min rolle og funktion ønsker jeg at leve op til, og hvilke kan/ønsker jeg ikke at leve op til? </a:t>
            </a:r>
          </a:p>
          <a:p>
            <a:endParaRPr lang="da-DK" dirty="0"/>
          </a:p>
          <a:p>
            <a:r>
              <a:rPr lang="da-DK" dirty="0"/>
              <a:t>Medarbejderne:</a:t>
            </a:r>
          </a:p>
          <a:p>
            <a:r>
              <a:rPr lang="da-DK" dirty="0"/>
              <a:t>Spørgsmål, kommentarer, misforståelser?</a:t>
            </a:r>
          </a:p>
        </p:txBody>
      </p:sp>
      <p:pic>
        <p:nvPicPr>
          <p:cNvPr id="5" name="Grafik 4">
            <a:extLst>
              <a:ext uri="{FF2B5EF4-FFF2-40B4-BE49-F238E27FC236}">
                <a16:creationId xmlns:a16="http://schemas.microsoft.com/office/drawing/2014/main" id="{E34D9B7A-EBF3-4371-B23F-95D127A303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417" y="4446241"/>
            <a:ext cx="2518159" cy="2137121"/>
          </a:xfrm>
          <a:prstGeom prst="rect">
            <a:avLst/>
          </a:prstGeom>
        </p:spPr>
      </p:pic>
      <p:sp>
        <p:nvSpPr>
          <p:cNvPr id="7" name="Pladsholder til indhold 6">
            <a:extLst>
              <a:ext uri="{FF2B5EF4-FFF2-40B4-BE49-F238E27FC236}">
                <a16:creationId xmlns:a16="http://schemas.microsoft.com/office/drawing/2014/main" id="{4B2181F9-D0E9-4C32-A5B4-61DE16177210}"/>
              </a:ext>
            </a:extLst>
          </p:cNvPr>
          <p:cNvSpPr>
            <a:spLocks noGrp="1"/>
          </p:cNvSpPr>
          <p:nvPr>
            <p:ph idx="1"/>
          </p:nvPr>
        </p:nvSpPr>
        <p:spPr/>
        <p:txBody>
          <a:bodyPr/>
          <a:lstStyle/>
          <a:p>
            <a:endParaRPr lang="da-DK"/>
          </a:p>
        </p:txBody>
      </p:sp>
      <p:pic>
        <p:nvPicPr>
          <p:cNvPr id="8" name="Pladsholder til indhold 3" descr="BFA_CMYK.JPG">
            <a:extLst>
              <a:ext uri="{FF2B5EF4-FFF2-40B4-BE49-F238E27FC236}">
                <a16:creationId xmlns:a16="http://schemas.microsoft.com/office/drawing/2014/main" id="{247E5296-C47B-4DB2-A9EE-CDEBF4CA6B3C}"/>
              </a:ext>
            </a:extLst>
          </p:cNvPr>
          <p:cNvPicPr>
            <a:picLocks noChangeAspect="1"/>
          </p:cNvPicPr>
          <p:nvPr/>
        </p:nvPicPr>
        <p:blipFill>
          <a:blip r:embed="rId5">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246601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Fremtidsaftaler</a:t>
            </a:r>
          </a:p>
        </p:txBody>
      </p:sp>
      <p:sp>
        <p:nvSpPr>
          <p:cNvPr id="3" name="Tekstfelt 2"/>
          <p:cNvSpPr txBox="1"/>
          <p:nvPr/>
        </p:nvSpPr>
        <p:spPr>
          <a:xfrm>
            <a:off x="1371601" y="1859802"/>
            <a:ext cx="6393766" cy="1754327"/>
          </a:xfrm>
          <a:prstGeom prst="rect">
            <a:avLst/>
          </a:prstGeom>
          <a:noFill/>
        </p:spPr>
        <p:txBody>
          <a:bodyPr wrap="square" rtlCol="0">
            <a:spAutoFit/>
          </a:bodyPr>
          <a:lstStyle/>
          <a:p>
            <a:r>
              <a:rPr lang="da-DK" dirty="0"/>
              <a:t>Vil skal lave aftaler om:</a:t>
            </a:r>
          </a:p>
          <a:p>
            <a:endParaRPr lang="da-DK" dirty="0"/>
          </a:p>
          <a:p>
            <a:r>
              <a:rPr lang="da-DK" dirty="0"/>
              <a:t>Hvilke forventninger kan medarbejderne have til ledelsen?</a:t>
            </a:r>
          </a:p>
          <a:p>
            <a:endParaRPr lang="da-DK" dirty="0"/>
          </a:p>
          <a:p>
            <a:r>
              <a:rPr lang="da-DK" dirty="0"/>
              <a:t>Hvordan kan medarbejderne hjælpe ledelsen, så det kan lade sig gøre at leve op til forventningerne?</a:t>
            </a:r>
          </a:p>
        </p:txBody>
      </p:sp>
      <p:pic>
        <p:nvPicPr>
          <p:cNvPr id="5" name="Grafik 4">
            <a:extLst>
              <a:ext uri="{FF2B5EF4-FFF2-40B4-BE49-F238E27FC236}">
                <a16:creationId xmlns:a16="http://schemas.microsoft.com/office/drawing/2014/main" id="{9A26DE5B-29A6-409C-B3E7-97253D19AE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504" y="3002545"/>
            <a:ext cx="4618850" cy="4801775"/>
          </a:xfrm>
          <a:prstGeom prst="rect">
            <a:avLst/>
          </a:prstGeom>
        </p:spPr>
      </p:pic>
      <p:sp>
        <p:nvSpPr>
          <p:cNvPr id="7" name="Pladsholder til indhold 6">
            <a:extLst>
              <a:ext uri="{FF2B5EF4-FFF2-40B4-BE49-F238E27FC236}">
                <a16:creationId xmlns:a16="http://schemas.microsoft.com/office/drawing/2014/main" id="{24021A16-4019-400F-BF6E-6D4B5D6E4566}"/>
              </a:ext>
            </a:extLst>
          </p:cNvPr>
          <p:cNvSpPr>
            <a:spLocks noGrp="1"/>
          </p:cNvSpPr>
          <p:nvPr>
            <p:ph idx="1"/>
          </p:nvPr>
        </p:nvSpPr>
        <p:spPr/>
        <p:txBody>
          <a:bodyPr/>
          <a:lstStyle/>
          <a:p>
            <a:endParaRPr lang="da-DK"/>
          </a:p>
        </p:txBody>
      </p:sp>
      <p:pic>
        <p:nvPicPr>
          <p:cNvPr id="8" name="Pladsholder til indhold 3" descr="BFA_CMYK.JPG">
            <a:extLst>
              <a:ext uri="{FF2B5EF4-FFF2-40B4-BE49-F238E27FC236}">
                <a16:creationId xmlns:a16="http://schemas.microsoft.com/office/drawing/2014/main" id="{75027378-6A06-46F4-AF74-89C594E15321}"/>
              </a:ext>
            </a:extLst>
          </p:cNvPr>
          <p:cNvPicPr>
            <a:picLocks noChangeAspect="1"/>
          </p:cNvPicPr>
          <p:nvPr/>
        </p:nvPicPr>
        <p:blipFill>
          <a:blip r:embed="rId5">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376241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314801"/>
            <a:ext cx="7772400" cy="1285649"/>
          </a:xfrm>
        </p:spPr>
        <p:txBody>
          <a:bodyPr/>
          <a:lstStyle/>
          <a:p>
            <a:r>
              <a:rPr lang="da-DK" dirty="0"/>
              <a:t>Tak for i dag!</a:t>
            </a:r>
          </a:p>
        </p:txBody>
      </p:sp>
      <p:sp>
        <p:nvSpPr>
          <p:cNvPr id="3" name="Undertitel 2"/>
          <p:cNvSpPr>
            <a:spLocks noGrp="1"/>
          </p:cNvSpPr>
          <p:nvPr>
            <p:ph type="subTitle" idx="1"/>
          </p:nvPr>
        </p:nvSpPr>
        <p:spPr>
          <a:xfrm>
            <a:off x="1371600" y="3600450"/>
            <a:ext cx="6400800" cy="2038350"/>
          </a:xfrm>
        </p:spPr>
        <p:txBody>
          <a:bodyPr/>
          <a:lstStyle/>
          <a:p>
            <a:r>
              <a:rPr lang="da-DK" dirty="0"/>
              <a:t>Vi forebygger stress sammen</a:t>
            </a:r>
          </a:p>
        </p:txBody>
      </p:sp>
      <p:pic>
        <p:nvPicPr>
          <p:cNvPr id="4" name="Billede 3" descr="BFA_CMY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9" y="489976"/>
            <a:ext cx="5558117" cy="1228339"/>
          </a:xfrm>
          <a:prstGeom prst="rect">
            <a:avLst/>
          </a:prstGeom>
        </p:spPr>
      </p:pic>
    </p:spTree>
    <p:extLst>
      <p:ext uri="{BB962C8B-B14F-4D97-AF65-F5344CB8AC3E}">
        <p14:creationId xmlns:p14="http://schemas.microsoft.com/office/powerpoint/2010/main" val="151471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 forebygger stress ved…</a:t>
            </a:r>
          </a:p>
        </p:txBody>
      </p:sp>
      <p:pic>
        <p:nvPicPr>
          <p:cNvPr id="4" name="Pladsholder til indhold 3" descr="BFA_CMYK.JPG"/>
          <p:cNvPicPr>
            <a:picLocks noGrp="1" noChangeAspect="1"/>
          </p:cNvPicPr>
          <p:nvPr>
            <p:ph idx="1"/>
          </p:nvPr>
        </p:nvPicPr>
        <p:blipFill>
          <a:blip r:embed="rId3">
            <a:extLst>
              <a:ext uri="{28A0092B-C50C-407E-A947-70E740481C1C}">
                <a14:useLocalDpi xmlns:a14="http://schemas.microsoft.com/office/drawing/2010/main" val="0"/>
              </a:ext>
            </a:extLst>
          </a:blip>
          <a:srcRect t="-74426" b="-74426"/>
          <a:stretch>
            <a:fillRect/>
          </a:stretch>
        </p:blipFill>
        <p:spPr>
          <a:xfrm>
            <a:off x="6207966" y="5387731"/>
            <a:ext cx="2293563" cy="1261372"/>
          </a:xfrm>
        </p:spPr>
      </p:pic>
      <p:sp>
        <p:nvSpPr>
          <p:cNvPr id="3" name="Tekstfelt 2"/>
          <p:cNvSpPr txBox="1"/>
          <p:nvPr/>
        </p:nvSpPr>
        <p:spPr>
          <a:xfrm>
            <a:off x="1336033" y="2127918"/>
            <a:ext cx="6410967" cy="1754327"/>
          </a:xfrm>
          <a:prstGeom prst="rect">
            <a:avLst/>
          </a:prstGeom>
          <a:noFill/>
        </p:spPr>
        <p:txBody>
          <a:bodyPr wrap="square" rtlCol="0">
            <a:spAutoFit/>
          </a:bodyPr>
          <a:lstStyle/>
          <a:p>
            <a:r>
              <a:rPr lang="da-DK" dirty="0"/>
              <a:t>At vi tager seriøst, at ledelsen er rollemodeller – også når det gælder stressforebyggelse</a:t>
            </a:r>
          </a:p>
          <a:p>
            <a:endParaRPr lang="da-DK" dirty="0"/>
          </a:p>
          <a:p>
            <a:r>
              <a:rPr lang="da-DK" dirty="0"/>
              <a:t>At vi får lavet en tydelig forventningsafstemning mellem ledelse og medarbejdere</a:t>
            </a:r>
            <a:br>
              <a:rPr lang="da-DK" dirty="0"/>
            </a:br>
            <a:endParaRPr lang="da-DK" dirty="0"/>
          </a:p>
        </p:txBody>
      </p:sp>
      <p:pic>
        <p:nvPicPr>
          <p:cNvPr id="5" name="Grafik 4">
            <a:extLst>
              <a:ext uri="{FF2B5EF4-FFF2-40B4-BE49-F238E27FC236}">
                <a16:creationId xmlns:a16="http://schemas.microsoft.com/office/drawing/2014/main" id="{5F14BA1E-F90E-419B-823D-4F03CDA7FF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679" y="2208244"/>
            <a:ext cx="476835" cy="476835"/>
          </a:xfrm>
          <a:prstGeom prst="rect">
            <a:avLst/>
          </a:prstGeom>
        </p:spPr>
      </p:pic>
      <p:pic>
        <p:nvPicPr>
          <p:cNvPr id="6" name="Grafik 5">
            <a:extLst>
              <a:ext uri="{FF2B5EF4-FFF2-40B4-BE49-F238E27FC236}">
                <a16:creationId xmlns:a16="http://schemas.microsoft.com/office/drawing/2014/main" id="{539EFDA0-C44C-408E-A129-280FE06E7A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678" y="2997562"/>
            <a:ext cx="476835" cy="476835"/>
          </a:xfrm>
          <a:prstGeom prst="rect">
            <a:avLst/>
          </a:prstGeom>
        </p:spPr>
      </p:pic>
    </p:spTree>
    <p:extLst>
      <p:ext uri="{BB962C8B-B14F-4D97-AF65-F5344CB8AC3E}">
        <p14:creationId xmlns:p14="http://schemas.microsoft.com/office/powerpoint/2010/main" val="109428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Proces</a:t>
            </a:r>
          </a:p>
        </p:txBody>
      </p:sp>
      <p:sp>
        <p:nvSpPr>
          <p:cNvPr id="3" name="Tekstfelt 2"/>
          <p:cNvSpPr txBox="1"/>
          <p:nvPr/>
        </p:nvSpPr>
        <p:spPr>
          <a:xfrm>
            <a:off x="1072126" y="1997466"/>
            <a:ext cx="5179235" cy="2031325"/>
          </a:xfrm>
          <a:prstGeom prst="rect">
            <a:avLst/>
          </a:prstGeom>
          <a:noFill/>
        </p:spPr>
        <p:txBody>
          <a:bodyPr wrap="none" rtlCol="0">
            <a:spAutoFit/>
          </a:bodyPr>
          <a:lstStyle/>
          <a:p>
            <a:r>
              <a:rPr lang="da-DK" b="1" dirty="0"/>
              <a:t>Oplæg: </a:t>
            </a:r>
            <a:r>
              <a:rPr lang="da-DK" dirty="0"/>
              <a:t>Hvad er stress og paradokser ved stress</a:t>
            </a:r>
          </a:p>
          <a:p>
            <a:endParaRPr lang="da-DK" dirty="0"/>
          </a:p>
          <a:p>
            <a:r>
              <a:rPr lang="da-DK" b="1" dirty="0"/>
              <a:t>Gruppearbejde: </a:t>
            </a:r>
            <a:r>
              <a:rPr lang="da-DK" dirty="0"/>
              <a:t>Ledelsesstil</a:t>
            </a:r>
          </a:p>
          <a:p>
            <a:endParaRPr lang="da-DK" dirty="0"/>
          </a:p>
          <a:p>
            <a:r>
              <a:rPr lang="da-DK" b="1" dirty="0"/>
              <a:t>Opsamling: </a:t>
            </a:r>
            <a:r>
              <a:rPr lang="da-DK" dirty="0"/>
              <a:t>Afstressende forhold, ønsker og forslag</a:t>
            </a:r>
          </a:p>
          <a:p>
            <a:endParaRPr lang="da-DK" dirty="0"/>
          </a:p>
          <a:p>
            <a:r>
              <a:rPr lang="da-DK" b="1" dirty="0"/>
              <a:t>Dialog med ledelse: </a:t>
            </a:r>
            <a:r>
              <a:rPr lang="da-DK" dirty="0"/>
              <a:t>Forventninger og fremtidsaftaler</a:t>
            </a:r>
          </a:p>
        </p:txBody>
      </p:sp>
      <p:pic>
        <p:nvPicPr>
          <p:cNvPr id="5" name="Grafik 4">
            <a:extLst>
              <a:ext uri="{FF2B5EF4-FFF2-40B4-BE49-F238E27FC236}">
                <a16:creationId xmlns:a16="http://schemas.microsoft.com/office/drawing/2014/main" id="{CD9514EA-9E61-46C2-B680-D73F9FB5DA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7941" y="274638"/>
            <a:ext cx="2548859" cy="1777984"/>
          </a:xfrm>
          <a:prstGeom prst="rect">
            <a:avLst/>
          </a:prstGeom>
        </p:spPr>
      </p:pic>
      <p:sp>
        <p:nvSpPr>
          <p:cNvPr id="7" name="Pladsholder til indhold 6">
            <a:extLst>
              <a:ext uri="{FF2B5EF4-FFF2-40B4-BE49-F238E27FC236}">
                <a16:creationId xmlns:a16="http://schemas.microsoft.com/office/drawing/2014/main" id="{CBBE6341-B2F6-40D6-98F2-CFB1A0655714}"/>
              </a:ext>
            </a:extLst>
          </p:cNvPr>
          <p:cNvSpPr>
            <a:spLocks noGrp="1"/>
          </p:cNvSpPr>
          <p:nvPr>
            <p:ph idx="1"/>
          </p:nvPr>
        </p:nvSpPr>
        <p:spPr/>
        <p:txBody>
          <a:bodyPr/>
          <a:lstStyle/>
          <a:p>
            <a:endParaRPr lang="da-DK" dirty="0"/>
          </a:p>
        </p:txBody>
      </p:sp>
      <p:pic>
        <p:nvPicPr>
          <p:cNvPr id="8" name="Pladsholder til indhold 3" descr="BFA_CMYK.JPG">
            <a:extLst>
              <a:ext uri="{FF2B5EF4-FFF2-40B4-BE49-F238E27FC236}">
                <a16:creationId xmlns:a16="http://schemas.microsoft.com/office/drawing/2014/main" id="{6948BA93-829E-42BC-BE29-2D5DCC2F7166}"/>
              </a:ext>
            </a:extLst>
          </p:cNvPr>
          <p:cNvPicPr>
            <a:picLocks noChangeAspect="1"/>
          </p:cNvPicPr>
          <p:nvPr/>
        </p:nvPicPr>
        <p:blipFill>
          <a:blip r:embed="rId4">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3999710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Hvad er stress?</a:t>
            </a:r>
          </a:p>
        </p:txBody>
      </p:sp>
      <p:sp>
        <p:nvSpPr>
          <p:cNvPr id="3" name="Tekstfelt 2"/>
          <p:cNvSpPr txBox="1"/>
          <p:nvPr/>
        </p:nvSpPr>
        <p:spPr>
          <a:xfrm>
            <a:off x="1105647" y="2002118"/>
            <a:ext cx="7097059" cy="2062103"/>
          </a:xfrm>
          <a:prstGeom prst="rect">
            <a:avLst/>
          </a:prstGeom>
          <a:noFill/>
        </p:spPr>
        <p:txBody>
          <a:bodyPr wrap="square" rtlCol="0">
            <a:spAutoFit/>
          </a:bodyPr>
          <a:lstStyle/>
          <a:p>
            <a:pPr marL="285750" indent="-285750">
              <a:spcAft>
                <a:spcPts val="1200"/>
              </a:spcAft>
              <a:buFont typeface="Arial"/>
              <a:buChar char="•"/>
            </a:pPr>
            <a:r>
              <a:rPr lang="da-DK" dirty="0"/>
              <a:t>Kortvarig stress betegner en tilstand, hvor vi mobiliserer ekstra kræfter i en kravsituation</a:t>
            </a:r>
          </a:p>
          <a:p>
            <a:pPr marL="285750" indent="-285750">
              <a:spcAft>
                <a:spcPts val="1200"/>
              </a:spcAft>
              <a:buFont typeface="Arial"/>
              <a:buChar char="•"/>
            </a:pPr>
            <a:r>
              <a:rPr lang="da-DK" dirty="0"/>
              <a:t>Stress kan forstås både fysiologisk, psykologisk og socialt – og både fysiologiske, psykologiske og sociale </a:t>
            </a:r>
            <a:r>
              <a:rPr lang="da-DK" dirty="0" err="1"/>
              <a:t>stressorer</a:t>
            </a:r>
            <a:r>
              <a:rPr lang="da-DK" dirty="0"/>
              <a:t> kan få os til at opleve stress</a:t>
            </a:r>
          </a:p>
          <a:p>
            <a:pPr marL="285750" indent="-285750">
              <a:spcAft>
                <a:spcPts val="1200"/>
              </a:spcAft>
              <a:buFont typeface="Arial"/>
              <a:buChar char="•"/>
            </a:pPr>
            <a:r>
              <a:rPr lang="da-DK" dirty="0"/>
              <a:t>Stress som begreb har udviklet sig siden 30’erne og frem til i dag</a:t>
            </a:r>
          </a:p>
        </p:txBody>
      </p:sp>
      <p:pic>
        <p:nvPicPr>
          <p:cNvPr id="5" name="Grafik 4">
            <a:extLst>
              <a:ext uri="{FF2B5EF4-FFF2-40B4-BE49-F238E27FC236}">
                <a16:creationId xmlns:a16="http://schemas.microsoft.com/office/drawing/2014/main" id="{57B97C4F-85DF-4982-87E6-28F124945C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5641" y="4270892"/>
            <a:ext cx="2111279" cy="1701628"/>
          </a:xfrm>
          <a:prstGeom prst="rect">
            <a:avLst/>
          </a:prstGeom>
        </p:spPr>
      </p:pic>
      <p:sp>
        <p:nvSpPr>
          <p:cNvPr id="7" name="Pladsholder til indhold 6">
            <a:extLst>
              <a:ext uri="{FF2B5EF4-FFF2-40B4-BE49-F238E27FC236}">
                <a16:creationId xmlns:a16="http://schemas.microsoft.com/office/drawing/2014/main" id="{E182B0B2-AFAC-489A-838E-2B4682EE9FAE}"/>
              </a:ext>
            </a:extLst>
          </p:cNvPr>
          <p:cNvSpPr>
            <a:spLocks noGrp="1"/>
          </p:cNvSpPr>
          <p:nvPr>
            <p:ph idx="1"/>
          </p:nvPr>
        </p:nvSpPr>
        <p:spPr/>
        <p:txBody>
          <a:bodyPr/>
          <a:lstStyle/>
          <a:p>
            <a:endParaRPr lang="da-DK"/>
          </a:p>
        </p:txBody>
      </p:sp>
      <p:pic>
        <p:nvPicPr>
          <p:cNvPr id="8" name="Pladsholder til indhold 3" descr="BFA_CMYK.JPG">
            <a:extLst>
              <a:ext uri="{FF2B5EF4-FFF2-40B4-BE49-F238E27FC236}">
                <a16:creationId xmlns:a16="http://schemas.microsoft.com/office/drawing/2014/main" id="{890F9ACB-4417-4F1E-9E23-876595DC42E1}"/>
              </a:ext>
            </a:extLst>
          </p:cNvPr>
          <p:cNvPicPr>
            <a:picLocks noChangeAspect="1"/>
          </p:cNvPicPr>
          <p:nvPr/>
        </p:nvPicPr>
        <p:blipFill>
          <a:blip r:embed="rId4">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161756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stress?</a:t>
            </a:r>
          </a:p>
        </p:txBody>
      </p:sp>
      <p:sp>
        <p:nvSpPr>
          <p:cNvPr id="3" name="Tekstfelt 2"/>
          <p:cNvSpPr txBox="1"/>
          <p:nvPr/>
        </p:nvSpPr>
        <p:spPr>
          <a:xfrm>
            <a:off x="790798" y="2099732"/>
            <a:ext cx="4900587" cy="646331"/>
          </a:xfrm>
          <a:prstGeom prst="rect">
            <a:avLst/>
          </a:prstGeom>
          <a:noFill/>
        </p:spPr>
        <p:txBody>
          <a:bodyPr wrap="square" rtlCol="0">
            <a:spAutoFit/>
          </a:bodyPr>
          <a:lstStyle/>
          <a:p>
            <a:r>
              <a:rPr lang="da-DK" dirty="0"/>
              <a:t>Hør Pia Ryom fortælle om stressbegrebet og den fysiologiske, psykologiske og sociale stress </a:t>
            </a:r>
          </a:p>
        </p:txBody>
      </p:sp>
      <p:sp>
        <p:nvSpPr>
          <p:cNvPr id="5" name="Tekstfelt 4"/>
          <p:cNvSpPr txBox="1"/>
          <p:nvPr/>
        </p:nvSpPr>
        <p:spPr>
          <a:xfrm>
            <a:off x="1189725" y="2877426"/>
            <a:ext cx="6817491" cy="646331"/>
          </a:xfrm>
          <a:prstGeom prst="rect">
            <a:avLst/>
          </a:prstGeom>
          <a:noFill/>
        </p:spPr>
        <p:txBody>
          <a:bodyPr wrap="none" rtlCol="0">
            <a:spAutoFit/>
          </a:bodyPr>
          <a:lstStyle/>
          <a:p>
            <a:r>
              <a:rPr lang="en-US" dirty="0">
                <a:hlinkClick r:id="rId3"/>
              </a:rPr>
              <a:t>https://www.youtube.com/watch?v=oCbQOiV4078&amp;feature=youtu.be</a:t>
            </a:r>
            <a:endParaRPr lang="en-US" dirty="0"/>
          </a:p>
          <a:p>
            <a:endParaRPr lang="da-DK" dirty="0"/>
          </a:p>
        </p:txBody>
      </p:sp>
      <p:pic>
        <p:nvPicPr>
          <p:cNvPr id="6" name="Grafik 5">
            <a:extLst>
              <a:ext uri="{FF2B5EF4-FFF2-40B4-BE49-F238E27FC236}">
                <a16:creationId xmlns:a16="http://schemas.microsoft.com/office/drawing/2014/main" id="{A528E0F2-6B2E-4C72-8059-874E04794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4319" y="3627452"/>
            <a:ext cx="2542602" cy="2505211"/>
          </a:xfrm>
          <a:prstGeom prst="rect">
            <a:avLst/>
          </a:prstGeom>
        </p:spPr>
      </p:pic>
      <p:sp>
        <p:nvSpPr>
          <p:cNvPr id="9" name="Pladsholder til indhold 8">
            <a:extLst>
              <a:ext uri="{FF2B5EF4-FFF2-40B4-BE49-F238E27FC236}">
                <a16:creationId xmlns:a16="http://schemas.microsoft.com/office/drawing/2014/main" id="{9ABB818E-A5D3-40AB-A95E-30ADCCA17C88}"/>
              </a:ext>
            </a:extLst>
          </p:cNvPr>
          <p:cNvSpPr>
            <a:spLocks noGrp="1"/>
          </p:cNvSpPr>
          <p:nvPr>
            <p:ph idx="1"/>
          </p:nvPr>
        </p:nvSpPr>
        <p:spPr/>
        <p:txBody>
          <a:bodyPr/>
          <a:lstStyle/>
          <a:p>
            <a:endParaRPr lang="da-DK"/>
          </a:p>
        </p:txBody>
      </p:sp>
      <p:pic>
        <p:nvPicPr>
          <p:cNvPr id="10" name="Pladsholder til indhold 3" descr="BFA_CMYK.JPG">
            <a:extLst>
              <a:ext uri="{FF2B5EF4-FFF2-40B4-BE49-F238E27FC236}">
                <a16:creationId xmlns:a16="http://schemas.microsoft.com/office/drawing/2014/main" id="{73B5FA5D-F833-4C6B-A58A-4D28E0AE8FE9}"/>
              </a:ext>
            </a:extLst>
          </p:cNvPr>
          <p:cNvPicPr>
            <a:picLocks noChangeAspect="1"/>
          </p:cNvPicPr>
          <p:nvPr/>
        </p:nvPicPr>
        <p:blipFill>
          <a:blip r:embed="rId6">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334912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Paradokser ved stress</a:t>
            </a:r>
          </a:p>
        </p:txBody>
      </p:sp>
      <p:pic>
        <p:nvPicPr>
          <p:cNvPr id="3" name="Billede 2" descr="Skærmbillede 2018-12-30 22.48.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785" y="3952493"/>
            <a:ext cx="5669507" cy="2019721"/>
          </a:xfrm>
          <a:prstGeom prst="rect">
            <a:avLst/>
          </a:prstGeom>
        </p:spPr>
      </p:pic>
      <p:sp>
        <p:nvSpPr>
          <p:cNvPr id="7" name="Tekstfelt 6"/>
          <p:cNvSpPr txBox="1"/>
          <p:nvPr/>
        </p:nvSpPr>
        <p:spPr>
          <a:xfrm>
            <a:off x="897584" y="1644169"/>
            <a:ext cx="5583580" cy="2308324"/>
          </a:xfrm>
          <a:prstGeom prst="rect">
            <a:avLst/>
          </a:prstGeom>
          <a:noFill/>
        </p:spPr>
        <p:txBody>
          <a:bodyPr wrap="none" rtlCol="0">
            <a:spAutoFit/>
          </a:bodyPr>
          <a:lstStyle/>
          <a:p>
            <a:r>
              <a:rPr lang="da-DK" dirty="0"/>
              <a:t>Stress er </a:t>
            </a:r>
            <a:r>
              <a:rPr lang="da-DK" i="1" dirty="0"/>
              <a:t>ikke</a:t>
            </a:r>
            <a:r>
              <a:rPr lang="da-DK" dirty="0"/>
              <a:t> det samme som at have travlt – </a:t>
            </a:r>
          </a:p>
          <a:p>
            <a:r>
              <a:rPr lang="da-DK" dirty="0"/>
              <a:t>ofte kan vi opleve at have travlt, når vi er i det grønne felt</a:t>
            </a:r>
          </a:p>
          <a:p>
            <a:endParaRPr lang="da-DK" dirty="0"/>
          </a:p>
          <a:p>
            <a:r>
              <a:rPr lang="da-DK" dirty="0"/>
              <a:t>Kortvarig stress kan være stimulerende og brugbar –</a:t>
            </a:r>
          </a:p>
          <a:p>
            <a:r>
              <a:rPr lang="da-DK" dirty="0"/>
              <a:t>men vi har brug for restitution efterfølgende </a:t>
            </a:r>
          </a:p>
          <a:p>
            <a:endParaRPr lang="da-DK" dirty="0"/>
          </a:p>
          <a:p>
            <a:r>
              <a:rPr lang="da-DK" dirty="0"/>
              <a:t>Mange virkeligt stressede taler slet ikke om det – </a:t>
            </a:r>
          </a:p>
          <a:p>
            <a:r>
              <a:rPr lang="da-DK" dirty="0"/>
              <a:t>men bruger deres kræfter på at holde sammen på sig selv</a:t>
            </a:r>
          </a:p>
        </p:txBody>
      </p:sp>
    </p:spTree>
    <p:extLst>
      <p:ext uri="{BB962C8B-B14F-4D97-AF65-F5344CB8AC3E}">
        <p14:creationId xmlns:p14="http://schemas.microsoft.com/office/powerpoint/2010/main" val="346049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stresser os?</a:t>
            </a:r>
          </a:p>
        </p:txBody>
      </p:sp>
      <p:pic>
        <p:nvPicPr>
          <p:cNvPr id="4" name="Pladsholder til indhold 3" descr="BFA_CMYK.JPG"/>
          <p:cNvPicPr>
            <a:picLocks noGrp="1" noChangeAspect="1"/>
          </p:cNvPicPr>
          <p:nvPr>
            <p:ph idx="1"/>
          </p:nvPr>
        </p:nvPicPr>
        <p:blipFill>
          <a:blip r:embed="rId3">
            <a:extLst>
              <a:ext uri="{28A0092B-C50C-407E-A947-70E740481C1C}">
                <a14:useLocalDpi xmlns:a14="http://schemas.microsoft.com/office/drawing/2010/main" val="0"/>
              </a:ext>
            </a:extLst>
          </a:blip>
          <a:srcRect t="-74426" b="-74426"/>
          <a:stretch>
            <a:fillRect/>
          </a:stretch>
        </p:blipFill>
        <p:spPr>
          <a:xfrm>
            <a:off x="4915647" y="4677006"/>
            <a:ext cx="3585883" cy="1972098"/>
          </a:xfrm>
        </p:spPr>
      </p:pic>
      <p:sp>
        <p:nvSpPr>
          <p:cNvPr id="3" name="Tekstfelt 2"/>
          <p:cNvSpPr txBox="1"/>
          <p:nvPr/>
        </p:nvSpPr>
        <p:spPr>
          <a:xfrm>
            <a:off x="982133" y="1603904"/>
            <a:ext cx="7179734" cy="1754327"/>
          </a:xfrm>
          <a:prstGeom prst="rect">
            <a:avLst/>
          </a:prstGeom>
          <a:noFill/>
        </p:spPr>
        <p:txBody>
          <a:bodyPr wrap="square" rtlCol="0">
            <a:spAutoFit/>
          </a:bodyPr>
          <a:lstStyle/>
          <a:p>
            <a:r>
              <a:rPr lang="da-DK" i="1" dirty="0"/>
              <a:t>Forhold der stresser os er typisk:</a:t>
            </a:r>
          </a:p>
          <a:p>
            <a:r>
              <a:rPr lang="da-DK" dirty="0"/>
              <a:t> </a:t>
            </a:r>
          </a:p>
          <a:p>
            <a:pPr marL="285750" indent="-285750">
              <a:buFontTx/>
              <a:buChar char="-"/>
            </a:pPr>
            <a:r>
              <a:rPr lang="da-DK" dirty="0"/>
              <a:t>Kravene til os selv</a:t>
            </a:r>
          </a:p>
          <a:p>
            <a:pPr marL="285750" indent="-285750">
              <a:buFontTx/>
              <a:buChar char="-"/>
            </a:pPr>
            <a:r>
              <a:rPr lang="da-DK" dirty="0"/>
              <a:t>De krav, vi oplever, omgivelserne stiller til os</a:t>
            </a:r>
          </a:p>
          <a:p>
            <a:pPr marL="285750" indent="-285750">
              <a:buFontTx/>
              <a:buChar char="-"/>
            </a:pPr>
            <a:r>
              <a:rPr lang="da-DK" dirty="0"/>
              <a:t>De udtale og uudtalte krav og forventninger fra arbejdspladsen</a:t>
            </a:r>
          </a:p>
          <a:p>
            <a:pPr marL="285750" indent="-285750">
              <a:buFontTx/>
              <a:buChar char="-"/>
            </a:pPr>
            <a:r>
              <a:rPr lang="da-DK" dirty="0"/>
              <a:t>Formulerede og usagte krav fra lederen</a:t>
            </a:r>
          </a:p>
        </p:txBody>
      </p:sp>
      <p:pic>
        <p:nvPicPr>
          <p:cNvPr id="5" name="Grafik 4">
            <a:extLst>
              <a:ext uri="{FF2B5EF4-FFF2-40B4-BE49-F238E27FC236}">
                <a16:creationId xmlns:a16="http://schemas.microsoft.com/office/drawing/2014/main" id="{B395280D-559F-43D6-8DD2-1B822F1736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117152"/>
            <a:ext cx="4381500" cy="2105025"/>
          </a:xfrm>
          <a:prstGeom prst="rect">
            <a:avLst/>
          </a:prstGeom>
        </p:spPr>
      </p:pic>
    </p:spTree>
    <p:extLst>
      <p:ext uri="{BB962C8B-B14F-4D97-AF65-F5344CB8AC3E}">
        <p14:creationId xmlns:p14="http://schemas.microsoft.com/office/powerpoint/2010/main" val="14878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Gruppearbejde</a:t>
            </a:r>
          </a:p>
        </p:txBody>
      </p:sp>
      <p:sp>
        <p:nvSpPr>
          <p:cNvPr id="3" name="Tekstfelt 2"/>
          <p:cNvSpPr txBox="1"/>
          <p:nvPr/>
        </p:nvSpPr>
        <p:spPr>
          <a:xfrm>
            <a:off x="1193893" y="1610538"/>
            <a:ext cx="6667937" cy="3416320"/>
          </a:xfrm>
          <a:prstGeom prst="rect">
            <a:avLst/>
          </a:prstGeom>
          <a:noFill/>
        </p:spPr>
        <p:txBody>
          <a:bodyPr wrap="square" rtlCol="0">
            <a:spAutoFit/>
          </a:bodyPr>
          <a:lstStyle/>
          <a:p>
            <a:r>
              <a:rPr lang="da-DK" dirty="0"/>
              <a:t>I grupper á fire diskuteres følgende spørgsmål:</a:t>
            </a:r>
          </a:p>
          <a:p>
            <a:endParaRPr lang="da-DK" dirty="0"/>
          </a:p>
          <a:p>
            <a:pPr marL="342900" indent="-342900">
              <a:buAutoNum type="arabicPeriod"/>
            </a:pPr>
            <a:r>
              <a:rPr lang="da-DK" dirty="0"/>
              <a:t>Hvordan vil vi beskrive ledelsesstilen på vores arbejdsplads? Hvad er godt ved den? Og hvad er måske mindre godt?</a:t>
            </a:r>
          </a:p>
          <a:p>
            <a:pPr marL="342900" indent="-342900">
              <a:buAutoNum type="arabicPeriod"/>
            </a:pPr>
            <a:r>
              <a:rPr lang="da-DK" dirty="0"/>
              <a:t>Hvilke ting i ledelsesstilen har vi ønsker om at få ændret, så det ikke stresser?</a:t>
            </a:r>
          </a:p>
          <a:p>
            <a:pPr marL="342900" indent="-342900">
              <a:buAutoNum type="arabicPeriod"/>
            </a:pPr>
            <a:r>
              <a:rPr lang="da-DK" dirty="0"/>
              <a:t>Hvilke ting i ledelsesstilen virker mest stressdæmpende på vores arbejdsplads?</a:t>
            </a:r>
          </a:p>
          <a:p>
            <a:pPr marL="342900" indent="-342900">
              <a:buAutoNum type="arabicPeriod"/>
            </a:pPr>
            <a:r>
              <a:rPr lang="da-DK" dirty="0"/>
              <a:t>Hvilke konkrete ændringer vil vi foreslå lederen, for at vi får opfyldt ønsket om mindre stress hos personalet?</a:t>
            </a:r>
          </a:p>
          <a:p>
            <a:pPr marL="342900" indent="-342900">
              <a:buAutoNum type="arabicPeriod"/>
            </a:pPr>
            <a:endParaRPr lang="da-DK" dirty="0"/>
          </a:p>
          <a:p>
            <a:r>
              <a:rPr lang="da-DK" dirty="0"/>
              <a:t>	(30 minutter)</a:t>
            </a:r>
          </a:p>
        </p:txBody>
      </p:sp>
      <p:pic>
        <p:nvPicPr>
          <p:cNvPr id="5" name="Grafik 4">
            <a:extLst>
              <a:ext uri="{FF2B5EF4-FFF2-40B4-BE49-F238E27FC236}">
                <a16:creationId xmlns:a16="http://schemas.microsoft.com/office/drawing/2014/main" id="{4A735DB7-2F4D-48F0-A592-441775904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3324" y="4589661"/>
            <a:ext cx="437197" cy="437197"/>
          </a:xfrm>
          <a:prstGeom prst="rect">
            <a:avLst/>
          </a:prstGeom>
        </p:spPr>
      </p:pic>
      <p:pic>
        <p:nvPicPr>
          <p:cNvPr id="6" name="Grafik 5">
            <a:extLst>
              <a:ext uri="{FF2B5EF4-FFF2-40B4-BE49-F238E27FC236}">
                <a16:creationId xmlns:a16="http://schemas.microsoft.com/office/drawing/2014/main" id="{FC8BF20E-7D7B-4236-AE70-C381F8F2C8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8588" y="621670"/>
            <a:ext cx="1879638" cy="1071394"/>
          </a:xfrm>
          <a:prstGeom prst="rect">
            <a:avLst/>
          </a:prstGeom>
        </p:spPr>
      </p:pic>
      <p:sp>
        <p:nvSpPr>
          <p:cNvPr id="8" name="Pladsholder til indhold 7">
            <a:extLst>
              <a:ext uri="{FF2B5EF4-FFF2-40B4-BE49-F238E27FC236}">
                <a16:creationId xmlns:a16="http://schemas.microsoft.com/office/drawing/2014/main" id="{C01900B1-1BBF-42C3-A46D-FDF7F2766276}"/>
              </a:ext>
            </a:extLst>
          </p:cNvPr>
          <p:cNvSpPr>
            <a:spLocks noGrp="1"/>
          </p:cNvSpPr>
          <p:nvPr>
            <p:ph idx="1"/>
          </p:nvPr>
        </p:nvSpPr>
        <p:spPr/>
        <p:txBody>
          <a:bodyPr/>
          <a:lstStyle/>
          <a:p>
            <a:endParaRPr lang="da-DK"/>
          </a:p>
        </p:txBody>
      </p:sp>
      <p:pic>
        <p:nvPicPr>
          <p:cNvPr id="9" name="Pladsholder til indhold 3" descr="BFA_CMYK.JPG">
            <a:extLst>
              <a:ext uri="{FF2B5EF4-FFF2-40B4-BE49-F238E27FC236}">
                <a16:creationId xmlns:a16="http://schemas.microsoft.com/office/drawing/2014/main" id="{CCCF680E-1EA9-4572-A075-D9662559031D}"/>
              </a:ext>
            </a:extLst>
          </p:cNvPr>
          <p:cNvPicPr>
            <a:picLocks noChangeAspect="1"/>
          </p:cNvPicPr>
          <p:nvPr/>
        </p:nvPicPr>
        <p:blipFill>
          <a:blip r:embed="rId6">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356290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Opsamling</a:t>
            </a:r>
          </a:p>
        </p:txBody>
      </p:sp>
      <p:sp>
        <p:nvSpPr>
          <p:cNvPr id="5" name="Tekstfelt 4"/>
          <p:cNvSpPr txBox="1"/>
          <p:nvPr/>
        </p:nvSpPr>
        <p:spPr>
          <a:xfrm>
            <a:off x="1173647" y="1768251"/>
            <a:ext cx="5466761" cy="2031325"/>
          </a:xfrm>
          <a:prstGeom prst="rect">
            <a:avLst/>
          </a:prstGeom>
          <a:noFill/>
        </p:spPr>
        <p:txBody>
          <a:bodyPr wrap="none" rtlCol="0">
            <a:spAutoFit/>
          </a:bodyPr>
          <a:lstStyle/>
          <a:p>
            <a:r>
              <a:rPr lang="da-DK" dirty="0"/>
              <a:t>Pointerne fra gruppearbejdet skrives op på tre plancher:</a:t>
            </a:r>
          </a:p>
          <a:p>
            <a:endParaRPr lang="da-DK" dirty="0"/>
          </a:p>
          <a:p>
            <a:r>
              <a:rPr lang="da-DK" dirty="0"/>
              <a:t>En for </a:t>
            </a:r>
            <a:r>
              <a:rPr lang="da-DK" i="1" dirty="0"/>
              <a:t>ønsker om ændringer</a:t>
            </a:r>
          </a:p>
          <a:p>
            <a:endParaRPr lang="da-DK" dirty="0"/>
          </a:p>
          <a:p>
            <a:r>
              <a:rPr lang="da-DK" dirty="0"/>
              <a:t>En for </a:t>
            </a:r>
            <a:r>
              <a:rPr lang="da-DK" i="1" dirty="0"/>
              <a:t>de stressdæmpende forhold</a:t>
            </a:r>
          </a:p>
          <a:p>
            <a:endParaRPr lang="da-DK" dirty="0"/>
          </a:p>
          <a:p>
            <a:r>
              <a:rPr lang="da-DK" dirty="0"/>
              <a:t>En for </a:t>
            </a:r>
            <a:r>
              <a:rPr lang="da-DK" i="1" dirty="0"/>
              <a:t>de konkrete forslag til ændringer</a:t>
            </a:r>
          </a:p>
        </p:txBody>
      </p:sp>
      <p:pic>
        <p:nvPicPr>
          <p:cNvPr id="6" name="Grafik 5">
            <a:extLst>
              <a:ext uri="{FF2B5EF4-FFF2-40B4-BE49-F238E27FC236}">
                <a16:creationId xmlns:a16="http://schemas.microsoft.com/office/drawing/2014/main" id="{033CB10A-3645-4EA3-91E6-43A3C73DD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6337" y="4370945"/>
            <a:ext cx="2872017" cy="1637049"/>
          </a:xfrm>
          <a:prstGeom prst="rect">
            <a:avLst/>
          </a:prstGeom>
        </p:spPr>
      </p:pic>
      <p:pic>
        <p:nvPicPr>
          <p:cNvPr id="3" name="Grafik 2">
            <a:extLst>
              <a:ext uri="{FF2B5EF4-FFF2-40B4-BE49-F238E27FC236}">
                <a16:creationId xmlns:a16="http://schemas.microsoft.com/office/drawing/2014/main" id="{2A57873A-7438-42EE-9174-2891F0849D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8364" y="1417638"/>
            <a:ext cx="2175897" cy="2401698"/>
          </a:xfrm>
          <a:prstGeom prst="rect">
            <a:avLst/>
          </a:prstGeom>
        </p:spPr>
      </p:pic>
      <p:sp>
        <p:nvSpPr>
          <p:cNvPr id="8" name="Pladsholder til indhold 7">
            <a:extLst>
              <a:ext uri="{FF2B5EF4-FFF2-40B4-BE49-F238E27FC236}">
                <a16:creationId xmlns:a16="http://schemas.microsoft.com/office/drawing/2014/main" id="{13598AC4-679A-4B86-82C2-B6FD9A5FD666}"/>
              </a:ext>
            </a:extLst>
          </p:cNvPr>
          <p:cNvSpPr>
            <a:spLocks noGrp="1"/>
          </p:cNvSpPr>
          <p:nvPr>
            <p:ph idx="1"/>
          </p:nvPr>
        </p:nvSpPr>
        <p:spPr/>
        <p:txBody>
          <a:bodyPr/>
          <a:lstStyle/>
          <a:p>
            <a:endParaRPr lang="da-DK"/>
          </a:p>
        </p:txBody>
      </p:sp>
      <p:pic>
        <p:nvPicPr>
          <p:cNvPr id="9" name="Pladsholder til indhold 3" descr="BFA_CMYK.JPG">
            <a:extLst>
              <a:ext uri="{FF2B5EF4-FFF2-40B4-BE49-F238E27FC236}">
                <a16:creationId xmlns:a16="http://schemas.microsoft.com/office/drawing/2014/main" id="{870B1F23-A1CE-4E9C-9517-5FBF49C3FA61}"/>
              </a:ext>
            </a:extLst>
          </p:cNvPr>
          <p:cNvPicPr>
            <a:picLocks noChangeAspect="1"/>
          </p:cNvPicPr>
          <p:nvPr/>
        </p:nvPicPr>
        <p:blipFill>
          <a:blip r:embed="rId7">
            <a:extLst>
              <a:ext uri="{28A0092B-C50C-407E-A947-70E740481C1C}">
                <a14:useLocalDpi xmlns:a14="http://schemas.microsoft.com/office/drawing/2010/main" val="0"/>
              </a:ext>
            </a:extLst>
          </a:blip>
          <a:srcRect t="-74426" b="-74426"/>
          <a:stretch>
            <a:fillRect/>
          </a:stretch>
        </p:blipFill>
        <p:spPr>
          <a:xfrm>
            <a:off x="6207966" y="5387731"/>
            <a:ext cx="2293563" cy="1261372"/>
          </a:xfrm>
          <a:prstGeom prst="rect">
            <a:avLst/>
          </a:prstGeom>
        </p:spPr>
      </p:pic>
    </p:spTree>
    <p:extLst>
      <p:ext uri="{BB962C8B-B14F-4D97-AF65-F5344CB8AC3E}">
        <p14:creationId xmlns:p14="http://schemas.microsoft.com/office/powerpoint/2010/main" val="100636121"/>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7749</TotalTime>
  <Words>795</Words>
  <Application>Microsoft Office PowerPoint</Application>
  <PresentationFormat>Skærmshow (4:3)</PresentationFormat>
  <Paragraphs>83</Paragraphs>
  <Slides>13</Slides>
  <Notes>9</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13</vt:i4>
      </vt:variant>
    </vt:vector>
  </HeadingPairs>
  <TitlesOfParts>
    <vt:vector size="16" baseType="lpstr">
      <vt:lpstr>Arial</vt:lpstr>
      <vt:lpstr>Calibri</vt:lpstr>
      <vt:lpstr>Kontortema</vt:lpstr>
      <vt:lpstr>Værktøj 5: Lederens opgaver med stress - stressforebyggende lederstil</vt:lpstr>
      <vt:lpstr>Vi forebygger stress ved…</vt:lpstr>
      <vt:lpstr>Proces</vt:lpstr>
      <vt:lpstr>Hvad er stress?</vt:lpstr>
      <vt:lpstr>Hvad er stress?</vt:lpstr>
      <vt:lpstr>Paradokser ved stress</vt:lpstr>
      <vt:lpstr>Hvad stresser os?</vt:lpstr>
      <vt:lpstr>Gruppearbejde</vt:lpstr>
      <vt:lpstr>Opsamling</vt:lpstr>
      <vt:lpstr>Tilbagemelding til lederen</vt:lpstr>
      <vt:lpstr>Tilbagemelding fra leder</vt:lpstr>
      <vt:lpstr>Fremtidsaftaler</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Værktøj 6: Omgangstone og kollegialitet</dc:title>
  <dc:creator>Sidsel Nygaard</dc:creator>
  <cp:lastModifiedBy>Ane Elbo</cp:lastModifiedBy>
  <cp:revision>34</cp:revision>
  <cp:lastPrinted>2018-12-30T22:09:50Z</cp:lastPrinted>
  <dcterms:created xsi:type="dcterms:W3CDTF">2018-01-06T19:00:08Z</dcterms:created>
  <dcterms:modified xsi:type="dcterms:W3CDTF">2019-08-26T13:39:06Z</dcterms:modified>
</cp:coreProperties>
</file>