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87" r:id="rId4"/>
    <p:sldMasterId id="2147483660" r:id="rId5"/>
    <p:sldMasterId id="2147483673" r:id="rId6"/>
  </p:sldMasterIdLst>
  <p:notesMasterIdLst>
    <p:notesMasterId r:id="rId32"/>
  </p:notesMasterIdLst>
  <p:sldIdLst>
    <p:sldId id="1047" r:id="rId7"/>
    <p:sldId id="1054" r:id="rId8"/>
    <p:sldId id="1070" r:id="rId9"/>
    <p:sldId id="1097" r:id="rId10"/>
    <p:sldId id="1071" r:id="rId11"/>
    <p:sldId id="1077" r:id="rId12"/>
    <p:sldId id="1058" r:id="rId13"/>
    <p:sldId id="1072" r:id="rId14"/>
    <p:sldId id="1063" r:id="rId15"/>
    <p:sldId id="1080" r:id="rId16"/>
    <p:sldId id="1073" r:id="rId17"/>
    <p:sldId id="1060" r:id="rId18"/>
    <p:sldId id="1074" r:id="rId19"/>
    <p:sldId id="1061" r:id="rId20"/>
    <p:sldId id="1062" r:id="rId21"/>
    <p:sldId id="1079" r:id="rId22"/>
    <p:sldId id="1075" r:id="rId23"/>
    <p:sldId id="1048" r:id="rId24"/>
    <p:sldId id="1076" r:id="rId25"/>
    <p:sldId id="1066" r:id="rId26"/>
    <p:sldId id="1064" r:id="rId27"/>
    <p:sldId id="1067" r:id="rId28"/>
    <p:sldId id="1068" r:id="rId29"/>
    <p:sldId id="1069" r:id="rId30"/>
    <p:sldId id="1078" r:id="rId3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3A7"/>
    <a:srgbClr val="AF0F23"/>
    <a:srgbClr val="F59B00"/>
    <a:srgbClr val="3C6E87"/>
    <a:srgbClr val="EB5A0A"/>
    <a:srgbClr val="D2D2BE"/>
    <a:srgbClr val="A5B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29B1FA-82F2-4D4B-AB26-949993CC973D}" v="758" dt="2025-03-31T18:53:02.1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21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A8CDA-617C-8D4B-8FAF-1A62DFD6D3A0}" type="datetimeFigureOut">
              <a:rPr lang="da-DK" smtClean="0"/>
              <a:t>31-03-2025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A178F-7401-6E4D-A16C-285A52AF87F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1466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A32A8-959C-94C5-9023-39B57E689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95705CA-029D-166A-A8D3-BF71FD0EC3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149CF52-432C-9ABB-5C8E-9512D01FE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914D191-8CA8-202A-30A4-DA9AD17E74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A178F-7401-6E4D-A16C-285A52AF87FF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8778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3FEB4-534B-377D-589D-EDDFAFE8D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BC50F1F-6326-4089-A416-2A9176A332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EAC91CE-1F1F-5A3D-EF9B-99988498C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E564FEB-4887-E3C1-F80B-4C65366187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A178F-7401-6E4D-A16C-285A52AF87FF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452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DB010-6186-8735-FCCF-CF525E67D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7A653AD-0D53-333D-08B5-CE2386C107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21B5E7A-3EAC-0E27-4CAE-B1298F2C32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53C0EC-A75A-21ED-8BDD-F538989B9F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A178F-7401-6E4D-A16C-285A52AF87FF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8729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C76EE-E877-56FB-24F5-405018E37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5EE32E3-6CF7-CBC4-1ED5-79990D7A1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0DE8E3B-9570-E3AF-2DA2-95C00E5F3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A790C3F-14A2-6538-A5A2-920B5CD5C0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A178F-7401-6E4D-A16C-285A52AF87FF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7023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A17B1-C1BE-C8EA-7A35-E2313B9A3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BF22E39-5D34-4A1A-6160-398FDFA2B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111F5F8-976A-1164-BF60-69D7FF1B4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954158B-90FF-86E9-1474-9F2CCB918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A178F-7401-6E4D-A16C-285A52AF87FF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0254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B690D-9002-D058-7340-4DFFCFC09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64AC9B2-E480-54A7-D803-4224F3EAEB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8402941-F8E9-FA44-5437-171E30A4E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FC2B584-938C-E896-3623-54C3A3EAE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A178F-7401-6E4D-A16C-285A52AF87FF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0643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FEAD5-B964-454C-18E4-C3853473C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36071B4-1B2B-12EB-2E95-8A2A09C55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617188B-57C6-1ABF-9691-C0FACC9E7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24E236D-2F37-4D07-F773-74FA2403A9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A178F-7401-6E4D-A16C-285A52AF87FF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1381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F043A-9E8C-61E3-07BF-E01634D59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5B3D20B-76C3-4C73-D252-DC3FAABAB8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D8614A5-AEFB-2E88-18E2-1D5D1AB61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7EAC266-58E7-CF46-AFF3-3FC98E9A9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A178F-7401-6E4D-A16C-285A52AF87FF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4938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52B472-7559-1429-BD28-0286EB340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F0FA7C8-7C40-04F7-4DE9-77ACF020B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71E566C-9905-22D7-3648-909BFB08E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4412-4B3F-434F-917E-2A273D503D79}" type="datetime1">
              <a:rPr lang="da-DK" smtClean="0"/>
              <a:t>31-03-2025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84C6A63-C00D-5317-2C39-FB5097327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4B8C57E-BDF1-1D90-3F6F-514F3C50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F0F-0A71-6A48-AAD6-EB3A077EE6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075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8AB71-7ECE-287A-9F28-DB38ED3BB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D98BB88-413D-DD63-1911-AB8715566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517DD06-A3EF-63D6-2D58-2ABFD6BD2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D700-3579-1141-813A-9355F1551BB1}" type="datetime1">
              <a:rPr lang="da-DK" smtClean="0"/>
              <a:t>31-03-2025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BF202E6-A994-E4E1-F5D1-2CE186C8A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6DF8862-391C-F1FB-46FA-C363336B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F0F-0A71-6A48-AAD6-EB3A077EE6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261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4B8B143B-2DBB-48C5-2FDB-1F97C16103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F859AFA-AD8E-E0C7-6152-FF118A29E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111107F-1267-D0CB-0FB3-A228E88FD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094B-BE66-1F4E-A6DB-DB47EFFD96B3}" type="datetime1">
              <a:rPr lang="da-DK" smtClean="0"/>
              <a:t>31-03-2025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80B916-8F85-B8D3-8017-9F4727F2B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D0DD8E9-7DB0-5817-5A79-AA3FE423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F0F-0A71-6A48-AAD6-EB3A077EE6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2198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6680-A7DC-4D92-B7E5-956285692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C20D3-714E-4166-82C7-FBB0004D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48850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3C6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69690B-D970-ABE9-A27F-821909161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68351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C2DF2F-A76D-0D5F-310D-9FEEAC4CB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22815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5D5E83-192E-BB9B-3962-A2DDBA8FB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2F4721B-8390-3B02-BB97-3938FC50D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1221" y="6289267"/>
            <a:ext cx="1718791" cy="3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67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2ECE-3428-4820-ADB3-518EB0A04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11335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7382-6E13-4AC1-99BA-D2BD6065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2A8F9-A971-4FA7-9509-BF437719F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181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5228-B458-4C81-AEFF-64A31A75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7BE6-5240-4F10-8565-872609B17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32C83-4992-4ECB-A91E-ED7B5B0B6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21624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13514-DA7D-40C9-964F-A2779490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886F4-AB9A-4F97-9489-BCF12FE0A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83838-7C97-4358-AB42-68B604E2A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DF9973-0B71-4C32-9D49-5462843F1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699776-502C-4A2C-9AF2-3E8326670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52262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17AA10-0C6A-0D35-EEF0-BFF5DBF26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DFC4445-9721-A719-456F-290CEF4D2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D11A93-E59C-D481-1B82-29BC755FD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E2B8B-21F2-3C49-8326-937345EE39AB}" type="datetime1">
              <a:rPr lang="da-DK" smtClean="0"/>
              <a:t>31-03-2025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BC4FD77-4788-1E11-DAEA-36A7A5559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FAB0184-C11F-EEC7-B846-FB836DD1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F0F-0A71-6A48-AAD6-EB3A077EE6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585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8187-8B2A-4A43-B917-F77A373E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05884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843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8F2A-3C10-4604-914B-A12EFC6E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289F2-59CA-42AD-B7FF-FF0123DA8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7D764-70DA-4ECC-AEB9-CA9249D29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7876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2D4B2-29E0-42E4-B50F-E7AF560CC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78309-11CC-4A70-985E-D8086540C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A8E7D-2103-46C7-9527-FA5EB2F3C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6257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6680-A7DC-4D92-B7E5-956285692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C20D3-714E-4166-82C7-FBB0004D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pic>
        <p:nvPicPr>
          <p:cNvPr id="4" name="Pladsholder til indhold 13" descr="Et billede, der indeholder pallet, vektorgrafik, clipart&#10;&#10;Automatisk genereret beskrivelse">
            <a:extLst>
              <a:ext uri="{FF2B5EF4-FFF2-40B4-BE49-F238E27FC236}">
                <a16:creationId xmlns:a16="http://schemas.microsoft.com/office/drawing/2014/main" id="{41E1DC30-C051-B3EC-06F7-A16FF3D651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04388" y="0"/>
            <a:ext cx="1355105" cy="1365777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63586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69690B-D970-ABE9-A27F-821909161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7C253F7-0B84-72F0-4B6C-463F1EB7E9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802" y="6147172"/>
            <a:ext cx="2266659" cy="504592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2A140FB-F963-18AF-5212-DF3F203EA0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381"/>
          <a:stretch/>
        </p:blipFill>
        <p:spPr>
          <a:xfrm>
            <a:off x="10334366" y="0"/>
            <a:ext cx="1857634" cy="125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67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C2DF2F-A76D-0D5F-310D-9FEEAC4CB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944663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A5B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5D5E83-192E-BB9B-3962-A2DDBA8FB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3" name="Pladsholder til indhold 13" descr="Et billede, der indeholder pallet, vektorgrafik, clipart&#10;&#10;Automatisk genereret beskrivelse">
            <a:extLst>
              <a:ext uri="{FF2B5EF4-FFF2-40B4-BE49-F238E27FC236}">
                <a16:creationId xmlns:a16="http://schemas.microsoft.com/office/drawing/2014/main" id="{F28AC416-D4F5-59C9-C5D6-B552F60C72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842169" y="5599204"/>
            <a:ext cx="1217128" cy="122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2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3C6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2ECE-3428-4820-ADB3-518EB0A04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75400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7382-6E13-4AC1-99BA-D2BD6065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2A8F9-A971-4FA7-9509-BF437719F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0880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D21F7-D695-09BC-E01C-BBD845B9A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F30096A-BC6B-A17F-09F9-9A5CE1D9E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45F3633-C114-67C8-9721-462D7C7FC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10FB2-BE93-ED4F-9565-2370F3DDF6D0}" type="datetime1">
              <a:rPr lang="da-DK" smtClean="0"/>
              <a:t>31-03-2025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F3422C-D662-81C1-90CA-86025D97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66C2A4C-644F-1EF6-E5AC-DD1A8229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F0F-0A71-6A48-AAD6-EB3A077EE6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75984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5228-B458-4C81-AEFF-64A31A75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7BE6-5240-4F10-8565-872609B17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32C83-4992-4ECB-A91E-ED7B5B0B6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5" name="Pladsholder til indhold 13" descr="Et billede, der indeholder pallet, vektorgrafik, clipart&#10;&#10;Automatisk genereret beskrivelse">
            <a:extLst>
              <a:ext uri="{FF2B5EF4-FFF2-40B4-BE49-F238E27FC236}">
                <a16:creationId xmlns:a16="http://schemas.microsoft.com/office/drawing/2014/main" id="{B4AD499F-4EE9-CD54-88A6-84E613C85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842169" y="5599204"/>
            <a:ext cx="1217128" cy="122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587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13514-DA7D-40C9-964F-A2779490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886F4-AB9A-4F97-9489-BCF12FE0A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83838-7C97-4358-AB42-68B604E2A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DF9973-0B71-4C32-9D49-5462843F1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699776-502C-4A2C-9AF2-3E8326670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7" name="Pladsholder til indhold 7">
            <a:extLst>
              <a:ext uri="{FF2B5EF4-FFF2-40B4-BE49-F238E27FC236}">
                <a16:creationId xmlns:a16="http://schemas.microsoft.com/office/drawing/2014/main" id="{322990A4-261E-0164-41DA-DFA5E8E7A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0703908" y="2762637"/>
            <a:ext cx="1482255" cy="149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03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8187-8B2A-4A43-B917-F77A373E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pic>
        <p:nvPicPr>
          <p:cNvPr id="4" name="Pladsholder til indhold 11" descr="Et billede, der indeholder poolbal, sport, poolbord, bord&#10;&#10;Automatisk genereret beskrivelse">
            <a:extLst>
              <a:ext uri="{FF2B5EF4-FFF2-40B4-BE49-F238E27FC236}">
                <a16:creationId xmlns:a16="http://schemas.microsoft.com/office/drawing/2014/main" id="{1E9B9158-DCD3-A579-9936-6CE640AED5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0062" y="2506662"/>
            <a:ext cx="78044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52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810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8F2A-3C10-4604-914B-A12EFC6E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289F2-59CA-42AD-B7FF-FF0123DA8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7D764-70DA-4ECC-AEB9-CA9249D29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857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2D4B2-29E0-42E4-B50F-E7AF560CC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78309-11CC-4A70-985E-D8086540C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A8E7D-2103-46C7-9527-FA5EB2F3C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096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955F6-5794-D44B-3F09-37D78F50A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062A4EE-9E58-FB8A-A5C2-CFF5444607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7ABBA74-0A0F-37B0-0301-1B916155B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0222911-0FC2-AB77-61F8-6CE9488BE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73CF-1D5C-BA4F-812F-678197E79830}" type="datetime1">
              <a:rPr lang="da-DK" smtClean="0"/>
              <a:t>31-03-2025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175E066-C00B-270A-3E71-80F2AC27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54215C6-0069-EC83-7861-4D710B66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F0F-0A71-6A48-AAD6-EB3A077EE6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324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378C2E-6FB5-FE57-AC4A-234B7B341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1896C14-24B5-CFD3-5137-89827F98A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9AEB63B-82C0-1DF7-6639-2D3C061B0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F8F7D4-8DB4-A181-A311-F6F3C5301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219EBF6-CEFD-8D82-3771-3026EF2E50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B18867F-AE81-8979-D470-7915C75C7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81941-9C5D-C04F-A936-868973064A59}" type="datetime1">
              <a:rPr lang="da-DK" smtClean="0"/>
              <a:t>31-03-2025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FA97DC07-6181-1BBA-5864-049FF7175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E4C4347-89A3-C1F3-CB01-9ADB2736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F0F-0A71-6A48-AAD6-EB3A077EE6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169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1F6968-CDC2-31BD-ACEF-8B7D89D14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789380C-7C1E-950F-7A7C-A4AC66AEA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51BEA-E627-0A4E-B78C-F26898E3FE82}" type="datetime1">
              <a:rPr lang="da-DK" smtClean="0"/>
              <a:t>31-03-2025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5D3FF61-7998-AF42-0165-90988D61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AAEB7C4-9ABE-656C-502E-766A67BA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F0F-0A71-6A48-AAD6-EB3A077EE6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570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24B1936-B364-D4E5-CC75-554B0DA9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CA3B6-798D-EA4D-8A4B-0DCEBB1CCC2C}" type="datetime1">
              <a:rPr lang="da-DK" smtClean="0"/>
              <a:t>31-03-2025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EB7B67D-E360-AC6D-39A6-FF09CFD3C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F0482E3-4788-7221-FB27-EEFF73A2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F0F-0A71-6A48-AAD6-EB3A077EE6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0084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26FD5E-250F-E599-1C6A-FC20AC60A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3872062-C873-2FB0-A776-380E85F50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2580250-C20F-1F37-749E-F08F42CFC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D388E67-1217-5D61-04C8-39693EC0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9615C-9D46-F045-B07F-D6BC1848EBDD}" type="datetime1">
              <a:rPr lang="da-DK" smtClean="0"/>
              <a:t>31-03-2025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78BC8E-C76D-4D50-59FE-B2AB14061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D45CA72-DED6-6F24-B9CC-86ADA6FF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F0F-0A71-6A48-AAD6-EB3A077EE6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938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BE150-FBA8-5A43-E19C-D00E0F8F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F788CFD7-F027-7CFD-A4FD-36AB74B5E7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0959218-7EA7-8354-71BC-914F153D1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CA46686-FCA1-8FD8-8748-A158D475A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6C2C-9988-3840-BEE3-BAB32E4428CF}" type="datetime1">
              <a:rPr lang="da-DK" smtClean="0"/>
              <a:t>31-03-2025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658C9C8-6FB9-767E-6505-08D83AC2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920226E-50BA-4C3C-DBC4-01BC4B22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10F0F-0A71-6A48-AAD6-EB3A077EE6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959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55C80A91-A0A6-7F70-042C-A21471FBD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B7D1F0C-7C86-5B1A-30E8-EE47EB890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5D18E87-A768-1DE6-330D-71CBD7D463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2863D-B8C1-3842-8CA3-16DE45B5C11C}" type="datetime1">
              <a:rPr lang="da-DK" smtClean="0"/>
              <a:t>31-03-2025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F5B6988-4F8B-0ED9-82CE-D7F6C0864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233965C-79E0-43A2-61B6-B51F752D2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10F0F-0A71-6A48-AAD6-EB3A077EE61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045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50" r:id="rId2"/>
    <p:sldLayoutId id="2147483651" r:id="rId3"/>
    <p:sldLayoutId id="2147483652" r:id="rId4"/>
    <p:sldLayoutId id="2147483653" r:id="rId5"/>
    <p:sldLayoutId id="2147483689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2D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8677FC-3B76-4271-BEF9-CD05A10B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F0F68-B51B-4FF2-9866-14BB70206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61356"/>
            <a:ext cx="10515600" cy="4832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4CDD368-D5D0-4B24-B186-D6217D5EC9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" y="6147172"/>
            <a:ext cx="2224501" cy="553386"/>
          </a:xfrm>
          <a:prstGeom prst="rect">
            <a:avLst/>
          </a:prstGeom>
        </p:spPr>
      </p:pic>
      <p:pic>
        <p:nvPicPr>
          <p:cNvPr id="4" name="Billede 3" descr="Et billede, der indeholder skærmbillede, Farverigt, cirkel, Grafik&#10;&#10;Automatisk genereret beskrivelse">
            <a:extLst>
              <a:ext uri="{FF2B5EF4-FFF2-40B4-BE49-F238E27FC236}">
                <a16:creationId xmlns:a16="http://schemas.microsoft.com/office/drawing/2014/main" id="{10147447-73FD-60F3-3829-D451E155BD9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448261" y="88813"/>
            <a:ext cx="3657468" cy="201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1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2D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8677FC-3B76-4271-BEF9-CD05A10B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F0F68-B51B-4FF2-9866-14BB70206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61356"/>
            <a:ext cx="10515600" cy="4832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4CDD368-D5D0-4B24-B186-D6217D5EC9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" y="6147172"/>
            <a:ext cx="2224501" cy="55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2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godtarbejdsmiljo.dk/kompetencer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godtarbejdsmiljo.dk/kompetencer-til-arbejdsmiljo" TargetMode="Externa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dtarbejdsmiljo.dk/kompetencer-1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dtarbejdsmiljo.dk/kompetencer-2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dtarbejdsmiljo.dk/kompetencer-3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www.godtarbejdsmiljo.dk/kompetencer-til-arbejdsmiljo" TargetMode="External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16C55-4B50-90E5-2C4D-2DDE67B87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0791CFB-B61D-AD52-73C4-F676FEA5A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834951"/>
            <a:ext cx="10515600" cy="2332685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672B53A-CE1C-BBF9-04A0-35E4ED55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A710F0F-0A71-6A48-AAD6-EB3A077EE618}" type="slidenum">
              <a:rPr lang="da-DK" smtClean="0"/>
              <a:pPr>
                <a:spcAft>
                  <a:spcPts val="600"/>
                </a:spcAft>
              </a:pPr>
              <a:t>1</a:t>
            </a:fld>
            <a:endParaRPr lang="da-DK"/>
          </a:p>
        </p:txBody>
      </p:sp>
      <p:pic>
        <p:nvPicPr>
          <p:cNvPr id="5" name="Billede 4" descr="Et billede, der indeholder skitse, tegning, tegneserie, illustration/afbildning&#10;&#10;Indhold genereret af kunstig intelligens kan være forkert.">
            <a:extLst>
              <a:ext uri="{FF2B5EF4-FFF2-40B4-BE49-F238E27FC236}">
                <a16:creationId xmlns:a16="http://schemas.microsoft.com/office/drawing/2014/main" id="{D3A7155A-74D3-AEE4-B171-5FC6C30BA8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363" r="17976" b="838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5CCA51AC-BE98-A699-8E10-E3F3F2ABD28D}"/>
              </a:ext>
            </a:extLst>
          </p:cNvPr>
          <p:cNvSpPr txBox="1">
            <a:spLocks/>
          </p:cNvSpPr>
          <p:nvPr/>
        </p:nvSpPr>
        <p:spPr>
          <a:xfrm>
            <a:off x="565826" y="4618187"/>
            <a:ext cx="11049000" cy="2133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000" b="1">
                <a:solidFill>
                  <a:srgbClr val="00A3A7"/>
                </a:solidFill>
                <a:latin typeface="+mn-lt"/>
              </a:rPr>
              <a:t>Drøft kompetencerne </a:t>
            </a:r>
          </a:p>
          <a:p>
            <a:r>
              <a:rPr lang="da-DK" sz="5000" b="1">
                <a:solidFill>
                  <a:srgbClr val="00A3A7"/>
                </a:solidFill>
                <a:latin typeface="+mn-lt"/>
              </a:rPr>
              <a:t>til jeres arbejdsmiljøarbejde</a:t>
            </a:r>
            <a:endParaRPr lang="da-DK" sz="5000">
              <a:solidFill>
                <a:srgbClr val="00A3A7"/>
              </a:solidFill>
              <a:latin typeface="+mn-lt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FD6B334-9AEB-EFD6-746C-DCD5B476B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826" y="562544"/>
            <a:ext cx="3227848" cy="71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0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CB052-765E-7074-6AEE-4B47C0212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45381-71FD-8667-47C8-BC8A2462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>
                <a:solidFill>
                  <a:srgbClr val="00A3A7"/>
                </a:solidFill>
              </a:rPr>
              <a:t>Sådan kan I gribe det an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7A2829C-D517-213D-6550-BB19F2CF4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3628"/>
            <a:ext cx="10515599" cy="4720029"/>
          </a:xfrm>
        </p:spPr>
        <p:txBody>
          <a:bodyPr>
            <a:normAutofit/>
          </a:bodyPr>
          <a:lstStyle/>
          <a:p>
            <a:pPr algn="l"/>
            <a:endParaRPr lang="da-DK" sz="32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da-DK" sz="3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Start med det, I lykkes godt med</a:t>
            </a:r>
            <a:r>
              <a:rPr lang="da-DK" sz="320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algn="l"/>
            <a:endParaRPr lang="da-DK" sz="32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da-DK" sz="3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Tal bagefter om det, I gerne vil styrke.</a:t>
            </a:r>
            <a:br>
              <a:rPr lang="da-DK" sz="3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da-DK" sz="32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da-DK" sz="3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Når I har et billede af disse spørgsmål, har I også et grundlag for at tale om, hvor jeres kompetencer matcher opgaverne, og hvor der kan være brug for et løft. </a:t>
            </a:r>
          </a:p>
          <a:p>
            <a:pPr lvl="1"/>
            <a:endParaRPr lang="da-DK" sz="28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714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69DA3-2A9C-F46B-4B7B-240D40F44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skitse, tegning&#10;&#10;Indhold genereret af kunstig intelligens kan være forkert.">
            <a:extLst>
              <a:ext uri="{FF2B5EF4-FFF2-40B4-BE49-F238E27FC236}">
                <a16:creationId xmlns:a16="http://schemas.microsoft.com/office/drawing/2014/main" id="{48465A8C-4927-83A0-A97A-09D84F0B6B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503" r="23166" b="11339"/>
          <a:stretch/>
        </p:blipFill>
        <p:spPr>
          <a:xfrm>
            <a:off x="577175" y="-1"/>
            <a:ext cx="11614825" cy="6858001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ED5AA082-934A-D716-BA09-6883E4E05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A710F0F-0A71-6A48-AAD6-EB3A077EE618}" type="slidenum">
              <a:rPr lang="da-DK" smtClean="0"/>
              <a:pPr>
                <a:spcAft>
                  <a:spcPts val="600"/>
                </a:spcAft>
              </a:pPr>
              <a:t>11</a:t>
            </a:fld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CE48C06-8147-99D5-5819-F0BD17AA845B}"/>
              </a:ext>
            </a:extLst>
          </p:cNvPr>
          <p:cNvSpPr txBox="1">
            <a:spLocks/>
          </p:cNvSpPr>
          <p:nvPr/>
        </p:nvSpPr>
        <p:spPr>
          <a:xfrm>
            <a:off x="565826" y="4618187"/>
            <a:ext cx="11049000" cy="2133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000" b="1">
                <a:solidFill>
                  <a:srgbClr val="00A3A7"/>
                </a:solidFill>
                <a:latin typeface="+mn-lt"/>
              </a:rPr>
              <a:t>Brug jeres APV og årlige drøftelse </a:t>
            </a:r>
            <a:br>
              <a:rPr lang="da-DK" sz="5000" b="1">
                <a:solidFill>
                  <a:srgbClr val="00A3A7"/>
                </a:solidFill>
                <a:latin typeface="+mn-lt"/>
              </a:rPr>
            </a:br>
            <a:r>
              <a:rPr lang="da-DK" sz="5000" b="1">
                <a:solidFill>
                  <a:srgbClr val="00A3A7"/>
                </a:solidFill>
                <a:latin typeface="+mn-lt"/>
              </a:rPr>
              <a:t>som kilder</a:t>
            </a:r>
            <a:endParaRPr lang="da-DK" sz="5000">
              <a:solidFill>
                <a:srgbClr val="00A3A7"/>
              </a:solidFill>
              <a:latin typeface="+mn-lt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FD6DD1E-C2D2-3567-334C-124435751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26" y="562544"/>
            <a:ext cx="3227848" cy="71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00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61DBA-D241-912C-ACCE-BDC4F60E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9D57102-FDB5-E147-2F35-9F1723E66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3628"/>
            <a:ext cx="4844143" cy="4720029"/>
          </a:xfrm>
        </p:spPr>
        <p:txBody>
          <a:bodyPr>
            <a:normAutofit/>
          </a:bodyPr>
          <a:lstStyle/>
          <a:p>
            <a:r>
              <a:rPr lang="da-DK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Træk på den viden, I allerede har om arbejdspladsens arbejdsmiljø og jeres opgaver i arbejdsmiljøarbejdet. </a:t>
            </a:r>
          </a:p>
          <a:p>
            <a:endParaRPr lang="da-DK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da-DK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På den måde har I et solidt og kvalificeret grundlag for jeres drøftelse og de beslutninger, I tager. 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F1F28595-F98B-5C79-3535-585084102ED0}"/>
              </a:ext>
            </a:extLst>
          </p:cNvPr>
          <p:cNvSpPr txBox="1">
            <a:spLocks/>
          </p:cNvSpPr>
          <p:nvPr/>
        </p:nvSpPr>
        <p:spPr>
          <a:xfrm>
            <a:off x="6686341" y="1448637"/>
            <a:ext cx="4844143" cy="3958029"/>
          </a:xfrm>
          <a:prstGeom prst="rect">
            <a:avLst/>
          </a:prstGeom>
          <a:ln w="38100">
            <a:solidFill>
              <a:srgbClr val="00A3A7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da-DK">
                <a:solidFill>
                  <a:srgbClr val="000000"/>
                </a:solidFill>
                <a:latin typeface="arial"/>
                <a:cs typeface="arial"/>
              </a:rPr>
              <a:t>Inddrag viden fra: </a:t>
            </a:r>
            <a:endParaRPr lang="da-DK">
              <a:latin typeface="arial"/>
              <a:cs typeface="arial"/>
            </a:endParaRPr>
          </a:p>
          <a:p>
            <a:r>
              <a:rPr lang="da-DK" sz="2400">
                <a:solidFill>
                  <a:srgbClr val="000000"/>
                </a:solidFill>
                <a:latin typeface="arial"/>
                <a:cs typeface="arial"/>
              </a:rPr>
              <a:t>jeres APV-handleplan. </a:t>
            </a:r>
          </a:p>
          <a:p>
            <a:r>
              <a:rPr lang="da-DK" sz="2400">
                <a:solidFill>
                  <a:srgbClr val="000000"/>
                </a:solidFill>
                <a:latin typeface="arial"/>
                <a:cs typeface="arial"/>
              </a:rPr>
              <a:t>jeres årlige drøftelse, hvor I evaluerer forrige år og planlægger det kommende års arbejdsmiljøarbejde. </a:t>
            </a:r>
          </a:p>
          <a:p>
            <a:r>
              <a:rPr lang="da-DK" sz="2400">
                <a:solidFill>
                  <a:srgbClr val="000000"/>
                </a:solidFill>
                <a:latin typeface="arial"/>
                <a:cs typeface="arial"/>
              </a:rPr>
              <a:t>en evaluering af jeres samarbejde om arbejdsmiljøarbejdet, hvis I har en sådan. </a:t>
            </a:r>
          </a:p>
        </p:txBody>
      </p:sp>
    </p:spTree>
    <p:extLst>
      <p:ext uri="{BB962C8B-B14F-4D97-AF65-F5344CB8AC3E}">
        <p14:creationId xmlns:p14="http://schemas.microsoft.com/office/powerpoint/2010/main" val="1192409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F0765-A6F9-CAA9-4D61-DD5B47546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itse, tegning, clipart, illustration/afbildning&#10;&#10;Indhold genereret af kunstig intelligens kan være forkert.">
            <a:extLst>
              <a:ext uri="{FF2B5EF4-FFF2-40B4-BE49-F238E27FC236}">
                <a16:creationId xmlns:a16="http://schemas.microsoft.com/office/drawing/2014/main" id="{BDD93181-99BD-8182-FB98-5B66354861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119" r="19712" b="4853"/>
          <a:stretch/>
        </p:blipFill>
        <p:spPr>
          <a:xfrm>
            <a:off x="1950091" y="1"/>
            <a:ext cx="10241910" cy="68580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E7B406B-C94A-82B7-9786-824B42D0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A710F0F-0A71-6A48-AAD6-EB3A077EE618}" type="slidenum">
              <a:rPr lang="da-DK" smtClean="0"/>
              <a:pPr>
                <a:spcAft>
                  <a:spcPts val="600"/>
                </a:spcAft>
              </a:pPr>
              <a:t>13</a:t>
            </a:fld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8758012-C671-B9EC-865F-ECDB39AD9925}"/>
              </a:ext>
            </a:extLst>
          </p:cNvPr>
          <p:cNvSpPr txBox="1">
            <a:spLocks/>
          </p:cNvSpPr>
          <p:nvPr/>
        </p:nvSpPr>
        <p:spPr>
          <a:xfrm>
            <a:off x="565826" y="4618187"/>
            <a:ext cx="11049000" cy="2133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000" b="1">
                <a:solidFill>
                  <a:srgbClr val="00A3A7"/>
                </a:solidFill>
                <a:latin typeface="+mn-lt"/>
              </a:rPr>
              <a:t>Tre veje at gå, </a:t>
            </a:r>
            <a:br>
              <a:rPr lang="da-DK" sz="5000" b="1">
                <a:solidFill>
                  <a:srgbClr val="00A3A7"/>
                </a:solidFill>
                <a:latin typeface="+mn-lt"/>
              </a:rPr>
            </a:br>
            <a:r>
              <a:rPr lang="da-DK" sz="5000" b="1">
                <a:solidFill>
                  <a:srgbClr val="00A3A7"/>
                </a:solidFill>
                <a:latin typeface="+mn-lt"/>
              </a:rPr>
              <a:t>når I skal løfte kompetencerne</a:t>
            </a:r>
            <a:endParaRPr lang="da-DK" sz="5000">
              <a:solidFill>
                <a:srgbClr val="00A3A7"/>
              </a:solidFill>
              <a:latin typeface="+mn-lt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F7924E4-311F-2D93-096E-6AC05E07D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26" y="562544"/>
            <a:ext cx="3227848" cy="71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68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19405-58F9-405E-5425-351E91522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13E9C83C-6AD7-FDF2-4E7F-A0435EF3B4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90" b="17144"/>
          <a:stretch/>
        </p:blipFill>
        <p:spPr>
          <a:xfrm>
            <a:off x="1201640" y="3729288"/>
            <a:ext cx="2860222" cy="1853120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6F5C21B-7A45-EE0A-8BF9-7A4E12228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80" y="410395"/>
            <a:ext cx="9570396" cy="1219201"/>
          </a:xfrm>
        </p:spPr>
        <p:txBody>
          <a:bodyPr>
            <a:normAutofit fontScale="92500"/>
          </a:bodyPr>
          <a:lstStyle/>
          <a:p>
            <a:pPr algn="l">
              <a:buNone/>
            </a:pPr>
            <a:r>
              <a:rPr lang="da-DK" sz="36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Når I har fået et overblik over, hvilke kompetencer I ønsker at styrke, kan I overveje: </a:t>
            </a:r>
          </a:p>
          <a:p>
            <a:pPr algn="l">
              <a:buNone/>
            </a:pPr>
            <a:endParaRPr lang="da-DK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578CCDD-AAC1-029A-DF24-376892199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559" y="3976967"/>
            <a:ext cx="1592117" cy="185312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253045E5-FA75-530A-DEBB-B3DC0F476F48}"/>
              </a:ext>
            </a:extLst>
          </p:cNvPr>
          <p:cNvSpPr txBox="1"/>
          <p:nvPr/>
        </p:nvSpPr>
        <p:spPr>
          <a:xfrm>
            <a:off x="1132117" y="1876193"/>
            <a:ext cx="286022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26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Hvad kan og vil I selv løfte – fx ved supplerende arbejdsmiljø-uddannelse?  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3E41F762-7BAD-DEC5-E78A-B693314EB1D4}"/>
              </a:ext>
            </a:extLst>
          </p:cNvPr>
          <p:cNvSpPr txBox="1"/>
          <p:nvPr/>
        </p:nvSpPr>
        <p:spPr>
          <a:xfrm>
            <a:off x="4931230" y="1876192"/>
            <a:ext cx="277585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26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Hvad kan I hente viden eller kompetencer til fra andre på jeres arbejdsplads? 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F9A13DB-9925-D301-B062-703F20582D1B}"/>
              </a:ext>
            </a:extLst>
          </p:cNvPr>
          <p:cNvSpPr txBox="1"/>
          <p:nvPr/>
        </p:nvSpPr>
        <p:spPr>
          <a:xfrm>
            <a:off x="8645978" y="1876192"/>
            <a:ext cx="228328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26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Hvad kan I med fordel hente hjælp til udefra? 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439F66AE-06B1-61E0-8B82-2F1CF13B97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07" r="3080"/>
          <a:stretch/>
        </p:blipFill>
        <p:spPr>
          <a:xfrm>
            <a:off x="5221533" y="3976967"/>
            <a:ext cx="2195249" cy="185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00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FA397-82F6-E421-20CB-990011D49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AB2081-05A9-4EA6-F7F6-1CC7F928B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>
                <a:solidFill>
                  <a:srgbClr val="00A3A7"/>
                </a:solidFill>
              </a:rPr>
              <a:t>Tænk jeres egne kompetencer bredt!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7FE8C51-4936-69C7-39A0-3C787FD6C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3628"/>
            <a:ext cx="10515599" cy="472002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30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Har I brug for:</a:t>
            </a:r>
          </a:p>
          <a:p>
            <a:pPr marL="0" indent="0">
              <a:lnSpc>
                <a:spcPct val="100000"/>
              </a:lnSpc>
              <a:buNone/>
            </a:pPr>
            <a:endParaRPr lang="da-DK" sz="30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a-DK" sz="3000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da-DK" sz="30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 kursus? </a:t>
            </a:r>
          </a:p>
          <a:p>
            <a:pPr>
              <a:lnSpc>
                <a:spcPct val="100000"/>
              </a:lnSpc>
            </a:pPr>
            <a:r>
              <a:rPr lang="da-DK" sz="30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 til at orientere </a:t>
            </a:r>
            <a:r>
              <a:rPr lang="da-DK" sz="3000">
                <a:solidFill>
                  <a:srgbClr val="000000"/>
                </a:solidFill>
                <a:latin typeface="arial" panose="020B0604020202020204" pitchFamily="34" charset="0"/>
              </a:rPr>
              <a:t>jer </a:t>
            </a:r>
            <a:r>
              <a:rPr lang="da-DK" sz="30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reglerne eller en vejledning?</a:t>
            </a:r>
          </a:p>
          <a:p>
            <a:pPr>
              <a:lnSpc>
                <a:spcPct val="100000"/>
              </a:lnSpc>
            </a:pPr>
            <a:r>
              <a:rPr lang="da-DK" sz="3000">
                <a:solidFill>
                  <a:srgbClr val="000000"/>
                </a:solidFill>
                <a:latin typeface="arial" panose="020B0604020202020204" pitchFamily="34" charset="0"/>
              </a:rPr>
              <a:t>Måske har</a:t>
            </a:r>
            <a:r>
              <a:rPr lang="da-DK" sz="30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jeres arbejdsplads allerede tilbud om supplerende arbejdsmiljøuddannelse eller fælles temadage om arbejdsmiljø, som matcher jeres behov? </a:t>
            </a:r>
          </a:p>
          <a:p>
            <a:pPr marL="0" indent="0" algn="l">
              <a:lnSpc>
                <a:spcPct val="100000"/>
              </a:lnSpc>
              <a:buNone/>
            </a:pPr>
            <a:endParaRPr lang="da-DK" sz="32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983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A0CC3-E1F6-4127-AB9A-0EDA56782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FD5BFF-C47D-46CF-3F9A-5B5AE7113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>
                <a:solidFill>
                  <a:srgbClr val="00A3A7"/>
                </a:solidFill>
              </a:rPr>
              <a:t>Hvis I ikke selv kan løse problemet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23BED38-74E2-EAE5-52F4-77C191C67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3628"/>
            <a:ext cx="10515599" cy="47200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0" i="0" u="none" strike="noStrike" baseline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3200" b="0" i="0" u="none" strike="noStrik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Overvej, om I kan finde hjælp i andre dele af jeres arbejdsplads: Måske sidder der nogle specialister rundt omkring, I kan trække på?</a:t>
            </a:r>
            <a:endParaRPr lang="da-DK" sz="3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3200" b="0" i="0" u="none" strike="noStrike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a-DK" sz="3200" b="0" u="none" strike="noStrike" baseline="0">
              <a:solidFill>
                <a:srgbClr val="22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a-DK" sz="3200" b="0" u="none" strike="noStrike" baseline="0">
                <a:solidFill>
                  <a:srgbClr val="22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NB: Arbejdspladsen har pligt til at indhente sagkyndig bistand, hvis problemet ikke ellers kan løses. Så må I hente hjælp udefra fra fx en arbejdsmiljørådgiver.</a:t>
            </a:r>
          </a:p>
          <a:p>
            <a:pPr>
              <a:lnSpc>
                <a:spcPct val="100000"/>
              </a:lnSpc>
            </a:pPr>
            <a:endParaRPr lang="da-DK" sz="36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902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0D0ED-A832-5C53-57A3-D488B1E48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8A65442-FF47-51C2-E94E-02ECB00B2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834951"/>
            <a:ext cx="10515600" cy="2332685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AF8CF9-F390-2295-1679-4A7B72876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A710F0F-0A71-6A48-AAD6-EB3A077EE618}" type="slidenum">
              <a:rPr lang="da-DK" smtClean="0"/>
              <a:pPr>
                <a:spcAft>
                  <a:spcPts val="600"/>
                </a:spcAft>
              </a:pPr>
              <a:t>17</a:t>
            </a:fld>
            <a:endParaRPr lang="da-DK"/>
          </a:p>
        </p:txBody>
      </p:sp>
      <p:pic>
        <p:nvPicPr>
          <p:cNvPr id="5" name="Billede 4" descr="Et billede, der indeholder skitse, tegning, tegneserie, illustration/afbildning&#10;&#10;Indhold genereret af kunstig intelligens kan være forkert.">
            <a:extLst>
              <a:ext uri="{FF2B5EF4-FFF2-40B4-BE49-F238E27FC236}">
                <a16:creationId xmlns:a16="http://schemas.microsoft.com/office/drawing/2014/main" id="{C1B3911A-9A74-A242-05B7-078F04E869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363" r="17975" b="8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0DE988FC-C32D-90D1-813D-75F1552A17E4}"/>
              </a:ext>
            </a:extLst>
          </p:cNvPr>
          <p:cNvSpPr txBox="1">
            <a:spLocks/>
          </p:cNvSpPr>
          <p:nvPr/>
        </p:nvSpPr>
        <p:spPr>
          <a:xfrm>
            <a:off x="565826" y="4618187"/>
            <a:ext cx="11049000" cy="2133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000" b="1">
                <a:solidFill>
                  <a:srgbClr val="00A3A7"/>
                </a:solidFill>
                <a:latin typeface="+mn-lt"/>
              </a:rPr>
              <a:t>Hent et værktøj til at tage drøftelsen</a:t>
            </a:r>
            <a:endParaRPr lang="da-DK" sz="5000">
              <a:solidFill>
                <a:srgbClr val="00A3A7"/>
              </a:solidFill>
              <a:latin typeface="+mn-lt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C53F075-02DC-566E-E8A8-4889A3E91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826" y="562544"/>
            <a:ext cx="3227848" cy="71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60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felt 11">
            <a:extLst>
              <a:ext uri="{FF2B5EF4-FFF2-40B4-BE49-F238E27FC236}">
                <a16:creationId xmlns:a16="http://schemas.microsoft.com/office/drawing/2014/main" id="{C8511F5C-7049-A998-D3C1-DCE598EA1CD4}"/>
              </a:ext>
            </a:extLst>
          </p:cNvPr>
          <p:cNvSpPr txBox="1"/>
          <p:nvPr/>
        </p:nvSpPr>
        <p:spPr>
          <a:xfrm>
            <a:off x="5102895" y="1588955"/>
            <a:ext cx="678430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Bruges af: </a:t>
            </a: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Arbejdsmiljøorganisation</a:t>
            </a:r>
            <a:r>
              <a:rPr kumimoji="0" lang="da-DK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eller -udvalg</a:t>
            </a:r>
            <a:endParaRPr kumimoji="0" lang="da-DK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Formål</a:t>
            </a: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 drøftelsen kan I identificere </a:t>
            </a:r>
            <a:r>
              <a:rPr kumimoji="0" lang="da-DK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behov for at udvikle kompetencerne i AMO/AMU </a:t>
            </a: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på et møde</a:t>
            </a:r>
            <a:r>
              <a:rPr kumimoji="0" lang="da-DK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Drøft aktuelle og fremtidige opgaver og arbejdsmiljøproblemer, hvad I allerede lykkes med og hvad, der kan være brug for at styrke.</a:t>
            </a:r>
            <a:endParaRPr kumimoji="0" lang="da-DK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Kræver</a:t>
            </a: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a-DK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Forberedelse,</a:t>
            </a: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møde, papirskabeloner/ elektronisk skabeloner, kuglepen</a:t>
            </a:r>
            <a:r>
              <a:rPr lang="da-DK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da-DK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da-DK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3AE452E7-90C9-C0BE-4862-B4B96BF2409A}"/>
              </a:ext>
            </a:extLst>
          </p:cNvPr>
          <p:cNvSpPr txBox="1"/>
          <p:nvPr/>
        </p:nvSpPr>
        <p:spPr>
          <a:xfrm>
            <a:off x="6096000" y="247019"/>
            <a:ext cx="1078575" cy="995422"/>
          </a:xfrm>
          <a:prstGeom prst="ellipse">
            <a:avLst/>
          </a:prstGeom>
          <a:solidFill>
            <a:schemeClr val="bg1"/>
          </a:solidFill>
          <a:ln w="38100">
            <a:solidFill>
              <a:srgbClr val="AF0F2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7863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>
                <a:ln>
                  <a:noFill/>
                </a:ln>
                <a:solidFill>
                  <a:srgbClr val="B7439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Hent her </a:t>
            </a:r>
            <a:endParaRPr kumimoji="0" lang="da-DK" sz="2000" b="1" i="0" u="none" strike="noStrike" kern="1200" cap="none" spc="0" normalizeH="0" baseline="0" noProof="0">
              <a:ln>
                <a:noFill/>
              </a:ln>
              <a:solidFill>
                <a:srgbClr val="B7439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 descr="Linjepil: Kurve med uret med massiv udfyldning">
            <a:extLst>
              <a:ext uri="{FF2B5EF4-FFF2-40B4-BE49-F238E27FC236}">
                <a16:creationId xmlns:a16="http://schemas.microsoft.com/office/drawing/2014/main" id="{03DF83EF-C586-8F27-A6E2-1133A034A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 flipH="1" flipV="1">
            <a:off x="5131336" y="395112"/>
            <a:ext cx="1014928" cy="91440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5839319A-06F5-67E4-2307-951CE0328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092" y="0"/>
            <a:ext cx="4884331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0566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2030C01-BE9E-78AC-6C38-87C8BA6DE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</p:spPr>
        <p:txBody>
          <a:bodyPr>
            <a:normAutofit fontScale="90000"/>
          </a:bodyPr>
          <a:lstStyle/>
          <a:p>
            <a:r>
              <a:rPr lang="da-DK" b="1" noProof="0">
                <a:solidFill>
                  <a:srgbClr val="00A3A7"/>
                </a:solidFill>
              </a:rPr>
              <a:t>Tag drøftelsen i tre trin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FF02D85-BE4D-EA1B-F9D0-137603233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33935"/>
            <a:ext cx="10515599" cy="2287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9248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8B23E-6713-36EB-B578-5A227CBD5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>
                <a:solidFill>
                  <a:srgbClr val="00A3A7"/>
                </a:solidFill>
              </a:rPr>
              <a:t>Indhold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548BEBE-5E60-C4D0-4055-28553213F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880"/>
            <a:ext cx="10515599" cy="441777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da-DK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Det er vigtigt, at I har de nødvendige kompetencer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Drøft jeres kompetencer en gang om året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Tag stilling til, hvordan I er i stand til at forebygge </a:t>
            </a:r>
            <a:br>
              <a:rPr lang="da-DK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da-DK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problemer i arbejdsmiljøet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Brug jeres APV og årlige drøftelse som kilder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 veje at gå, når I skal løfte kompetencerne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a-DK" b="0" i="0">
                <a:solidFill>
                  <a:srgbClr val="00A3A7"/>
                </a:solidFill>
                <a:effectLst/>
                <a:latin typeface="arial" panose="020B0604020202020204" pitchFamily="34" charset="0"/>
              </a:rPr>
              <a:t>Hent et værktøj til at tage drøftelsen</a:t>
            </a:r>
          </a:p>
          <a:p>
            <a:pPr marL="0" indent="0" algn="l">
              <a:buNone/>
            </a:pPr>
            <a:endParaRPr lang="da-DK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23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A965A-3193-DF66-6ECE-879EDA649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>
                <a:solidFill>
                  <a:srgbClr val="00A3A7"/>
                </a:solidFill>
              </a:rPr>
              <a:t>Beslut vejene frem og skriv ind i handleplan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016A989-19EB-D00A-7648-6A2F4E240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772" y="1158930"/>
            <a:ext cx="8501743" cy="4719084"/>
          </a:xfrm>
        </p:spPr>
      </p:pic>
    </p:spTree>
    <p:extLst>
      <p:ext uri="{BB962C8B-B14F-4D97-AF65-F5344CB8AC3E}">
        <p14:creationId xmlns:p14="http://schemas.microsoft.com/office/powerpoint/2010/main" val="1676569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BAFDB609-5543-5126-4B38-F0C77277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</p:spPr>
        <p:txBody>
          <a:bodyPr>
            <a:normAutofit fontScale="90000"/>
          </a:bodyPr>
          <a:lstStyle/>
          <a:p>
            <a:r>
              <a:rPr lang="da-DK" b="1">
                <a:solidFill>
                  <a:srgbClr val="00A3A7"/>
                </a:solidFill>
              </a:rPr>
              <a:t>Hvis noget har brug for at blive klarere…</a:t>
            </a:r>
          </a:p>
        </p:txBody>
      </p:sp>
      <p:pic>
        <p:nvPicPr>
          <p:cNvPr id="4" name="Billede 3">
            <a:hlinkClick r:id="rId2"/>
            <a:extLst>
              <a:ext uri="{FF2B5EF4-FFF2-40B4-BE49-F238E27FC236}">
                <a16:creationId xmlns:a16="http://schemas.microsoft.com/office/drawing/2014/main" id="{AEA01DBC-A123-B73D-8AF5-21A857D78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11" y="1700871"/>
            <a:ext cx="11736438" cy="421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68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C4F49-BF43-B862-6DB6-2D9A76748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felt 11">
            <a:extLst>
              <a:ext uri="{FF2B5EF4-FFF2-40B4-BE49-F238E27FC236}">
                <a16:creationId xmlns:a16="http://schemas.microsoft.com/office/drawing/2014/main" id="{780DD33E-0C3D-96AD-1CA4-7983DBB12D76}"/>
              </a:ext>
            </a:extLst>
          </p:cNvPr>
          <p:cNvSpPr txBox="1"/>
          <p:nvPr/>
        </p:nvSpPr>
        <p:spPr>
          <a:xfrm>
            <a:off x="5083440" y="1905506"/>
            <a:ext cx="67843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a-DK" sz="2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Bruges af: </a:t>
            </a:r>
            <a:r>
              <a:rPr lang="da-DK" sz="2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Arbejdsmiljø-, TRIO eller MED-grupper</a:t>
            </a:r>
          </a:p>
          <a:p>
            <a:pPr lvl="0">
              <a:defRPr/>
            </a:pPr>
            <a:endParaRPr lang="da-DK" sz="2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da-DK" sz="2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Formål</a:t>
            </a:r>
            <a:r>
              <a:rPr lang="da-DK" sz="2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Brug opgavepyramiden til at afstemme jeres indbyrdes forventninger, når I etablerer jer som gruppe, får nye medlemmer eller giver jeres samarbejde et servicetjek. </a:t>
            </a:r>
          </a:p>
          <a:p>
            <a:pPr lvl="0">
              <a:defRPr/>
            </a:pPr>
            <a:endParaRPr lang="da-DK" sz="2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da-DK" sz="2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Kræver</a:t>
            </a:r>
            <a:r>
              <a:rPr lang="da-DK" sz="2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Et møde, kuglepen og værktøjet at skrive i.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C4D2F3D-614E-3D7C-D450-C0A6600A24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37" r="8315"/>
          <a:stretch/>
        </p:blipFill>
        <p:spPr>
          <a:xfrm>
            <a:off x="10616119" y="5422901"/>
            <a:ext cx="1575881" cy="1435100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C7541842-B7C9-44D4-BEB0-DA58EF20B17E}"/>
              </a:ext>
            </a:extLst>
          </p:cNvPr>
          <p:cNvSpPr txBox="1"/>
          <p:nvPr/>
        </p:nvSpPr>
        <p:spPr>
          <a:xfrm>
            <a:off x="6096000" y="247019"/>
            <a:ext cx="1078575" cy="995422"/>
          </a:xfrm>
          <a:prstGeom prst="ellipse">
            <a:avLst/>
          </a:prstGeom>
          <a:solidFill>
            <a:schemeClr val="bg1"/>
          </a:solidFill>
          <a:ln w="38100">
            <a:solidFill>
              <a:srgbClr val="AF0F2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7863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>
                <a:ln>
                  <a:noFill/>
                </a:ln>
                <a:solidFill>
                  <a:srgbClr val="B7439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Hent her </a:t>
            </a:r>
            <a:endParaRPr kumimoji="0" lang="da-DK" sz="2000" b="1" i="0" u="none" strike="noStrike" kern="1200" cap="none" spc="0" normalizeH="0" baseline="0" noProof="0">
              <a:ln>
                <a:noFill/>
              </a:ln>
              <a:solidFill>
                <a:srgbClr val="B7439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6" descr="Linjepil: Kurve med uret med massiv udfyldning">
            <a:extLst>
              <a:ext uri="{FF2B5EF4-FFF2-40B4-BE49-F238E27FC236}">
                <a16:creationId xmlns:a16="http://schemas.microsoft.com/office/drawing/2014/main" id="{50A4D94A-4599-7422-671F-2E53FA25F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 flipV="1">
            <a:off x="5131336" y="395112"/>
            <a:ext cx="1014928" cy="91440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EB648AA4-5055-3B02-AAA4-22AE44338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032"/>
            <a:ext cx="4872574" cy="68620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19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6F495-6B9C-EE26-7F94-A07C95D52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felt 11">
            <a:extLst>
              <a:ext uri="{FF2B5EF4-FFF2-40B4-BE49-F238E27FC236}">
                <a16:creationId xmlns:a16="http://schemas.microsoft.com/office/drawing/2014/main" id="{DCAFE7B6-6C30-5DB5-E161-FB23AE1D7781}"/>
              </a:ext>
            </a:extLst>
          </p:cNvPr>
          <p:cNvSpPr txBox="1"/>
          <p:nvPr/>
        </p:nvSpPr>
        <p:spPr>
          <a:xfrm>
            <a:off x="5094520" y="1906710"/>
            <a:ext cx="678430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a-DK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Bruges af: </a:t>
            </a:r>
            <a:r>
              <a:rPr lang="da-DK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Arbejdsmiljø-, TRIO eller MED-grupper.</a:t>
            </a:r>
          </a:p>
          <a:p>
            <a:pPr lvl="0">
              <a:defRPr/>
            </a:pPr>
            <a:endParaRPr lang="da-DK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da-DK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Formål</a:t>
            </a:r>
            <a:r>
              <a:rPr lang="da-DK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Med kompetencenettet kan I folde ud, hvad opgaverne kræver, og drøfte, hvordan I lykkes med dem.</a:t>
            </a:r>
          </a:p>
          <a:p>
            <a:pPr lvl="0">
              <a:defRPr/>
            </a:pPr>
            <a:endParaRPr lang="da-DK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da-DK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Kræver</a:t>
            </a:r>
            <a:r>
              <a:rPr lang="da-DK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Et møde, papir, kuglepen – eller udprint af selve værktøjet</a:t>
            </a:r>
            <a:r>
              <a:rPr lang="da-DK" sz="2400" dirty="0">
                <a:solidFill>
                  <a:prstClr val="black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400" dirty="0">
                <a:solidFill>
                  <a:prstClr val="black"/>
                </a:solidFill>
                <a:latin typeface="Calibri"/>
              </a:rPr>
              <a:t>.</a:t>
            </a: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D1B068C-9EF4-4E38-8F63-C46142AD17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47" t="90" r="7444"/>
          <a:stretch/>
        </p:blipFill>
        <p:spPr>
          <a:xfrm>
            <a:off x="10583694" y="5441813"/>
            <a:ext cx="1608306" cy="1435102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0C7FEF23-47C0-04E7-298A-8AD09A143E04}"/>
              </a:ext>
            </a:extLst>
          </p:cNvPr>
          <p:cNvSpPr txBox="1"/>
          <p:nvPr/>
        </p:nvSpPr>
        <p:spPr>
          <a:xfrm>
            <a:off x="6096000" y="247019"/>
            <a:ext cx="1078575" cy="995422"/>
          </a:xfrm>
          <a:prstGeom prst="ellipse">
            <a:avLst/>
          </a:prstGeom>
          <a:solidFill>
            <a:schemeClr val="bg1"/>
          </a:solidFill>
          <a:ln w="38100">
            <a:solidFill>
              <a:srgbClr val="AF0F2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7863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>
                <a:ln>
                  <a:noFill/>
                </a:ln>
                <a:solidFill>
                  <a:srgbClr val="B7439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Hent her </a:t>
            </a:r>
            <a:endParaRPr kumimoji="0" lang="da-DK" sz="2000" b="1" i="0" u="none" strike="noStrike" kern="1200" cap="none" spc="0" normalizeH="0" baseline="0" noProof="0">
              <a:ln>
                <a:noFill/>
              </a:ln>
              <a:solidFill>
                <a:srgbClr val="B7439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 descr="Linjepil: Kurve med uret med massiv udfyldning">
            <a:extLst>
              <a:ext uri="{FF2B5EF4-FFF2-40B4-BE49-F238E27FC236}">
                <a16:creationId xmlns:a16="http://schemas.microsoft.com/office/drawing/2014/main" id="{C7B5395E-782B-A9A1-4F31-3D71C874B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 flipV="1">
            <a:off x="5131336" y="395112"/>
            <a:ext cx="1014928" cy="9144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29A1AF69-B0DB-7715-8A23-EF4E6C270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-30863"/>
            <a:ext cx="4865915" cy="6897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059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32E82-8131-2CAC-5328-4778A61D3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felt 11">
            <a:extLst>
              <a:ext uri="{FF2B5EF4-FFF2-40B4-BE49-F238E27FC236}">
                <a16:creationId xmlns:a16="http://schemas.microsoft.com/office/drawing/2014/main" id="{6594A959-4BD0-01B9-8C7D-A348B7A964B5}"/>
              </a:ext>
            </a:extLst>
          </p:cNvPr>
          <p:cNvSpPr txBox="1"/>
          <p:nvPr/>
        </p:nvSpPr>
        <p:spPr>
          <a:xfrm>
            <a:off x="5083440" y="1904835"/>
            <a:ext cx="678430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a-DK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Bruges af: </a:t>
            </a:r>
            <a:r>
              <a:rPr lang="da-DK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Arbejdsmiljø-, TRIO eller MED-grupper.</a:t>
            </a:r>
          </a:p>
          <a:p>
            <a:pPr lvl="0">
              <a:defRPr/>
            </a:pPr>
            <a:endParaRPr lang="da-DK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da-DK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Formål</a:t>
            </a:r>
            <a:r>
              <a:rPr lang="da-DK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Med involveringsskemaet kan I skabe overblik over, hvordan I allerede inddrager arbejdspladsen, og hvor I kan have brug for at styrke inddragelsen. </a:t>
            </a:r>
          </a:p>
          <a:p>
            <a:pPr lvl="0">
              <a:defRPr/>
            </a:pPr>
            <a:endParaRPr lang="da-DK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da-DK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Kræver</a:t>
            </a:r>
            <a:r>
              <a:rPr lang="da-DK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Et møde, papir, kuglepen – eller udprint af selve værktøjet.</a:t>
            </a:r>
          </a:p>
          <a:p>
            <a:pPr lvl="0">
              <a:defRPr/>
            </a:pPr>
            <a:r>
              <a:rPr lang="da-DK" sz="2400" dirty="0">
                <a:solidFill>
                  <a:prstClr val="black"/>
                </a:solidFill>
              </a:rPr>
              <a:t>.</a:t>
            </a: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0C466AC-CDE7-AEA8-A6DE-6FD1958A70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38" r="9275" b="152"/>
          <a:stretch/>
        </p:blipFill>
        <p:spPr>
          <a:xfrm>
            <a:off x="10603148" y="5422901"/>
            <a:ext cx="1585844" cy="1435099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885BDA52-4D13-9E62-4079-5888D12E4941}"/>
              </a:ext>
            </a:extLst>
          </p:cNvPr>
          <p:cNvSpPr txBox="1"/>
          <p:nvPr/>
        </p:nvSpPr>
        <p:spPr>
          <a:xfrm>
            <a:off x="6096000" y="247019"/>
            <a:ext cx="1078575" cy="995422"/>
          </a:xfrm>
          <a:prstGeom prst="ellipse">
            <a:avLst/>
          </a:prstGeom>
          <a:solidFill>
            <a:schemeClr val="bg1"/>
          </a:solidFill>
          <a:ln w="38100">
            <a:solidFill>
              <a:srgbClr val="AF0F2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7863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>
                <a:ln>
                  <a:noFill/>
                </a:ln>
                <a:solidFill>
                  <a:srgbClr val="B7439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Hent her </a:t>
            </a:r>
            <a:endParaRPr kumimoji="0" lang="da-DK" sz="2000" b="1" i="0" u="none" strike="noStrike" kern="1200" cap="none" spc="0" normalizeH="0" baseline="0" noProof="0">
              <a:ln>
                <a:noFill/>
              </a:ln>
              <a:solidFill>
                <a:srgbClr val="B7439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 descr="Linjepil: Kurve med uret med massiv udfyldning">
            <a:extLst>
              <a:ext uri="{FF2B5EF4-FFF2-40B4-BE49-F238E27FC236}">
                <a16:creationId xmlns:a16="http://schemas.microsoft.com/office/drawing/2014/main" id="{2417B992-2BC8-A583-4A69-111FB9ECC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H="1" flipV="1">
            <a:off x="5131336" y="395112"/>
            <a:ext cx="1014928" cy="9144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9E9B9F33-D1C1-7075-ED5C-7DE3B8A8B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0886"/>
            <a:ext cx="4890721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5112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9E9B8-DA98-318A-D96B-1C468E4A5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EBDA3D9-C54E-5A78-F123-C22F9B903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834951"/>
            <a:ext cx="10515600" cy="2332685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6CF8EBD-AF74-468C-51BC-17F32E5A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A710F0F-0A71-6A48-AAD6-EB3A077EE618}" type="slidenum">
              <a:rPr lang="da-DK" smtClean="0"/>
              <a:pPr>
                <a:spcAft>
                  <a:spcPts val="600"/>
                </a:spcAft>
              </a:pPr>
              <a:t>25</a:t>
            </a:fld>
            <a:endParaRPr lang="da-DK"/>
          </a:p>
        </p:txBody>
      </p:sp>
      <p:pic>
        <p:nvPicPr>
          <p:cNvPr id="5" name="Billede 4" descr="Et billede, der indeholder skitse, tegning, tegneserie, illustration/afbildning&#10;&#10;Indhold genereret af kunstig intelligens kan være forkert.">
            <a:hlinkClick r:id="rId5"/>
            <a:extLst>
              <a:ext uri="{FF2B5EF4-FFF2-40B4-BE49-F238E27FC236}">
                <a16:creationId xmlns:a16="http://schemas.microsoft.com/office/drawing/2014/main" id="{2FD59D5E-5E48-30D6-AD0E-C42B705DB1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363" r="17976" b="838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C2E46E2A-9591-AC90-3750-535756DE6034}"/>
              </a:ext>
            </a:extLst>
          </p:cNvPr>
          <p:cNvSpPr txBox="1">
            <a:spLocks/>
          </p:cNvSpPr>
          <p:nvPr/>
        </p:nvSpPr>
        <p:spPr>
          <a:xfrm>
            <a:off x="565826" y="4618187"/>
            <a:ext cx="11049000" cy="2133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000" b="1">
                <a:solidFill>
                  <a:srgbClr val="00A3A7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Drøft kompetencerne </a:t>
            </a:r>
          </a:p>
          <a:p>
            <a:r>
              <a:rPr lang="da-DK" sz="5000" b="1">
                <a:solidFill>
                  <a:srgbClr val="00A3A7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til jeres arbejdsmiljøarbejde</a:t>
            </a:r>
            <a:endParaRPr lang="da-DK" sz="5000">
              <a:solidFill>
                <a:srgbClr val="00A3A7"/>
              </a:solidFill>
              <a:latin typeface="+mn-lt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9C60625-A60B-E728-F67D-CD6C59510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826" y="562544"/>
            <a:ext cx="3227848" cy="71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20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A0D4F-E707-F984-E292-10883FCCF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itse, tegning, clipart, illustration/afbildning&#10;&#10;Indhold genereret af kunstig intelligens kan være forkert.">
            <a:extLst>
              <a:ext uri="{FF2B5EF4-FFF2-40B4-BE49-F238E27FC236}">
                <a16:creationId xmlns:a16="http://schemas.microsoft.com/office/drawing/2014/main" id="{AFD9DC69-745C-C911-C1FE-9ADEEEACE7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988" r="29110" b="1562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92AE5EEC-5E5E-8FA1-5944-E5AD1497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A710F0F-0A71-6A48-AAD6-EB3A077EE618}" type="slidenum">
              <a:rPr lang="da-DK" smtClean="0"/>
              <a:pPr>
                <a:spcAft>
                  <a:spcPts val="600"/>
                </a:spcAft>
              </a:pPr>
              <a:t>3</a:t>
            </a:fld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F8F1AB8C-00AE-D69A-437C-984BBD8FD7FE}"/>
              </a:ext>
            </a:extLst>
          </p:cNvPr>
          <p:cNvSpPr txBox="1">
            <a:spLocks/>
          </p:cNvSpPr>
          <p:nvPr/>
        </p:nvSpPr>
        <p:spPr>
          <a:xfrm>
            <a:off x="565826" y="4618187"/>
            <a:ext cx="11049000" cy="2133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000" b="1">
                <a:solidFill>
                  <a:srgbClr val="00A3A7"/>
                </a:solidFill>
                <a:latin typeface="+mn-lt"/>
              </a:rPr>
              <a:t>Det er vigtigt, at I har </a:t>
            </a:r>
          </a:p>
          <a:p>
            <a:r>
              <a:rPr lang="da-DK" sz="5000" b="1">
                <a:solidFill>
                  <a:srgbClr val="00A3A7"/>
                </a:solidFill>
                <a:latin typeface="+mn-lt"/>
              </a:rPr>
              <a:t>de nødvendige kompetencer</a:t>
            </a:r>
            <a:endParaRPr lang="da-DK" sz="5000">
              <a:solidFill>
                <a:srgbClr val="00A3A7"/>
              </a:solidFill>
              <a:latin typeface="+mn-lt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5A343F9-2D28-97DE-EC1D-53E5DB5C2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26" y="562544"/>
            <a:ext cx="3227848" cy="71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69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6DE0C-B29B-B8E4-142E-5C01FEC94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49C9EBE-E749-F80A-8FA5-BD1DB2D4C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7515"/>
            <a:ext cx="10515599" cy="4476142"/>
          </a:xfrm>
        </p:spPr>
        <p:txBody>
          <a:bodyPr>
            <a:normAutofit/>
          </a:bodyPr>
          <a:lstStyle/>
          <a:p>
            <a:pPr marL="0" indent="0" algn="l">
              <a:lnSpc>
                <a:spcPts val="4000"/>
              </a:lnSpc>
              <a:buNone/>
            </a:pPr>
            <a:r>
              <a:rPr lang="da-DK" sz="3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Hvis jeres arbejdsplads skal lykkes med at forebygge problemer i arbejdsmiljøet, er det afgørende, at jeres arbejdsmiljøorganisationen har:</a:t>
            </a:r>
          </a:p>
          <a:p>
            <a:pPr>
              <a:lnSpc>
                <a:spcPct val="150000"/>
              </a:lnSpc>
            </a:pPr>
            <a:r>
              <a:rPr lang="da-DK" sz="3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Den nødvendige viden</a:t>
            </a:r>
          </a:p>
          <a:p>
            <a:pPr>
              <a:lnSpc>
                <a:spcPct val="150000"/>
              </a:lnSpc>
            </a:pPr>
            <a:r>
              <a:rPr lang="da-DK" sz="3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 rette kompetencer</a:t>
            </a:r>
          </a:p>
        </p:txBody>
      </p:sp>
    </p:spTree>
    <p:extLst>
      <p:ext uri="{BB962C8B-B14F-4D97-AF65-F5344CB8AC3E}">
        <p14:creationId xmlns:p14="http://schemas.microsoft.com/office/powerpoint/2010/main" val="102490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CAE6A-967D-BDFB-467E-63F8D10E6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gning, skitse, illustration/afbildning, clipart&#10;&#10;Indhold genereret af kunstig intelligens kan være forkert.">
            <a:extLst>
              <a:ext uri="{FF2B5EF4-FFF2-40B4-BE49-F238E27FC236}">
                <a16:creationId xmlns:a16="http://schemas.microsoft.com/office/drawing/2014/main" id="{6381D100-F02C-EA9A-DDF6-65F66F4F56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923" r="20924" b="9529"/>
          <a:stretch/>
        </p:blipFill>
        <p:spPr>
          <a:xfrm>
            <a:off x="838200" y="0"/>
            <a:ext cx="11353800" cy="68580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5D2EB66-2744-EFD3-C947-248908DA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A710F0F-0A71-6A48-AAD6-EB3A077EE618}" type="slidenum">
              <a:rPr lang="da-DK" smtClean="0"/>
              <a:pPr>
                <a:spcAft>
                  <a:spcPts val="600"/>
                </a:spcAft>
              </a:pPr>
              <a:t>5</a:t>
            </a:fld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27805E9-418C-42A6-E187-A3CADA51FD78}"/>
              </a:ext>
            </a:extLst>
          </p:cNvPr>
          <p:cNvSpPr txBox="1">
            <a:spLocks/>
          </p:cNvSpPr>
          <p:nvPr/>
        </p:nvSpPr>
        <p:spPr>
          <a:xfrm>
            <a:off x="565826" y="4618187"/>
            <a:ext cx="11049000" cy="2133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000" b="1">
                <a:solidFill>
                  <a:srgbClr val="00A3A7"/>
                </a:solidFill>
                <a:latin typeface="+mn-lt"/>
              </a:rPr>
              <a:t>Drøft jeres kompetencer </a:t>
            </a:r>
          </a:p>
          <a:p>
            <a:r>
              <a:rPr lang="da-DK" sz="5000" b="1">
                <a:solidFill>
                  <a:srgbClr val="00A3A7"/>
                </a:solidFill>
                <a:latin typeface="+mn-lt"/>
              </a:rPr>
              <a:t>en gang om året</a:t>
            </a:r>
            <a:endParaRPr lang="da-DK" sz="5000">
              <a:solidFill>
                <a:srgbClr val="00A3A7"/>
              </a:solidFill>
              <a:latin typeface="+mn-lt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A0B23C9-81E6-E4FB-F537-DC16C9360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26" y="562544"/>
            <a:ext cx="3227848" cy="71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3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288F7-C46A-8E1F-5C91-540F7C90C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DD034FD-99B9-0376-6DD3-D8A4958E0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3628"/>
            <a:ext cx="10515599" cy="4720029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da-DK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Tag et årligt servicetjek, hvor I kigger på, hvordan jeres kompetencer matcher de opgaver, I skal løse. </a:t>
            </a:r>
          </a:p>
          <a:p>
            <a:pPr>
              <a:lnSpc>
                <a:spcPts val="4000"/>
              </a:lnSpc>
            </a:pPr>
            <a:r>
              <a:rPr lang="da-DK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På større arbejdspladser kan drøftelsen foregå i AMU – arbejdsmiljøudvalget, på mindre foregår den i AMO – arbejdsmiljøorganisationen. </a:t>
            </a:r>
          </a:p>
          <a:p>
            <a:pPr>
              <a:lnSpc>
                <a:spcPts val="4000"/>
              </a:lnSpc>
            </a:pPr>
            <a:r>
              <a:rPr lang="da-DK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Drøftelsen kan eksempelvis foregå som en del af jeres årlige arbejdsmiljødrøftelse. </a:t>
            </a:r>
          </a:p>
        </p:txBody>
      </p:sp>
    </p:spTree>
    <p:extLst>
      <p:ext uri="{BB962C8B-B14F-4D97-AF65-F5344CB8AC3E}">
        <p14:creationId xmlns:p14="http://schemas.microsoft.com/office/powerpoint/2010/main" val="715037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C7608-AEB4-3F95-9928-6180D235A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B365C-058E-9FC6-5B71-56717D2FD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>
                <a:solidFill>
                  <a:srgbClr val="00A3A7"/>
                </a:solidFill>
              </a:rPr>
              <a:t>Hvad siger reglerne?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E4B1A35-5A5D-BA8E-C5EA-FFC77A41D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3628"/>
            <a:ext cx="10515599" cy="4720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b="0" i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 gang om året skal I drøfte, om der i virksomheden er behov for opbygning af ny viden om arbejdsmiljø. </a:t>
            </a:r>
          </a:p>
          <a:p>
            <a:pPr marL="0" indent="0">
              <a:buNone/>
            </a:pPr>
            <a:br>
              <a:rPr lang="da-DK" b="0" i="1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da-DK" b="0" i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 skal også drøfte den supplerende arbejdsmiljøuddannelse af arbejdsmiljørepræsentant og arbejdsleder. </a:t>
            </a:r>
          </a:p>
          <a:p>
            <a:pPr marL="0" indent="0">
              <a:buNone/>
            </a:pPr>
            <a:br>
              <a:rPr lang="da-DK" b="0" i="1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da-DK" b="0" i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Det kan ske på baggrund af eksempelvis jeres APV-proces eller som del af den årlige arbejdsmiljødrøftelse. </a:t>
            </a:r>
          </a:p>
          <a:p>
            <a:pPr marL="0" indent="0">
              <a:buNone/>
            </a:pPr>
            <a:endParaRPr lang="da-DK" b="0" i="1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da-DK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AT-vejledning 1.3.1. om systematisk arbejdsmiljøarbejde</a:t>
            </a:r>
          </a:p>
          <a:p>
            <a:pPr marL="0" indent="0">
              <a:buNone/>
            </a:pPr>
            <a:endParaRPr lang="da-DK" b="0" i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endParaRPr lang="da-DK" b="0" i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210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FE5EE-6D45-126B-B99B-740DF8B96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gning, skitse, tegneserie, tekst&#10;&#10;Indhold genereret af kunstig intelligens kan være forkert.">
            <a:extLst>
              <a:ext uri="{FF2B5EF4-FFF2-40B4-BE49-F238E27FC236}">
                <a16:creationId xmlns:a16="http://schemas.microsoft.com/office/drawing/2014/main" id="{82FCB8CC-49AC-A53F-DEAD-484967E250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586" r="21821" b="6376"/>
          <a:stretch/>
        </p:blipFill>
        <p:spPr>
          <a:xfrm>
            <a:off x="1666787" y="0"/>
            <a:ext cx="10525213" cy="68580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4216763-C02E-F595-C24C-53AABBB57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A710F0F-0A71-6A48-AAD6-EB3A077EE618}" type="slidenum">
              <a:rPr lang="da-DK" smtClean="0"/>
              <a:pPr>
                <a:spcAft>
                  <a:spcPts val="600"/>
                </a:spcAft>
              </a:pPr>
              <a:t>8</a:t>
            </a:fld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B2C1D8E-95A8-4B98-0E19-2D76A6AFBBAF}"/>
              </a:ext>
            </a:extLst>
          </p:cNvPr>
          <p:cNvSpPr txBox="1">
            <a:spLocks/>
          </p:cNvSpPr>
          <p:nvPr/>
        </p:nvSpPr>
        <p:spPr>
          <a:xfrm>
            <a:off x="565826" y="4618187"/>
            <a:ext cx="11049000" cy="2133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000" b="1">
                <a:solidFill>
                  <a:srgbClr val="00A3A7"/>
                </a:solidFill>
                <a:latin typeface="+mn-lt"/>
              </a:rPr>
              <a:t>Tag stilling til, hvordan I er i stand til at forebygge problemer i arbejdsmiljøet</a:t>
            </a:r>
            <a:endParaRPr lang="da-DK" sz="5000">
              <a:solidFill>
                <a:srgbClr val="00A3A7"/>
              </a:solidFill>
              <a:latin typeface="+mn-lt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93A8020-5A26-AB35-DB5B-91DC9706E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26" y="562544"/>
            <a:ext cx="3227848" cy="71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59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B45FA-5C0C-9B22-C89B-26E48ACEE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79C06B-6C03-02D3-94DE-CEA1F7F18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3628"/>
            <a:ext cx="10515599" cy="4720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Når I skal drøfte jeres kompetencer i arbejdsmiljøarbejdet, kan I med fordel overveje: </a:t>
            </a:r>
            <a:br>
              <a:rPr lang="da-DK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da-DK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da-DK" sz="3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Hvilke arbejdsmiljøproblemer forebygger I typisk? </a:t>
            </a:r>
            <a:br>
              <a:rPr lang="da-DK" sz="320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da-DK" sz="32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da-DK" sz="3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Hvilke opgaver</a:t>
            </a:r>
            <a:r>
              <a:rPr lang="da-DK" sz="32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a-DK" sz="3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har </a:t>
            </a:r>
            <a:r>
              <a:rPr lang="da-DK" sz="3200">
                <a:solidFill>
                  <a:srgbClr val="000000"/>
                </a:solidFill>
                <a:latin typeface="arial" panose="020B0604020202020204" pitchFamily="34" charset="0"/>
              </a:rPr>
              <a:t>I </a:t>
            </a:r>
            <a:r>
              <a:rPr lang="da-DK" sz="3200" err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da-DK" sz="3200">
                <a:solidFill>
                  <a:srgbClr val="000000"/>
                </a:solidFill>
                <a:latin typeface="arial" panose="020B0604020202020204" pitchFamily="34" charset="0"/>
              </a:rPr>
              <a:t> øvrigt i</a:t>
            </a:r>
            <a:r>
              <a:rPr lang="da-DK" sz="3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arbejdsmiljøarbejdet?</a:t>
            </a:r>
            <a:br>
              <a:rPr lang="da-DK" sz="3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da-DK" sz="3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r>
              <a:rPr lang="da-DK" sz="3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Hvordan lykkes I med samarbejdet i arbejdsmiljøorganisationen? </a:t>
            </a:r>
          </a:p>
          <a:p>
            <a:pPr lvl="1"/>
            <a:endParaRPr lang="da-DK" sz="28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46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0" id="{C3DD7B4C-0770-4441-A204-A0551DC77235}" vid="{364202E2-F17B-E84D-8349-AAD7D957B55F}"/>
    </a:ext>
  </a:extLst>
</a:theme>
</file>

<file path=ppt/theme/theme2.xml><?xml version="1.0" encoding="utf-8"?>
<a:theme xmlns:a="http://schemas.openxmlformats.org/drawingml/2006/main" name="1_Custom Design">
  <a:themeElements>
    <a:clrScheme name="Besøgsteam farvepalette">
      <a:dk1>
        <a:sysClr val="windowText" lastClr="000000"/>
      </a:dk1>
      <a:lt1>
        <a:sysClr val="window" lastClr="FFFFFF"/>
      </a:lt1>
      <a:dk2>
        <a:srgbClr val="3C6E87"/>
      </a:dk2>
      <a:lt2>
        <a:srgbClr val="F2F2F2"/>
      </a:lt2>
      <a:accent1>
        <a:srgbClr val="3C6E87"/>
      </a:accent1>
      <a:accent2>
        <a:srgbClr val="01A0A4"/>
      </a:accent2>
      <a:accent3>
        <a:srgbClr val="96C31E"/>
      </a:accent3>
      <a:accent4>
        <a:srgbClr val="95CDDC"/>
      </a:accent4>
      <a:accent5>
        <a:srgbClr val="D3D2BE"/>
      </a:accent5>
      <a:accent6>
        <a:srgbClr val="FFE264"/>
      </a:accent6>
      <a:hlink>
        <a:srgbClr val="EB5A0B"/>
      </a:hlink>
      <a:folHlink>
        <a:srgbClr val="F59B00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0" id="{C3DD7B4C-0770-4441-A204-A0551DC77235}" vid="{6952F667-9BC4-A546-AF34-1217D7C49CAD}"/>
    </a:ext>
  </a:extLst>
</a:theme>
</file>

<file path=ppt/theme/theme3.xml><?xml version="1.0" encoding="utf-8"?>
<a:theme xmlns:a="http://schemas.openxmlformats.org/drawingml/2006/main" name="2_Custom Design">
  <a:themeElements>
    <a:clrScheme name="Besøgsteam farvepalette">
      <a:dk1>
        <a:sysClr val="windowText" lastClr="000000"/>
      </a:dk1>
      <a:lt1>
        <a:sysClr val="window" lastClr="FFFFFF"/>
      </a:lt1>
      <a:dk2>
        <a:srgbClr val="3C6E87"/>
      </a:dk2>
      <a:lt2>
        <a:srgbClr val="F2F2F2"/>
      </a:lt2>
      <a:accent1>
        <a:srgbClr val="3C6E87"/>
      </a:accent1>
      <a:accent2>
        <a:srgbClr val="01A0A4"/>
      </a:accent2>
      <a:accent3>
        <a:srgbClr val="96C31E"/>
      </a:accent3>
      <a:accent4>
        <a:srgbClr val="95CDDC"/>
      </a:accent4>
      <a:accent5>
        <a:srgbClr val="D3D2BE"/>
      </a:accent5>
      <a:accent6>
        <a:srgbClr val="FFE264"/>
      </a:accent6>
      <a:hlink>
        <a:srgbClr val="EB5A0B"/>
      </a:hlink>
      <a:folHlink>
        <a:srgbClr val="F59B00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0" id="{C3DD7B4C-0770-4441-A204-A0551DC77235}" vid="{53BD649E-FAC4-664A-A83B-8B41492A9843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D202172A6954408F5BE23ABD884B73" ma:contentTypeVersion="15" ma:contentTypeDescription="Create a new document." ma:contentTypeScope="" ma:versionID="7372c7239d53ce71466a54d0ab6d4053">
  <xsd:schema xmlns:xsd="http://www.w3.org/2001/XMLSchema" xmlns:xs="http://www.w3.org/2001/XMLSchema" xmlns:p="http://schemas.microsoft.com/office/2006/metadata/properties" xmlns:ns2="92ecdea6-df05-4245-ad13-a4e077775315" xmlns:ns3="f614753d-56ab-4c42-bab7-4ccb035b48f7" targetNamespace="http://schemas.microsoft.com/office/2006/metadata/properties" ma:root="true" ma:fieldsID="a76153524ab560bd6eea011db89004aa" ns2:_="" ns3:_="">
    <xsd:import namespace="92ecdea6-df05-4245-ad13-a4e077775315"/>
    <xsd:import namespace="f614753d-56ab-4c42-bab7-4ccb035b48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ecdea6-df05-4245-ad13-a4e0777753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059fb8e-7674-4007-8b0c-c8fa4fecaf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4753d-56ab-4c42-bab7-4ccb035b48f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3d46600-f5e4-4530-b8c3-cef917336838}" ma:internalName="TaxCatchAll" ma:showField="CatchAllData" ma:web="f614753d-56ab-4c42-bab7-4ccb035b48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14753d-56ab-4c42-bab7-4ccb035b48f7" xsi:nil="true"/>
    <lcf76f155ced4ddcb4097134ff3c332f xmlns="92ecdea6-df05-4245-ad13-a4e077775315">
      <Terms xmlns="http://schemas.microsoft.com/office/infopath/2007/PartnerControls"/>
    </lcf76f155ced4ddcb4097134ff3c332f>
    <SharedWithUsers xmlns="f614753d-56ab-4c42-bab7-4ccb035b48f7">
      <UserInfo>
        <DisplayName>Peter Klingenberg</DisplayName>
        <AccountId>63</AccountId>
        <AccountType/>
      </UserInfo>
      <UserInfo>
        <DisplayName>Lise Keller</DisplayName>
        <AccountId>59</AccountId>
        <AccountType/>
      </UserInfo>
      <UserInfo>
        <DisplayName>Nete Veje</DisplayName>
        <AccountId>64</AccountId>
        <AccountType/>
      </UserInfo>
      <UserInfo>
        <DisplayName>Pauline Sachs</DisplayName>
        <AccountId>139</AccountId>
        <AccountType/>
      </UserInfo>
      <UserInfo>
        <DisplayName>Terese Thomsen</DisplayName>
        <AccountId>62</AccountId>
        <AccountType/>
      </UserInfo>
      <UserInfo>
        <DisplayName>Rasmus Jensen</DisplayName>
        <AccountId>60</AccountId>
        <AccountType/>
      </UserInfo>
      <UserInfo>
        <DisplayName>Jytte Tolstrup Jensen</DisplayName>
        <AccountId>52</AccountId>
        <AccountType/>
      </UserInfo>
      <UserInfo>
        <DisplayName>Mads Lund</DisplayName>
        <AccountId>49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161D119-468F-494C-A5DD-E1454B40D1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2F5A83-37A1-4138-98C4-993D4DAF5F76}">
  <ds:schemaRefs>
    <ds:schemaRef ds:uri="92ecdea6-df05-4245-ad13-a4e077775315"/>
    <ds:schemaRef ds:uri="f614753d-56ab-4c42-bab7-4ccb035b48f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90E049C-A9AF-4684-BFD1-652CE6080942}">
  <ds:schemaRefs>
    <ds:schemaRef ds:uri="92ecdea6-df05-4245-ad13-a4e077775315"/>
    <ds:schemaRef ds:uri="f614753d-56ab-4c42-bab7-4ccb035b48f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 skabelon_standard_New</Template>
  <TotalTime>539</TotalTime>
  <Words>870</Words>
  <Application>Microsoft Office PowerPoint</Application>
  <PresentationFormat>Widescreen</PresentationFormat>
  <Paragraphs>110</Paragraphs>
  <Slides>25</Slides>
  <Notes>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25</vt:i4>
      </vt:variant>
    </vt:vector>
  </HeadingPairs>
  <TitlesOfParts>
    <vt:vector size="32" baseType="lpstr">
      <vt:lpstr>arial</vt:lpstr>
      <vt:lpstr>arial</vt:lpstr>
      <vt:lpstr>Calibri</vt:lpstr>
      <vt:lpstr>Calibri Light</vt:lpstr>
      <vt:lpstr>Office-tema</vt:lpstr>
      <vt:lpstr>1_Custom Design</vt:lpstr>
      <vt:lpstr>2_Custom Design</vt:lpstr>
      <vt:lpstr>PowerPoint-præsentation</vt:lpstr>
      <vt:lpstr>Indhold</vt:lpstr>
      <vt:lpstr>PowerPoint-præsentation</vt:lpstr>
      <vt:lpstr>PowerPoint-præsentation</vt:lpstr>
      <vt:lpstr>PowerPoint-præsentation</vt:lpstr>
      <vt:lpstr>PowerPoint-præsentation</vt:lpstr>
      <vt:lpstr>Hvad siger reglerne?</vt:lpstr>
      <vt:lpstr>PowerPoint-præsentation</vt:lpstr>
      <vt:lpstr>PowerPoint-præsentation</vt:lpstr>
      <vt:lpstr>Sådan kan I gribe det an</vt:lpstr>
      <vt:lpstr>PowerPoint-præsentation</vt:lpstr>
      <vt:lpstr>PowerPoint-præsentation</vt:lpstr>
      <vt:lpstr>PowerPoint-præsentation</vt:lpstr>
      <vt:lpstr>PowerPoint-præsentation</vt:lpstr>
      <vt:lpstr>Tænk jeres egne kompetencer bredt!</vt:lpstr>
      <vt:lpstr>Hvis I ikke selv kan løse problemet</vt:lpstr>
      <vt:lpstr>PowerPoint-præsentation</vt:lpstr>
      <vt:lpstr>PowerPoint-præsentation</vt:lpstr>
      <vt:lpstr>Tag drøftelsen i tre trin</vt:lpstr>
      <vt:lpstr>Beslut vejene frem og skriv ind i handleplan</vt:lpstr>
      <vt:lpstr>Hvis noget har brug for at blive klarere…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Rådsmøde den 6. december 2023</dc:title>
  <dc:creator>Peter Klingenberg</dc:creator>
  <cp:lastModifiedBy>Mads Lund</cp:lastModifiedBy>
  <cp:revision>2</cp:revision>
  <dcterms:created xsi:type="dcterms:W3CDTF">2023-12-01T12:07:33Z</dcterms:created>
  <dcterms:modified xsi:type="dcterms:W3CDTF">2025-03-31T18:54:20Z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0x010100FCD202172A6954408F5BE23ABD884B73</vt:lpwstr>
  </property>
  <property fmtid="{D5CDD505-2E9C-101B-9397-08002B2CF9AE}" pid="3" name="MediaServiceImageTags">
    <vt:lpwstr/>
  </property>
  <property fmtid="{D5CDD505-2E9C-101B-9397-08002B2CF9AE}" pid="4" name="_dlc_DocIdItemGuid">
    <vt:lpwstr>061d0790-26a6-43ca-8327-bf633c475a68</vt:lpwstr>
  </property>
  <property fmtid="{D5CDD505-2E9C-101B-9397-08002B2CF9AE}" pid="5" name="Order">
    <vt:r8>27737400</vt:r8>
  </property>
  <property fmtid="{D5CDD505-2E9C-101B-9397-08002B2CF9AE}" pid="6" name="WorkflowVersion">
    <vt:i4>1</vt:i4>
  </property>
</Properties>
</file>