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27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ED323-2F51-D44F-8D21-34316734E0D7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0558-AA22-0C40-BB4D-88FA9697828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07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 tovholdergruppe: Der</a:t>
            </a:r>
            <a:r>
              <a:rPr lang="da-DK" baseline="0" dirty="0"/>
              <a:t> er et overlap mellem pointerne i introduktionsfilmen. Overvej, om I skal vælge en af delene, eller om I vil bruge denne slide som opsamling på filmen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98B8-A85C-3942-B421-10CE78B5C14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26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</a:t>
            </a:r>
            <a:r>
              <a:rPr lang="da-DK" baseline="0" dirty="0"/>
              <a:t> Afslut gruppearbejdet ved at bede hver gruppe kort ridse op, hvad de svarede på, hvad der kendetegner den gode hjælp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73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</a:t>
            </a:r>
            <a:r>
              <a:rPr lang="da-DK" baseline="0" dirty="0"/>
              <a:t> tovholdergruppe: Husk at bruge teksten på side 8 til at uddybe, hvad der er forbundet med de forskellige roller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7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</a:t>
            </a:r>
            <a:r>
              <a:rPr lang="da-DK" baseline="0" dirty="0"/>
              <a:t> tovholdergruppe: Husk at bruge teksten på side 8 til at uddybe, hvad der er forbundet med de forskellige faser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64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Vigtigt at få lavet bindende aftaler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OBS tovholdergruppe: Vigtigt at få lavet </a:t>
            </a:r>
            <a:r>
              <a:rPr lang="da-DK"/>
              <a:t>bindende aftaler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0558-AA22-0C40-BB4D-88FA9697828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1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1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8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40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6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28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53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12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6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F759-08E2-1249-919B-138B0A15EFAB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936B-B5DE-454A-995C-37E87F1D8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7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tsundtarbejdsliv.dk/stress/8-supervision-og-spar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 8: Supervision og sparring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C0E09B5-3BDC-4E26-B221-7D99D8632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604766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8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Spilleregler og faldgruber i kollegial supervision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863600" y="2252133"/>
            <a:ext cx="6739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Overordnede spilleregler:</a:t>
            </a:r>
            <a:br>
              <a:rPr lang="da-DK" dirty="0"/>
            </a:br>
            <a:r>
              <a:rPr lang="da-DK" dirty="0"/>
              <a:t>Faste aftaler, faste tidsrum, mødepligt, tavshedspligt og placering i rummet</a:t>
            </a:r>
          </a:p>
          <a:p>
            <a:endParaRPr lang="da-DK" dirty="0"/>
          </a:p>
          <a:p>
            <a:r>
              <a:rPr lang="da-DK" b="1" dirty="0"/>
              <a:t>Mulige faldgruber:</a:t>
            </a:r>
          </a:p>
          <a:p>
            <a:r>
              <a:rPr lang="da-DK" dirty="0"/>
              <a:t>Manglende nysgerrighed, lederens deltagelse, aflysning, mangel på problemer samt moraliseren og bedrevidenhed blandt supervisorerne</a:t>
            </a:r>
          </a:p>
        </p:txBody>
      </p:sp>
    </p:spTree>
    <p:extLst>
      <p:ext uri="{BB962C8B-B14F-4D97-AF65-F5344CB8AC3E}">
        <p14:creationId xmlns:p14="http://schemas.microsoft.com/office/powerpoint/2010/main" val="10063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85E1D7E-587B-4493-A10F-0E7FB923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811" y="3152352"/>
            <a:ext cx="4175035" cy="31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Praksisforsøg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-1038113" y="6544693"/>
            <a:ext cx="1139378" cy="626614"/>
          </a:xfrm>
        </p:spPr>
      </p:pic>
      <p:sp>
        <p:nvSpPr>
          <p:cNvPr id="3" name="Tekstfelt 2"/>
          <p:cNvSpPr txBox="1"/>
          <p:nvPr/>
        </p:nvSpPr>
        <p:spPr>
          <a:xfrm>
            <a:off x="829734" y="1451505"/>
            <a:ext cx="723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Formål: </a:t>
            </a:r>
            <a:r>
              <a:rPr lang="da-DK" dirty="0"/>
              <a:t>Øvelse i at stille afklarende og nysgerrige spørgsmål</a:t>
            </a:r>
          </a:p>
          <a:p>
            <a:endParaRPr lang="da-DK" dirty="0"/>
          </a:p>
          <a:p>
            <a:r>
              <a:rPr lang="da-DK" dirty="0"/>
              <a:t>Gå i grupper på tre personer. En interviewer, en bliver interviewet og en er observatør. </a:t>
            </a:r>
          </a:p>
          <a:p>
            <a:endParaRPr lang="da-DK" dirty="0"/>
          </a:p>
        </p:txBody>
      </p:sp>
      <p:pic>
        <p:nvPicPr>
          <p:cNvPr id="5" name="Billede 4" descr="Skærmbillede 2018-09-26 22.15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4" y="3322320"/>
            <a:ext cx="3928533" cy="276756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645584" y="3056923"/>
            <a:ext cx="281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Opsamling:</a:t>
            </a:r>
          </a:p>
          <a:p>
            <a:r>
              <a:rPr lang="da-DK" dirty="0"/>
              <a:t>Hvordan var det at blive interviewet? At interviewe? At observere?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0DFB51F-4A45-4892-A47A-25A111640CDD}"/>
              </a:ext>
            </a:extLst>
          </p:cNvPr>
          <p:cNvSpPr/>
          <p:nvPr/>
        </p:nvSpPr>
        <p:spPr>
          <a:xfrm>
            <a:off x="6466536" y="4734186"/>
            <a:ext cx="1855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15 min interview, </a:t>
            </a:r>
          </a:p>
          <a:p>
            <a:r>
              <a:rPr lang="da-DK" dirty="0"/>
              <a:t>5 min opsamling.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17905C-D282-49A6-A6F6-76C5ACBC8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7504" y="4752552"/>
            <a:ext cx="60960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831572" y="4280589"/>
            <a:ext cx="420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Skal vi gå videre med kollegial supervision?</a:t>
            </a:r>
            <a:br>
              <a:rPr lang="da-DK" dirty="0"/>
            </a:br>
            <a:r>
              <a:rPr lang="da-DK" dirty="0"/>
              <a:t>Hvordan?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FD72AC-194C-48D5-B30E-10ECA030A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331" y="1790427"/>
            <a:ext cx="3972315" cy="22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1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Kollegial sparring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71600" y="2031658"/>
            <a:ext cx="682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Gå sammen to og to</a:t>
            </a:r>
          </a:p>
          <a:p>
            <a:r>
              <a:rPr lang="da-DK" dirty="0"/>
              <a:t>Lav en af øvelserne ”Det store øre” eller ”De tre spørgsmål” på side 14.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98124C-DB4A-4334-B5F5-AD52AE04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6116" y="2904702"/>
            <a:ext cx="609602" cy="6096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80719F8-0FDA-474D-9857-483EDD7CBF52}"/>
              </a:ext>
            </a:extLst>
          </p:cNvPr>
          <p:cNvSpPr/>
          <p:nvPr/>
        </p:nvSpPr>
        <p:spPr>
          <a:xfrm>
            <a:off x="2201220" y="2982914"/>
            <a:ext cx="433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Brug 5 minutter - hverken mere eller mindre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05A705-924D-4F16-A2CD-00D752977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0732" y="3731713"/>
            <a:ext cx="1345988" cy="227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4801"/>
            <a:ext cx="7772400" cy="1285649"/>
          </a:xfrm>
        </p:spPr>
        <p:txBody>
          <a:bodyPr/>
          <a:lstStyle/>
          <a:p>
            <a:r>
              <a:rPr lang="da-DK" dirty="0"/>
              <a:t>Tak for i dag!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/>
          <a:p>
            <a:r>
              <a:rPr lang="da-DK" dirty="0"/>
              <a:t>Vi forebygger stress sammen</a:t>
            </a:r>
          </a:p>
        </p:txBody>
      </p:sp>
      <p:pic>
        <p:nvPicPr>
          <p:cNvPr id="4" name="Billede 3" descr="BFA_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489976"/>
            <a:ext cx="5558117" cy="122833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E5EDB77-7F32-42FD-B89C-2F0BF61E3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66" y="4541675"/>
            <a:ext cx="2583834" cy="2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1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2B23ED0-BDB6-4AC9-BCE9-6BBE1728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" y="2316480"/>
            <a:ext cx="9144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 og formål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4" y="1579278"/>
            <a:ext cx="6488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/>
              </a:rPr>
              <a:t>https://www.etsundtarbejdsliv.dk</a:t>
            </a:r>
            <a:r>
              <a:rPr lang="da-DK">
                <a:hlinkClick r:id="rId4"/>
              </a:rPr>
              <a:t>/stress/8-supervision-og-sparring</a:t>
            </a:r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04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forebygger stress ved…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36035" y="2127918"/>
            <a:ext cx="6696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At vi sikrer en fortsat udvikling af vores faglighed og oplevelse af kompetence</a:t>
            </a:r>
          </a:p>
          <a:p>
            <a:endParaRPr lang="da-DK" dirty="0"/>
          </a:p>
          <a:p>
            <a:r>
              <a:rPr lang="da-DK" dirty="0"/>
              <a:t>At vi får mulighed for at få en faglig distance til krævende arbejdsopgaver</a:t>
            </a:r>
          </a:p>
          <a:p>
            <a:endParaRPr lang="da-DK" dirty="0"/>
          </a:p>
          <a:p>
            <a:r>
              <a:rPr lang="da-DK" dirty="0"/>
              <a:t>At vi bliver opmærksomme på det, vi allerede lykkes med og vores egen rolle i det</a:t>
            </a:r>
          </a:p>
          <a:p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6EC59A-02F2-4BF1-B72A-8B1667AF3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9" y="2208244"/>
            <a:ext cx="476835" cy="4768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AF3271C-C174-414A-B83F-422BAEF61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678" y="2998850"/>
            <a:ext cx="476835" cy="4768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6C17AA8-0C90-4C51-95F3-0886D05AB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695" y="3789456"/>
            <a:ext cx="476835" cy="4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Proces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072126" y="1499141"/>
            <a:ext cx="55271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Oplæg: </a:t>
            </a:r>
            <a:r>
              <a:rPr lang="da-DK" dirty="0"/>
              <a:t>Supervision forebygger stress</a:t>
            </a:r>
          </a:p>
          <a:p>
            <a:endParaRPr lang="da-DK" dirty="0"/>
          </a:p>
          <a:p>
            <a:r>
              <a:rPr lang="da-DK" b="1" dirty="0"/>
              <a:t>To og to: </a:t>
            </a:r>
            <a:r>
              <a:rPr lang="da-DK" dirty="0"/>
              <a:t>Den gode hjælp</a:t>
            </a:r>
          </a:p>
          <a:p>
            <a:endParaRPr lang="da-DK" dirty="0"/>
          </a:p>
          <a:p>
            <a:r>
              <a:rPr lang="da-DK" b="1" dirty="0"/>
              <a:t>Oplæg: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Roller og faser i kollegial supervision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Spilleregler og faldgruber i kollegial supervision</a:t>
            </a:r>
          </a:p>
          <a:p>
            <a:endParaRPr lang="da-DK" dirty="0"/>
          </a:p>
          <a:p>
            <a:r>
              <a:rPr lang="da-DK" b="1" dirty="0"/>
              <a:t>Gruppearbejde 3 og 3: </a:t>
            </a:r>
            <a:r>
              <a:rPr lang="da-DK" dirty="0"/>
              <a:t>Praksisforsøg</a:t>
            </a:r>
          </a:p>
          <a:p>
            <a:endParaRPr lang="da-DK" dirty="0"/>
          </a:p>
          <a:p>
            <a:r>
              <a:rPr lang="da-DK" b="1" dirty="0"/>
              <a:t>Fælles: </a:t>
            </a:r>
            <a:r>
              <a:rPr lang="da-DK" dirty="0"/>
              <a:t>Opsamling</a:t>
            </a:r>
          </a:p>
          <a:p>
            <a:endParaRPr lang="da-DK" dirty="0"/>
          </a:p>
          <a:p>
            <a:r>
              <a:rPr lang="da-DK" b="1" dirty="0"/>
              <a:t>To og to: </a:t>
            </a:r>
            <a:r>
              <a:rPr lang="da-DK" dirty="0"/>
              <a:t>Kollegial sparring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A82B91-5B4F-4690-9119-D226B7ED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6931" y="533133"/>
            <a:ext cx="3246761" cy="2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Supervision forebygger stress og </a:t>
            </a:r>
            <a:r>
              <a:rPr lang="da-DK" dirty="0" err="1"/>
              <a:t>udbrændthed</a:t>
            </a:r>
            <a:endParaRPr lang="da-DK" dirty="0"/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105647" y="2002118"/>
            <a:ext cx="7097059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Supervision på arbejdspladsen er den vigtigste faktor i forebyggelsen af stress hos personer, som arbejder med mennesker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Supervision = kyndig vejledning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Supervision er en læringsproces, som handler om </a:t>
            </a:r>
            <a:r>
              <a:rPr lang="da-DK" i="1" dirty="0"/>
              <a:t>arbejds</a:t>
            </a:r>
            <a:r>
              <a:rPr lang="da-DK" dirty="0"/>
              <a:t>problemer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Supervision skaber faglig og professionel distance til egne vanskeligheder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da-DK" dirty="0"/>
              <a:t>Hjælpere har generelt svært ved at modtage hjælp: Supervision kan træne den enkelte i at modtage hjælp</a:t>
            </a:r>
          </a:p>
        </p:txBody>
      </p:sp>
    </p:spTree>
    <p:extLst>
      <p:ext uri="{BB962C8B-B14F-4D97-AF65-F5344CB8AC3E}">
        <p14:creationId xmlns:p14="http://schemas.microsoft.com/office/powerpoint/2010/main" val="16175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gode hjælp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049867" y="2099733"/>
            <a:ext cx="655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Gå sammen to og to</a:t>
            </a:r>
          </a:p>
          <a:p>
            <a:endParaRPr lang="da-DK" dirty="0"/>
          </a:p>
          <a:p>
            <a:r>
              <a:rPr lang="da-DK" dirty="0"/>
              <a:t>Fortæl på skift hinanden om en situation, hvor I har modtaget hjælp</a:t>
            </a:r>
          </a:p>
          <a:p>
            <a:r>
              <a:rPr lang="da-DK" dirty="0"/>
              <a:t>Fortæl hvad der kendetegner den gode hjælp og skriv det ned.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EEA8BD-D5F9-46C9-B8E9-4B27EE34A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7583" y="3835398"/>
            <a:ext cx="1296036" cy="2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238BCDDC-697A-432E-B5E7-29A8864B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849" y="3511327"/>
            <a:ext cx="4483323" cy="14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BBC3020-3EFA-43D9-870C-79BB3229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97" y="1850800"/>
            <a:ext cx="4483323" cy="143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Roller i kollegial supervision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pic>
        <p:nvPicPr>
          <p:cNvPr id="5" name="Billede 4" descr="Skærmbillede 2018-09-26 21.56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99" y="2020332"/>
            <a:ext cx="4203700" cy="1168400"/>
          </a:xfrm>
          <a:prstGeom prst="rect">
            <a:avLst/>
          </a:prstGeom>
        </p:spPr>
      </p:pic>
      <p:pic>
        <p:nvPicPr>
          <p:cNvPr id="6" name="Billede 5" descr="Skærmbillede 2018-09-26 21.56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6" y="3705014"/>
            <a:ext cx="4152900" cy="863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992B73-5246-43E1-B4A9-4885DF2AE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797" y="3572935"/>
            <a:ext cx="1977312" cy="13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Faser i kollegial supervision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982133" y="1603904"/>
            <a:ext cx="7179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Start evt. med to minutters ro for at komme til stede i rummet.</a:t>
            </a:r>
          </a:p>
          <a:p>
            <a:r>
              <a:rPr lang="da-DK" dirty="0"/>
              <a:t>Herefter:</a:t>
            </a:r>
          </a:p>
          <a:p>
            <a:endParaRPr lang="da-DK" dirty="0"/>
          </a:p>
          <a:p>
            <a:pPr marL="342900" indent="-342900">
              <a:buAutoNum type="arabicPeriod"/>
            </a:pPr>
            <a:r>
              <a:rPr lang="da-DK" b="1" dirty="0"/>
              <a:t>Fremlæggelse: </a:t>
            </a:r>
            <a:r>
              <a:rPr lang="da-DK" dirty="0" err="1"/>
              <a:t>Supervisand</a:t>
            </a:r>
            <a:r>
              <a:rPr lang="da-DK" dirty="0"/>
              <a:t> fortæller om problemstillingen</a:t>
            </a:r>
          </a:p>
          <a:p>
            <a:pPr marL="342900" indent="-342900">
              <a:buAutoNum type="arabicPeriod"/>
            </a:pPr>
            <a:r>
              <a:rPr lang="da-DK" b="1" dirty="0"/>
              <a:t>Anerkendelse: </a:t>
            </a:r>
            <a:r>
              <a:rPr lang="da-DK" dirty="0"/>
              <a:t>Supervisorerne anerkender de ting, som </a:t>
            </a:r>
            <a:r>
              <a:rPr lang="da-DK" dirty="0" err="1"/>
              <a:t>supervisanden</a:t>
            </a:r>
            <a:r>
              <a:rPr lang="da-DK" dirty="0"/>
              <a:t> allerede har gjort</a:t>
            </a:r>
          </a:p>
          <a:p>
            <a:pPr marL="342900" indent="-342900">
              <a:buAutoNum type="arabicPeriod"/>
            </a:pPr>
            <a:r>
              <a:rPr lang="da-DK" b="1" dirty="0"/>
              <a:t>Undersøgelse: </a:t>
            </a:r>
            <a:r>
              <a:rPr lang="da-DK" dirty="0" err="1"/>
              <a:t>Suoervisorerne</a:t>
            </a:r>
            <a:r>
              <a:rPr lang="da-DK" dirty="0"/>
              <a:t> spørger opmærksomt, nysgerrigt, uddybende, konkretiserende og udvidende</a:t>
            </a:r>
          </a:p>
          <a:p>
            <a:pPr marL="342900" indent="-342900">
              <a:buAutoNum type="arabicPeriod"/>
            </a:pPr>
            <a:r>
              <a:rPr lang="da-DK" b="1" dirty="0"/>
              <a:t>Respons: </a:t>
            </a:r>
            <a:r>
              <a:rPr lang="da-DK" dirty="0"/>
              <a:t>Supervisorerne giver anerkendelse og konstruktiv feedback</a:t>
            </a:r>
          </a:p>
          <a:p>
            <a:pPr marL="342900" indent="-342900">
              <a:buAutoNum type="arabicPeriod"/>
            </a:pPr>
            <a:r>
              <a:rPr lang="da-DK" b="1" dirty="0"/>
              <a:t>Afslutning: </a:t>
            </a:r>
            <a:r>
              <a:rPr lang="da-DK" dirty="0" err="1"/>
              <a:t>Supervisanden</a:t>
            </a:r>
            <a:r>
              <a:rPr lang="da-DK" dirty="0"/>
              <a:t> fortæller, hvordan det har været og hvad hun/han har fået ud af det</a:t>
            </a:r>
          </a:p>
          <a:p>
            <a:pPr marL="342900" indent="-342900">
              <a:buAutoNum type="arabicPeriod"/>
            </a:pPr>
            <a:r>
              <a:rPr lang="da-DK" b="1" dirty="0"/>
              <a:t>Evaluering: </a:t>
            </a:r>
            <a:r>
              <a:rPr lang="da-DK" dirty="0" err="1"/>
              <a:t>Supervisand</a:t>
            </a:r>
            <a:r>
              <a:rPr lang="da-DK" dirty="0"/>
              <a:t>, supervisorer og ordstyrer evaluerer i fællesskab </a:t>
            </a:r>
          </a:p>
        </p:txBody>
      </p:sp>
    </p:spTree>
    <p:extLst>
      <p:ext uri="{BB962C8B-B14F-4D97-AF65-F5344CB8AC3E}">
        <p14:creationId xmlns:p14="http://schemas.microsoft.com/office/powerpoint/2010/main" val="14878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pic>
        <p:nvPicPr>
          <p:cNvPr id="4" name="Pladsholder til indhold 3" descr="BFA_CMY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26" b="-74426"/>
          <a:stretch>
            <a:fillRect/>
          </a:stretch>
        </p:blipFill>
        <p:spPr>
          <a:xfrm>
            <a:off x="4915647" y="4677006"/>
            <a:ext cx="3585883" cy="1972098"/>
          </a:xfrm>
        </p:spPr>
      </p:pic>
      <p:sp>
        <p:nvSpPr>
          <p:cNvPr id="3" name="Tekstfelt 2"/>
          <p:cNvSpPr txBox="1"/>
          <p:nvPr/>
        </p:nvSpPr>
        <p:spPr>
          <a:xfrm>
            <a:off x="1354667" y="2201333"/>
            <a:ext cx="521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Hvilke fordele kan I se ved den kollegiale supervision?</a:t>
            </a:r>
          </a:p>
          <a:p>
            <a:r>
              <a:rPr lang="da-DK" dirty="0"/>
              <a:t>Er der noget, I er usikre på?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C419B1-EDAA-4BCD-A9DD-DF3DC43C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3209" y="3759201"/>
            <a:ext cx="2814843" cy="22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085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562</Words>
  <Application>Microsoft Office PowerPoint</Application>
  <PresentationFormat>Skærmshow (4:3)</PresentationFormat>
  <Paragraphs>82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Værktøj 8: Supervision og sparring</vt:lpstr>
      <vt:lpstr>Baggrund og formål</vt:lpstr>
      <vt:lpstr>Vi forebygger stress ved…</vt:lpstr>
      <vt:lpstr>Proces</vt:lpstr>
      <vt:lpstr>Supervision forebygger stress og udbrændthed</vt:lpstr>
      <vt:lpstr>Den gode hjælp</vt:lpstr>
      <vt:lpstr>Roller i kollegial supervision</vt:lpstr>
      <vt:lpstr>Faser i kollegial supervision</vt:lpstr>
      <vt:lpstr>Spørgsmål</vt:lpstr>
      <vt:lpstr>Spilleregler og faldgruber i kollegial supervision</vt:lpstr>
      <vt:lpstr>Praksisforsøg</vt:lpstr>
      <vt:lpstr>Opsamling</vt:lpstr>
      <vt:lpstr>Kollegial sparring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 6: Omgangstone og kollegialitet</dc:title>
  <dc:creator>Sidsel Nygaard</dc:creator>
  <cp:lastModifiedBy>Ane Elbo</cp:lastModifiedBy>
  <cp:revision>24</cp:revision>
  <dcterms:created xsi:type="dcterms:W3CDTF">2018-01-06T19:00:08Z</dcterms:created>
  <dcterms:modified xsi:type="dcterms:W3CDTF">2018-10-31T10:37:37Z</dcterms:modified>
</cp:coreProperties>
</file>