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27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5905-A829-6A42-93D2-E43C5977E13C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EAC9-6E6C-114A-A8DD-303B984F3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79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Der</a:t>
            </a:r>
            <a:r>
              <a:rPr lang="da-DK" baseline="0" dirty="0"/>
              <a:t> er et overlap mellem pointerne i introduktionsfilmen. Overvej, om I skal vælge en af delene, eller om I vil bruge denne slide som opsamling på filmen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98B8-A85C-3942-B421-10CE78B5C14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34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Husk</a:t>
            </a:r>
            <a:r>
              <a:rPr lang="da-DK" baseline="0" dirty="0"/>
              <a:t> </a:t>
            </a:r>
            <a:r>
              <a:rPr lang="da-DK" dirty="0"/>
              <a:t>at samle ønskerne</a:t>
            </a:r>
            <a:r>
              <a:rPr lang="da-DK" baseline="0" dirty="0"/>
              <a:t> på én liste inden næste gruppearbejde (der er sikkert gengangere)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EAC9-6E6C-114A-A8DD-303B984F357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08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Vær opmærksom på, at der er to</a:t>
            </a:r>
            <a:r>
              <a:rPr lang="da-DK" baseline="0" dirty="0"/>
              <a:t> muligheder for prioritering på side 8 i hæftet. Dette er den anden model.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EAC9-6E6C-114A-A8DD-303B984F357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73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</a:t>
            </a:r>
            <a:r>
              <a:rPr lang="da-DK" baseline="0" dirty="0"/>
              <a:t> tovholdergruppe: Ved afslutningen af denne øvelse bør der være 3-5 ønsker i øverste højre kvadrant, som er dem, I arbejder videre med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EAC9-6E6C-114A-A8DD-303B984F357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71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</a:t>
            </a:r>
            <a:r>
              <a:rPr lang="da-DK" baseline="0" dirty="0"/>
              <a:t> tovholdergruppe: Husk at præsentere, hvordan resultaterne vil blive bearbejdet efterfølgende, inden I sætter gang i dette gruppearbejde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EAC9-6E6C-114A-A8DD-303B984F357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2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</a:t>
            </a:r>
            <a:r>
              <a:rPr lang="da-DK" baseline="0" dirty="0"/>
              <a:t> Her præsenterer I, hvordan I har tænkt, der arbejdes videre med de prioriterede ønsker (se side 11 i hæftet)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EAC9-6E6C-114A-A8DD-303B984F357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03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8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4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7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svg"/><Relationship Id="rId7" Type="http://schemas.openxmlformats.org/officeDocument/2006/relationships/image" Target="../media/image3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1.JP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undtarbejdsliv.dk/stress/4-aktiverende-ap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3" Type="http://schemas.openxmlformats.org/officeDocument/2006/relationships/image" Target="../media/image1.JPG"/><Relationship Id="rId7" Type="http://schemas.openxmlformats.org/officeDocument/2006/relationships/image" Target="../media/image18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Værktøj 4: Aktiverende APV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da-DK"/>
              <a:t>Vi forebygger stress sammen</a:t>
            </a:r>
            <a:endParaRPr lang="da-DK" dirty="0"/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9812623-C64F-485F-A511-51F0FB49D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542536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Prioritering og handleplan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205803" y="2073675"/>
            <a:ext cx="4106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Vælg det ønske af de prioriterede, som du brænder mest for at arbejde videre med.</a:t>
            </a:r>
          </a:p>
          <a:p>
            <a:endParaRPr lang="da-DK" dirty="0"/>
          </a:p>
          <a:p>
            <a:r>
              <a:rPr lang="da-DK" dirty="0"/>
              <a:t>Fordel jer herefter i grupper efter det ønske, I har valgt.</a:t>
            </a:r>
          </a:p>
          <a:p>
            <a:endParaRPr lang="da-DK" dirty="0"/>
          </a:p>
          <a:p>
            <a:r>
              <a:rPr lang="da-DK" dirty="0"/>
              <a:t>Diskutér i grupperne spørgsmålene på næste slide og husk at tage referat.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FD72AC-194C-48D5-B30E-10ECA030A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6248" y="2608075"/>
            <a:ext cx="2880438" cy="1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EB13CD5-BE40-4CDA-BD35-AB8D32257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698" y="1056966"/>
            <a:ext cx="4448237" cy="17471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pic>
        <p:nvPicPr>
          <p:cNvPr id="3" name="Billede 2" descr="Skærmbillede 2018-09-26 20.00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6" y="1276820"/>
            <a:ext cx="4191000" cy="1422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DF3347-73BC-45E1-ADD0-DC3730D03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0391" y="1872339"/>
            <a:ext cx="4625910" cy="2291464"/>
          </a:xfrm>
          <a:prstGeom prst="rect">
            <a:avLst/>
          </a:prstGeom>
        </p:spPr>
      </p:pic>
      <p:pic>
        <p:nvPicPr>
          <p:cNvPr id="6" name="Billede 5" descr="Skærmbillede 2018-09-26 20.01.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3" y="2097352"/>
            <a:ext cx="4216400" cy="1879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F865B51-9E9E-479B-AE67-97FD6DCBC7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699" y="3742843"/>
            <a:ext cx="4130995" cy="1768444"/>
          </a:xfrm>
          <a:prstGeom prst="rect">
            <a:avLst/>
          </a:prstGeom>
        </p:spPr>
      </p:pic>
      <p:pic>
        <p:nvPicPr>
          <p:cNvPr id="5" name="Billede 4" descr="Skærmbillede 2018-09-26 20.00.5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1" y="3976304"/>
            <a:ext cx="38481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4BA172-0A2F-47E5-9CA7-74491D1DC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55313" y="914400"/>
            <a:ext cx="6087828" cy="63289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Retningslinjer for handleplan: Det videre arbejde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</p:spTree>
    <p:extLst>
      <p:ext uri="{BB962C8B-B14F-4D97-AF65-F5344CB8AC3E}">
        <p14:creationId xmlns:p14="http://schemas.microsoft.com/office/powerpoint/2010/main" val="76955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4801"/>
            <a:ext cx="7772400" cy="1285649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7BF2DE5-18FA-4AD5-9A40-508020FF8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542536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960A348-EFE3-4C2E-8589-06BFE2D3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9700"/>
            <a:ext cx="9144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og formål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720278" y="1764169"/>
            <a:ext cx="580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4"/>
              </a:rPr>
              <a:t>https://www.etsundtarbejdsliv.dk/stress/4-aktiverende-apv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56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forebygger stress ved…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36033" y="2127918"/>
            <a:ext cx="6410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At vi tager hånd om konkrete udfordringer i det psykiske arbejdsmiljø</a:t>
            </a:r>
          </a:p>
          <a:p>
            <a:endParaRPr lang="da-DK" dirty="0"/>
          </a:p>
          <a:p>
            <a:r>
              <a:rPr lang="da-DK" dirty="0"/>
              <a:t>At vi udbygger vores egen ”</a:t>
            </a:r>
            <a:r>
              <a:rPr lang="da-DK" dirty="0" err="1"/>
              <a:t>agency</a:t>
            </a:r>
            <a:r>
              <a:rPr lang="da-DK" dirty="0"/>
              <a:t>”; dvs. finder frem til, hvor og hvordan vi i  fællesskab kan ændre på tingenes tilstand</a:t>
            </a:r>
            <a:br>
              <a:rPr lang="da-DK" dirty="0"/>
            </a:br>
            <a:endParaRPr lang="da-DK" dirty="0"/>
          </a:p>
          <a:p>
            <a:r>
              <a:rPr lang="da-DK" dirty="0"/>
              <a:t>At vi modarbejder magtesløshed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82AF6E-97CB-4AF9-A296-EF37A9EF3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9" y="2208244"/>
            <a:ext cx="476835" cy="4768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3548A6-ABF0-4A66-9D8B-49CFB2360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8" y="2997562"/>
            <a:ext cx="476835" cy="4768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25323C-CAC7-455A-9326-76C2AF90D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695" y="3761915"/>
            <a:ext cx="476835" cy="4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57571" y="1417638"/>
            <a:ext cx="69557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1) Identifikation og kortlægning</a:t>
            </a:r>
          </a:p>
          <a:p>
            <a:pPr marL="742950" lvl="1" indent="-285750">
              <a:buFont typeface="Arial"/>
              <a:buChar char="•"/>
            </a:pPr>
            <a:r>
              <a:rPr lang="da-DK" dirty="0"/>
              <a:t>kort 3-mandsgruppearbejde: Introøvelse</a:t>
            </a:r>
          </a:p>
          <a:p>
            <a:pPr marL="742950" lvl="1" indent="-285750">
              <a:buFont typeface="Arial"/>
              <a:buChar char="•"/>
            </a:pPr>
            <a:r>
              <a:rPr lang="da-DK" dirty="0"/>
              <a:t>længere gruppearbejde i større grupper: Ønsker til APV-arbejdet </a:t>
            </a:r>
          </a:p>
          <a:p>
            <a:pPr marL="742950" lvl="1" indent="-285750">
              <a:buFont typeface="Arial"/>
              <a:buChar char="•"/>
            </a:pPr>
            <a:r>
              <a:rPr lang="da-DK" dirty="0"/>
              <a:t>kendskab til hinandens overvejelser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2) Beskrivelse og vurdering</a:t>
            </a:r>
          </a:p>
          <a:p>
            <a:pPr marL="742950" lvl="1" indent="-285750">
              <a:buFont typeface="Arial"/>
              <a:buChar char="•"/>
            </a:pPr>
            <a:r>
              <a:rPr lang="da-DK" dirty="0"/>
              <a:t>fælles: Prioritering af ønskerne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3) Prioritering og handleplan</a:t>
            </a:r>
          </a:p>
          <a:p>
            <a:pPr marL="742950" lvl="1" indent="-285750">
              <a:buFont typeface="Arial"/>
              <a:buChar char="•"/>
            </a:pPr>
            <a:r>
              <a:rPr lang="da-DK" dirty="0"/>
              <a:t>gruppearbejde med udgangspunkt i specifikt emne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4) Retningslinjer for handleplan</a:t>
            </a:r>
          </a:p>
          <a:p>
            <a:pPr marL="742950" lvl="1" indent="-285750">
              <a:buFont typeface="Arial"/>
              <a:buChar char="•"/>
            </a:pPr>
            <a:r>
              <a:rPr lang="da-DK" dirty="0"/>
              <a:t>aftale for det videre arbejde med </a:t>
            </a:r>
            <a:r>
              <a:rPr lang="da-DK" dirty="0" err="1"/>
              <a:t>APV’en</a:t>
            </a:r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AF23E2-E396-41DF-BCAA-0A3207D7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7941" y="274638"/>
            <a:ext cx="2548859" cy="17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3CF1F0A-8A7B-4906-8957-A3A5876B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9886"/>
            <a:ext cx="4287520" cy="136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Identifikation og kortlægning I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09339" y="1848626"/>
            <a:ext cx="337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Interview hinanden på skift i grupper på tre. Tredjemand tager referat på </a:t>
            </a:r>
            <a:r>
              <a:rPr lang="da-DK" dirty="0" err="1"/>
              <a:t>flip-over</a:t>
            </a:r>
            <a:r>
              <a:rPr lang="da-DK" dirty="0"/>
              <a:t>.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1093261" y="4083445"/>
            <a:ext cx="56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Når I er færdige, skal I hænge jeres </a:t>
            </a:r>
            <a:r>
              <a:rPr lang="da-DK" dirty="0" err="1"/>
              <a:t>flip-over</a:t>
            </a:r>
            <a:r>
              <a:rPr lang="da-DK" dirty="0"/>
              <a:t> op på væggen</a:t>
            </a:r>
          </a:p>
        </p:txBody>
      </p:sp>
      <p:pic>
        <p:nvPicPr>
          <p:cNvPr id="7" name="Billede 6" descr="Skærmbillede 2018-09-26 19.27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22" y="2156122"/>
            <a:ext cx="3898900" cy="927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6F7573-6B6E-4066-9019-BB9A49713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3324" y="2891197"/>
            <a:ext cx="437197" cy="43719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B4C4299-CAD8-44D6-A248-B6035AA40C69}"/>
              </a:ext>
            </a:extLst>
          </p:cNvPr>
          <p:cNvSpPr/>
          <p:nvPr/>
        </p:nvSpPr>
        <p:spPr>
          <a:xfrm>
            <a:off x="1694186" y="2918422"/>
            <a:ext cx="191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5 minutter til hver.</a:t>
            </a:r>
          </a:p>
        </p:txBody>
      </p:sp>
    </p:spTree>
    <p:extLst>
      <p:ext uri="{BB962C8B-B14F-4D97-AF65-F5344CB8AC3E}">
        <p14:creationId xmlns:p14="http://schemas.microsoft.com/office/powerpoint/2010/main" val="334912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0352A0A-974E-40B3-9BF5-BDBC5B90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59877"/>
            <a:ext cx="4399280" cy="127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Identifikation og kortlægning II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pic>
        <p:nvPicPr>
          <p:cNvPr id="5" name="Billede 4" descr="Skærmbillede 2018-09-26 19.21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82" y="2170523"/>
            <a:ext cx="4152900" cy="889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173647" y="1848626"/>
            <a:ext cx="3317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Gå i nye grupper på 5-6 personer</a:t>
            </a:r>
          </a:p>
          <a:p>
            <a:r>
              <a:rPr lang="da-DK" dirty="0"/>
              <a:t>Lav en fælles brainstorm over spørgsmålene  og notér undervejs på </a:t>
            </a:r>
            <a:r>
              <a:rPr lang="da-DK" dirty="0" err="1"/>
              <a:t>flip-over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	(30 minutter)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173647" y="4163427"/>
            <a:ext cx="568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Når I er færdige, hænger I jeres </a:t>
            </a:r>
            <a:r>
              <a:rPr lang="da-DK" dirty="0" err="1"/>
              <a:t>flip-over</a:t>
            </a:r>
            <a:r>
              <a:rPr lang="da-DK" dirty="0"/>
              <a:t> på den anden væg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F3D62F-6EEF-47C7-85D0-27B79142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3324" y="3145197"/>
            <a:ext cx="437197" cy="4371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089E33-AEC6-45C4-9F93-A336C2241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5010" y="5031226"/>
            <a:ext cx="1949263" cy="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9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Identifikation og kortlægning III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639892" y="1725726"/>
            <a:ext cx="585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Gå en tur i lokalet og læs de forskellige ønsker fra grupperne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B0E806-07FB-44EE-8A5E-30E5FC906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963" y="3641610"/>
            <a:ext cx="1949263" cy="8681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7FA463-74C0-49A6-A4CA-4AB4DF079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8657" y="5159230"/>
            <a:ext cx="1949263" cy="8681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702DA2-00B8-4B22-8334-FB086F436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0770" y="2600432"/>
            <a:ext cx="1949263" cy="8681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11D1204-1FEA-43F9-A196-7D50E6814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8087" y="2572059"/>
            <a:ext cx="1949263" cy="8681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009A2F8-2FEC-48F6-BFDB-623397731B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15647" y="3878696"/>
            <a:ext cx="1949263" cy="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Skærmbillede 2018-09-26 19.42.23.png">
            <a:extLst>
              <a:ext uri="{FF2B5EF4-FFF2-40B4-BE49-F238E27FC236}">
                <a16:creationId xmlns:a16="http://schemas.microsoft.com/office/drawing/2014/main" id="{EC1DC278-43AD-4052-B580-A830B50D4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5" y="3234805"/>
            <a:ext cx="3441760" cy="29179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Beskrivelse og vurdering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2128011" y="1744513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  <a:p>
            <a:r>
              <a:rPr lang="da-DK" dirty="0"/>
              <a:t>Skriv ønskerne fra gruppearbejdet op på post-</a:t>
            </a:r>
            <a:r>
              <a:rPr lang="da-DK" dirty="0" err="1"/>
              <a:t>its</a:t>
            </a:r>
            <a:endParaRPr lang="da-DK" dirty="0"/>
          </a:p>
          <a:p>
            <a:r>
              <a:rPr lang="da-DK" dirty="0"/>
              <a:t>Placér hver post-it på modellen på næste slide</a:t>
            </a:r>
            <a:br>
              <a:rPr lang="da-DK" dirty="0"/>
            </a:br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7ABF29-30FE-461D-AB23-CD516059B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929" y="3516506"/>
            <a:ext cx="757482" cy="70160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DAA53-93CF-4AC8-B89D-D503FBFAB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3638" y="4058061"/>
            <a:ext cx="561203" cy="5198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DBB010-2D75-4482-BEF8-563BF9BBC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239" y="5105387"/>
            <a:ext cx="561203" cy="5198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E8F805C-6DCF-442E-8098-594F640D3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9821" y="4058060"/>
            <a:ext cx="561203" cy="5198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ECD170D-3AE0-4D7A-8113-407FB2748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6808" y="5105386"/>
            <a:ext cx="561203" cy="5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Skærmbillede 2018-09-26 19.4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4" y="223838"/>
            <a:ext cx="7501904" cy="6360078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8EDB3-6158-4252-A4C6-4531A78F8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414" y="949526"/>
            <a:ext cx="1093402" cy="10127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C6FF97-C41E-4F7A-97E2-2DB785EB6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0303" y="1925131"/>
            <a:ext cx="1093402" cy="10127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9B11EF0-E32A-403D-AAD7-660A7C26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601" y="3956077"/>
            <a:ext cx="1093402" cy="101274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AB9548A-E2A9-42A3-9B3A-C44009FFC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9305" y="4462448"/>
            <a:ext cx="914400" cy="9810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FBDE10-F3D5-4119-9186-19A806AFF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7414" y="3633773"/>
            <a:ext cx="914400" cy="9810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456630-F416-44C6-9531-83635CA67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4501" y="1956797"/>
            <a:ext cx="914400" cy="9810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8FDF21C-80C5-444A-95B4-1BD7938BD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2016" y="4615125"/>
            <a:ext cx="914400" cy="9810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F3ED07-3719-4CF1-9AB4-6A566B563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5903" y="1018382"/>
            <a:ext cx="914400" cy="9810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582E4EA-83AE-47A3-9B20-4CDA206408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2129" y="1999457"/>
            <a:ext cx="9144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612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412</Words>
  <Application>Microsoft Office PowerPoint</Application>
  <PresentationFormat>Skærmshow (4:3)</PresentationFormat>
  <Paragraphs>57</Paragraphs>
  <Slides>13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Kontortema</vt:lpstr>
      <vt:lpstr>Værktøj 4: Aktiverende APV</vt:lpstr>
      <vt:lpstr>Baggrund og formål</vt:lpstr>
      <vt:lpstr>Vi forebygger stress ved…</vt:lpstr>
      <vt:lpstr>Proces</vt:lpstr>
      <vt:lpstr>Identifikation og kortlægning I</vt:lpstr>
      <vt:lpstr>Identifikation og kortlægning II</vt:lpstr>
      <vt:lpstr>Identifikation og kortlægning III</vt:lpstr>
      <vt:lpstr>Beskrivelse og vurdering</vt:lpstr>
      <vt:lpstr>PowerPoint-præsentation</vt:lpstr>
      <vt:lpstr>Prioritering og handleplan</vt:lpstr>
      <vt:lpstr>PowerPoint-præsentation</vt:lpstr>
      <vt:lpstr>Retningslinjer for handleplan: Det videre arbejde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 6: Omgangstone og kollegialitet</dc:title>
  <dc:creator>Sidsel Nygaard</dc:creator>
  <cp:lastModifiedBy>Ane Elbo</cp:lastModifiedBy>
  <cp:revision>33</cp:revision>
  <dcterms:created xsi:type="dcterms:W3CDTF">2018-01-06T19:00:08Z</dcterms:created>
  <dcterms:modified xsi:type="dcterms:W3CDTF">2018-10-31T10:37:42Z</dcterms:modified>
</cp:coreProperties>
</file>